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0" r:id="rId9"/>
    <p:sldId id="261" r:id="rId10"/>
    <p:sldId id="262" r:id="rId11"/>
    <p:sldId id="264" r:id="rId12"/>
    <p:sldId id="263" r:id="rId13"/>
    <p:sldId id="268" r:id="rId14"/>
    <p:sldId id="269" r:id="rId15"/>
    <p:sldId id="271" r:id="rId16"/>
    <p:sldId id="272" r:id="rId17"/>
    <p:sldId id="273" r:id="rId18"/>
    <p:sldId id="274" r:id="rId19"/>
    <p:sldId id="283" r:id="rId20"/>
    <p:sldId id="284" r:id="rId21"/>
    <p:sldId id="276" r:id="rId22"/>
    <p:sldId id="277" r:id="rId23"/>
    <p:sldId id="278" r:id="rId24"/>
    <p:sldId id="280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1557-8A47-4183-9D68-97C430D46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08DEC-CAEB-440F-8D62-1EB3AF0F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30CB4-9770-491B-B2C3-4942D993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BE04-E190-4CBB-AB73-A5D6E0BDA0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5BBEC-3A58-4567-8DF4-791C8DAA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CCFC4-C38F-4ABE-A060-423D292A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78-8FA1-4A5E-ABD2-E6CA63C6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B83E-4B98-4234-B20C-142C5D40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F1FF4-1061-4D81-9BEC-76A7CA2DE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FC901-EA39-4264-9025-F521888A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BE04-E190-4CBB-AB73-A5D6E0BDA0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8A9C9-9EFA-447C-94CD-A38C18F2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F432D-8C72-48AF-80BF-11FD859B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78-8FA1-4A5E-ABD2-E6CA63C6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1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14F10D-6CE9-4FEB-A9AD-BC9B64BF0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F57FF-6A96-4547-9B88-FB38F3387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1B25A-0848-4DEC-A5CF-7BD35567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BE04-E190-4CBB-AB73-A5D6E0BDA0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270C5-521D-4065-A8D1-469C7E88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690-52C4-45CB-875E-BE71A148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78-8FA1-4A5E-ABD2-E6CA63C6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9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25C1-2F0A-42E4-91C0-32A3B86C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32E40-55AA-4248-955D-C7C0E1543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ECAFB-2CA7-47A8-A30C-7EA2E9E71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BE04-E190-4CBB-AB73-A5D6E0BDA0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5415C-F8BA-45EE-9921-9C9FD02D3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74127-402B-4747-B69F-0CEF2A7B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78-8FA1-4A5E-ABD2-E6CA63C6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3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A544-5EF7-4ABE-A0F8-E374315B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FE931-D2E5-4660-B5D4-51F07383D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7BB1A-8350-43EA-8DCC-2DF623B9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BE04-E190-4CBB-AB73-A5D6E0BDA0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45ADD-E89D-4942-A502-96679552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43B2B-EB78-4FE2-98C8-0147F285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78-8FA1-4A5E-ABD2-E6CA63C6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4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09CC-4596-4537-9E21-F71EC7CA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77E8-F476-449E-9D60-1C6E9DF7A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0D4D2-62B5-459A-84A4-8CC6DE3C3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B8858-299B-4D72-A6ED-963A26AF6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BE04-E190-4CBB-AB73-A5D6E0BDA0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8CC72-4FFB-4416-ACFD-AA3A0DDB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FAB5E-4D05-411F-A861-882ACDE7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78-8FA1-4A5E-ABD2-E6CA63C6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4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B5199-F8B1-4E11-824A-65E230DA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1D058-7E16-4A49-BD21-A98667AB9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738AD-0A14-48B1-845F-75B5D1244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84423F-01F3-4BDA-90AA-7B7B24CC2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BE55A-9E4D-4F50-A3E1-45DE1543A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868E0-0621-42DB-94F3-99D02533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BE04-E190-4CBB-AB73-A5D6E0BDA0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8482F8-2A0E-437D-90B7-E24C62DD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46EF0-1B83-4702-8602-4AD5ADC1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78-8FA1-4A5E-ABD2-E6CA63C6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D5ED-5521-4869-9589-29854664D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DE681B-55CC-4853-BF08-54B88005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BE04-E190-4CBB-AB73-A5D6E0BDA0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AC7AA-027B-4697-907E-A25A2D31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D20EC-7650-4C45-8C68-12BC1686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78-8FA1-4A5E-ABD2-E6CA63C6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5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1A63B-5E02-49D3-8715-25340D98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BE04-E190-4CBB-AB73-A5D6E0BDA0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A45BF7-BA8B-43BF-BBDE-39106ADC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04856-5929-4101-9463-4DC3D8C7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78-8FA1-4A5E-ABD2-E6CA63C6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2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76E52-3C2E-4D09-808E-6DF99318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36BF-00ED-4DE2-81F4-08F07A18E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83E7B-EE79-4999-877A-2266781F3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3EA00-E359-4E5E-81B4-AB5211FB8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BE04-E190-4CBB-AB73-A5D6E0BDA0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098CE-6A32-43A5-86F5-7505A01F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2E1D8-C73D-4C75-A56E-0D3A91C42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78-8FA1-4A5E-ABD2-E6CA63C6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5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8130-2F92-4170-9BE0-6495776F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AD491-C461-4E34-8D56-04541DDE0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1EDEE-F807-4FE1-81C6-89D437CBC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2C6B3-09A9-486C-A402-58CD50F6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BE04-E190-4CBB-AB73-A5D6E0BDA0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05050-5A09-4C3C-9535-8D72C350F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B7533-21C5-4EF4-B55A-1F9714FD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78-8FA1-4A5E-ABD2-E6CA63C6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1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A07A2-851C-463E-8D38-67DFFA83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B48F3-0F0F-461E-8319-23CB26922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89F20-851A-46DC-BDE5-47B4DB8EA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7BE04-E190-4CBB-AB73-A5D6E0BDA0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1E110-C1DC-4275-8AAC-037DD4CCD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7F076-578F-4512-BF58-22BDEED8B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59378-8FA1-4A5E-ABD2-E6CA63C6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3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tmp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tmp"/><Relationship Id="rId5" Type="http://schemas.openxmlformats.org/officeDocument/2006/relationships/image" Target="../media/image45.tmp"/><Relationship Id="rId4" Type="http://schemas.openxmlformats.org/officeDocument/2006/relationships/image" Target="../media/image4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6D3AF0-3088-4A92-89EB-BF5BB567B26A}"/>
              </a:ext>
            </a:extLst>
          </p:cNvPr>
          <p:cNvSpPr txBox="1"/>
          <p:nvPr/>
        </p:nvSpPr>
        <p:spPr>
          <a:xfrm>
            <a:off x="4250453" y="0"/>
            <a:ext cx="4350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Triángulo</a:t>
            </a:r>
            <a:endParaRPr lang="en-US" sz="8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DCC501-3618-4D62-8913-690186E25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" t="3001" r="1231"/>
          <a:stretch/>
        </p:blipFill>
        <p:spPr>
          <a:xfrm>
            <a:off x="1346479" y="1494261"/>
            <a:ext cx="9499042" cy="501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14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437F78-BC80-482C-A01C-BDAF8FC43B0B}"/>
              </a:ext>
            </a:extLst>
          </p:cNvPr>
          <p:cNvSpPr txBox="1"/>
          <p:nvPr/>
        </p:nvSpPr>
        <p:spPr>
          <a:xfrm>
            <a:off x="150725" y="0"/>
            <a:ext cx="51648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accent1"/>
                </a:solidFill>
              </a:rPr>
              <a:t>Bisectriz. </a:t>
            </a:r>
            <a:r>
              <a:rPr lang="es-MX" sz="2800" dirty="0"/>
              <a:t>Recta que divide en 2 ángulos iguales a un ángulo interior de un triángulo.</a:t>
            </a:r>
          </a:p>
          <a:p>
            <a:r>
              <a:rPr lang="es-MX" sz="2800" dirty="0">
                <a:solidFill>
                  <a:srgbClr val="C00000"/>
                </a:solidFill>
              </a:rPr>
              <a:t>Incentro. </a:t>
            </a:r>
            <a:r>
              <a:rPr lang="es-MX" sz="2800" dirty="0"/>
              <a:t>Es el punto donde se intersecan las bisectrices.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A4F4EC-F578-447D-AE0F-807512B9D2E1}"/>
              </a:ext>
            </a:extLst>
          </p:cNvPr>
          <p:cNvSpPr txBox="1"/>
          <p:nvPr/>
        </p:nvSpPr>
        <p:spPr>
          <a:xfrm>
            <a:off x="5946951" y="0"/>
            <a:ext cx="60943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chemeClr val="accent1"/>
                </a:solidFill>
              </a:rPr>
              <a:t>Mediatriz. </a:t>
            </a:r>
            <a:r>
              <a:rPr lang="es-MX" sz="2800" dirty="0"/>
              <a:t>Recta perpendicular al lado de un triángulo y que pasa por el punto medio de este mismo lado.</a:t>
            </a:r>
          </a:p>
          <a:p>
            <a:r>
              <a:rPr lang="es-MX" sz="2800" dirty="0">
                <a:solidFill>
                  <a:srgbClr val="C00000"/>
                </a:solidFill>
              </a:rPr>
              <a:t>Circuncentro. </a:t>
            </a:r>
            <a:r>
              <a:rPr lang="es-MX" sz="2800" dirty="0"/>
              <a:t>Es el punto donde se intersecan las mediatrices.</a:t>
            </a:r>
          </a:p>
        </p:txBody>
      </p:sp>
      <p:pic>
        <p:nvPicPr>
          <p:cNvPr id="5" name="Imagen 6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3384310-92F8-41F8-89FB-B55B17876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3" y="2768208"/>
            <a:ext cx="4115374" cy="2810267"/>
          </a:xfrm>
          <a:prstGeom prst="rect">
            <a:avLst/>
          </a:prstGeom>
        </p:spPr>
      </p:pic>
      <p:pic>
        <p:nvPicPr>
          <p:cNvPr id="6" name="Imagen 8">
            <a:extLst>
              <a:ext uri="{FF2B5EF4-FFF2-40B4-BE49-F238E27FC236}">
                <a16:creationId xmlns:a16="http://schemas.microsoft.com/office/drawing/2014/main" id="{57A46C89-AF0A-4205-ABE4-E8A8D18A9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87" y="2896505"/>
            <a:ext cx="4420217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6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B1A272-6DC2-422C-8695-7A70D52EB61F}"/>
              </a:ext>
            </a:extLst>
          </p:cNvPr>
          <p:cNvSpPr txBox="1"/>
          <p:nvPr/>
        </p:nvSpPr>
        <p:spPr>
          <a:xfrm>
            <a:off x="130629" y="160772"/>
            <a:ext cx="6712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Propiedades del triángulo isósceles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C5EC17-E399-46F9-B188-5CC51E95F25F}"/>
              </a:ext>
            </a:extLst>
          </p:cNvPr>
          <p:cNvSpPr txBox="1"/>
          <p:nvPr/>
        </p:nvSpPr>
        <p:spPr>
          <a:xfrm>
            <a:off x="130629" y="1014883"/>
            <a:ext cx="9898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En todo triángulo isósceles se verifican las  propiedades siguientes: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F4E95-9206-4B6A-81E7-8BAE1F94394A}"/>
              </a:ext>
            </a:extLst>
          </p:cNvPr>
          <p:cNvSpPr txBox="1"/>
          <p:nvPr/>
        </p:nvSpPr>
        <p:spPr>
          <a:xfrm>
            <a:off x="0" y="1807439"/>
            <a:ext cx="11023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La altura, la bisectriz, la mediatriz y la mediana coinciden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El ortocentro, el baricentro, incentro y circuncentro están sobre la recta que contiene  a la altura del triángulo, ósea dichos puntos son colineales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BEA4E-6261-4FC6-A904-DF5738DF5F97}"/>
              </a:ext>
            </a:extLst>
          </p:cNvPr>
          <p:cNvSpPr txBox="1"/>
          <p:nvPr/>
        </p:nvSpPr>
        <p:spPr>
          <a:xfrm>
            <a:off x="130629" y="3261715"/>
            <a:ext cx="563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Propiedades del triángulo equilátero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58925D-AF38-4552-9199-7B189BCA22B9}"/>
              </a:ext>
            </a:extLst>
          </p:cNvPr>
          <p:cNvSpPr txBox="1"/>
          <p:nvPr/>
        </p:nvSpPr>
        <p:spPr>
          <a:xfrm>
            <a:off x="161136" y="4019339"/>
            <a:ext cx="11736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En todo triángulo equilátero, la altura, la bisectriz, la mediatriz y la , mediatriz coinciden.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En todo triángulo equilátero el ortocentro, baricentro, incentro y circuncentro coinciden.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68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DFC9B1-8514-4200-89F1-62C4B592D091}"/>
              </a:ext>
            </a:extLst>
          </p:cNvPr>
          <p:cNvSpPr txBox="1"/>
          <p:nvPr/>
        </p:nvSpPr>
        <p:spPr>
          <a:xfrm>
            <a:off x="263770" y="222291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sz="2800" b="1" dirty="0">
                <a:solidFill>
                  <a:schemeClr val="accent1">
                    <a:lumMod val="75000"/>
                  </a:schemeClr>
                </a:solidFill>
              </a:rPr>
              <a:t>Conceptos a comprender y recordar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23F8C-E8E6-4E58-A411-06726E6B1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6" y="876299"/>
            <a:ext cx="11748704" cy="521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69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6D6C3-F08A-472A-9F55-8828F7B3B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05" y="73738"/>
            <a:ext cx="11430157" cy="65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69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4B9171-1065-4986-B1C7-86DEC22063FC}"/>
              </a:ext>
            </a:extLst>
          </p:cNvPr>
          <p:cNvSpPr txBox="1"/>
          <p:nvPr/>
        </p:nvSpPr>
        <p:spPr>
          <a:xfrm>
            <a:off x="180870" y="111761"/>
            <a:ext cx="5554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sz="3200" b="1" dirty="0">
                <a:solidFill>
                  <a:schemeClr val="accent1">
                    <a:lumMod val="75000"/>
                  </a:schemeClr>
                </a:solidFill>
              </a:rPr>
              <a:t>Teoremas sobre triángulos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7F625-3E96-40C4-8606-F5CBF9497772}"/>
              </a:ext>
            </a:extLst>
          </p:cNvPr>
          <p:cNvSpPr txBox="1"/>
          <p:nvPr/>
        </p:nvSpPr>
        <p:spPr>
          <a:xfrm>
            <a:off x="180870" y="777130"/>
            <a:ext cx="119173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A continuación se mencionan y demuestran algunos teoremas importantes sobre triángulos.</a:t>
            </a:r>
            <a:r>
              <a:rPr lang="es-DO" sz="2800" dirty="0"/>
              <a:t> 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F113A8-0AAA-4057-B6AD-5606642BDE54}"/>
              </a:ext>
            </a:extLst>
          </p:cNvPr>
          <p:cNvSpPr txBox="1"/>
          <p:nvPr/>
        </p:nvSpPr>
        <p:spPr>
          <a:xfrm>
            <a:off x="93785" y="1731237"/>
            <a:ext cx="61294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chemeClr val="accent1"/>
                </a:solidFill>
              </a:rPr>
              <a:t>Teorema 1. </a:t>
            </a:r>
            <a:r>
              <a:rPr lang="es-MX" sz="3200" dirty="0"/>
              <a:t>La suma de los ángulos interiores de un triángulo es igual a 180°.</a:t>
            </a:r>
          </a:p>
        </p:txBody>
      </p:sp>
      <p:pic>
        <p:nvPicPr>
          <p:cNvPr id="8" name="Imagen 4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C966D9C-3119-4571-86DF-B91B919E7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"/>
          <a:stretch/>
        </p:blipFill>
        <p:spPr>
          <a:xfrm>
            <a:off x="210010" y="3905978"/>
            <a:ext cx="5525086" cy="1629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1C1B15-91F0-44E6-BABC-591F200B9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923" y="1811831"/>
            <a:ext cx="54768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0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8BFDFA-F828-4640-9F3B-29C296DF1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455" y="140006"/>
            <a:ext cx="5414136" cy="4479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solidFill>
                  <a:schemeClr val="accent1"/>
                </a:solidFill>
              </a:rPr>
              <a:t> Teorema 2.</a:t>
            </a:r>
          </a:p>
          <a:p>
            <a:r>
              <a:rPr lang="es-MX" dirty="0"/>
              <a:t> Un ángulo exterior de un triángulo es igual a la suma de los 2 interiores no adyacentes a él.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DO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A681CB1E-431E-45EC-B9E9-C5BA41E7F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897158"/>
            <a:ext cx="5181600" cy="4351338"/>
          </a:xfrm>
        </p:spPr>
        <p:txBody>
          <a:bodyPr>
            <a:normAutofit/>
          </a:bodyPr>
          <a:lstStyle/>
          <a:p>
            <a:r>
              <a:rPr lang="es-MX" dirty="0"/>
              <a:t>Demostración: </a:t>
            </a:r>
          </a:p>
          <a:p>
            <a:r>
              <a:rPr lang="es-MX" dirty="0"/>
              <a:t>En un triángulo la suma de los ángulos interiores es 180°. </a:t>
            </a:r>
          </a:p>
          <a:p>
            <a:endParaRPr lang="es-D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046579-49C8-423E-90FB-F803BA3E3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5" b="190"/>
          <a:stretch/>
        </p:blipFill>
        <p:spPr>
          <a:xfrm>
            <a:off x="449702" y="2343524"/>
            <a:ext cx="4714647" cy="2275944"/>
          </a:xfrm>
          <a:prstGeom prst="rect">
            <a:avLst/>
          </a:prstGeom>
        </p:spPr>
      </p:pic>
      <p:pic>
        <p:nvPicPr>
          <p:cNvPr id="7" name="Imagen 6" descr="Imagen que contiene pájaro, ave&#10;&#10;Descripción generada automáticamente">
            <a:extLst>
              <a:ext uri="{FF2B5EF4-FFF2-40B4-BE49-F238E27FC236}">
                <a16:creationId xmlns:a16="http://schemas.microsoft.com/office/drawing/2014/main" id="{3F652EC9-66F6-4A6C-9D79-C8FDCBABD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54" y="2696068"/>
            <a:ext cx="6538273" cy="30817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5C528D-3322-4D16-81CD-A74B7B55A1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2" t="16281" r="197" b="17161"/>
          <a:stretch/>
        </p:blipFill>
        <p:spPr>
          <a:xfrm>
            <a:off x="914400" y="4505387"/>
            <a:ext cx="2729131" cy="19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3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E78322-FAEC-4F76-9AB4-B39E9CA10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250" y="248285"/>
            <a:ext cx="5181600" cy="4351338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accent1"/>
                </a:solidFill>
              </a:rPr>
              <a:t>Teorema 3. </a:t>
            </a:r>
          </a:p>
          <a:p>
            <a:r>
              <a:rPr lang="es-MX" dirty="0"/>
              <a:t>La suma de los ángulos exteriores de un triángulo es igual a 360º</a:t>
            </a:r>
          </a:p>
          <a:p>
            <a:endParaRPr lang="es-DO" dirty="0"/>
          </a:p>
          <a:p>
            <a:endParaRPr lang="es-DO" dirty="0"/>
          </a:p>
          <a:p>
            <a:endParaRPr lang="es-DO" dirty="0"/>
          </a:p>
          <a:p>
            <a:endParaRPr lang="es-DO" dirty="0"/>
          </a:p>
          <a:p>
            <a:endParaRPr lang="es-DO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93DC668-D493-4D03-91B5-467855C3E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8360" y="248284"/>
            <a:ext cx="6042390" cy="4758055"/>
          </a:xfrm>
        </p:spPr>
        <p:txBody>
          <a:bodyPr>
            <a:normAutofit/>
          </a:bodyPr>
          <a:lstStyle/>
          <a:p>
            <a:r>
              <a:rPr lang="es-MX" dirty="0"/>
              <a:t>Demostración: </a:t>
            </a:r>
          </a:p>
          <a:p>
            <a:r>
              <a:rPr lang="es-MX" dirty="0"/>
              <a:t>Los ángulos M, P y N son ángulos exteriores, entonces al aplicar el teorema 2.</a:t>
            </a:r>
          </a:p>
          <a:p>
            <a:endParaRPr lang="es-MX" dirty="0"/>
          </a:p>
          <a:p>
            <a:endParaRPr lang="es-DO" dirty="0"/>
          </a:p>
        </p:txBody>
      </p:sp>
      <p:pic>
        <p:nvPicPr>
          <p:cNvPr id="5" name="Imagen 4" descr="Imagen que contiene objeto&#10;&#10;Descripción generada automáticamente">
            <a:extLst>
              <a:ext uri="{FF2B5EF4-FFF2-40B4-BE49-F238E27FC236}">
                <a16:creationId xmlns:a16="http://schemas.microsoft.com/office/drawing/2014/main" id="{C61CB95D-2BF7-49C2-81F9-36D7A0E48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2856305"/>
            <a:ext cx="5191850" cy="1743318"/>
          </a:xfrm>
          <a:prstGeom prst="rect">
            <a:avLst/>
          </a:prstGeom>
        </p:spPr>
      </p:pic>
      <p:pic>
        <p:nvPicPr>
          <p:cNvPr id="9" name="Imagen 8" descr="Imagen que contiene gente&#10;&#10;Descripción generada automáticamente">
            <a:extLst>
              <a:ext uri="{FF2B5EF4-FFF2-40B4-BE49-F238E27FC236}">
                <a16:creationId xmlns:a16="http://schemas.microsoft.com/office/drawing/2014/main" id="{118FE3F0-EAC1-4288-8A42-02EC7AFA1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473" y="1617520"/>
            <a:ext cx="3858163" cy="2019582"/>
          </a:xfrm>
          <a:prstGeom prst="rect">
            <a:avLst/>
          </a:prstGeom>
        </p:spPr>
      </p:pic>
      <p:pic>
        <p:nvPicPr>
          <p:cNvPr id="11" name="Imagen 10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DF06498F-DFCF-46A4-BB81-B7C623A60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20" y="4604771"/>
            <a:ext cx="3172268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C98A54-5641-4071-84A8-C5C22ABC4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840" y="24828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chemeClr val="accent1"/>
                </a:solidFill>
              </a:rPr>
              <a:t>Teorema 4. </a:t>
            </a:r>
          </a:p>
          <a:p>
            <a:r>
              <a:rPr lang="es-MX" dirty="0"/>
              <a:t>En todo triángulo la longitud del segmento que une los puntos medios de dos lados es paralela e igual a un medio de la longitud del lado restante.</a:t>
            </a:r>
            <a:endParaRPr lang="es-DO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82EC878-FB79-40D1-91D2-05C3544DB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319739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T</a:t>
            </a:r>
            <a:r>
              <a:rPr lang="es-MX" dirty="0">
                <a:solidFill>
                  <a:schemeClr val="accent1"/>
                </a:solidFill>
              </a:rPr>
              <a:t>eorema 5. </a:t>
            </a:r>
          </a:p>
          <a:p>
            <a:r>
              <a:rPr lang="es-MX" dirty="0"/>
              <a:t>La suma de dos lados cualesquiera de un triángulo es mayor que el lado restante, mientras que su diferencia es menor.</a:t>
            </a:r>
          </a:p>
          <a:p>
            <a:r>
              <a:rPr lang="es-DO" b="1" dirty="0"/>
              <a:t>a &lt; b + c</a:t>
            </a:r>
            <a:endParaRPr lang="es-DO" dirty="0"/>
          </a:p>
          <a:p>
            <a:r>
              <a:rPr lang="es-DO" b="1" dirty="0"/>
              <a:t>a &gt; b - c</a:t>
            </a:r>
            <a:endParaRPr lang="es-DO" dirty="0"/>
          </a:p>
          <a:p>
            <a:endParaRPr lang="es-DO" dirty="0"/>
          </a:p>
          <a:p>
            <a:endParaRPr lang="es-DO" dirty="0"/>
          </a:p>
        </p:txBody>
      </p:sp>
      <p:pic>
        <p:nvPicPr>
          <p:cNvPr id="8" name="Marcador de contenido 5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D2E01063-DC95-4734-A91D-B84CA7D84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" y="3121883"/>
            <a:ext cx="5714073" cy="2294179"/>
          </a:xfrm>
          <a:prstGeom prst="rect">
            <a:avLst/>
          </a:prstGeom>
        </p:spPr>
      </p:pic>
      <p:pic>
        <p:nvPicPr>
          <p:cNvPr id="10" name="Picture 2" descr="http://recursostic.educacion.es/descartes/web/materiales_didacticos/resolucion_triangulos_mdv/imagenes/triangulo.jpg">
            <a:extLst>
              <a:ext uri="{FF2B5EF4-FFF2-40B4-BE49-F238E27FC236}">
                <a16:creationId xmlns:a16="http://schemas.microsoft.com/office/drawing/2014/main" id="{E8193C13-8E21-4EE6-80D1-16A0977E9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510" y="4043889"/>
            <a:ext cx="3695700" cy="226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7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CD00D2-E4A5-4BC6-9C1C-EDBBAF1B8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013" y="126420"/>
            <a:ext cx="5181600" cy="4351338"/>
          </a:xfrm>
        </p:spPr>
        <p:txBody>
          <a:bodyPr/>
          <a:lstStyle/>
          <a:p>
            <a:r>
              <a:rPr lang="es-MX" dirty="0">
                <a:solidFill>
                  <a:schemeClr val="accent1"/>
                </a:solidFill>
              </a:rPr>
              <a:t>Teorema 6.</a:t>
            </a:r>
          </a:p>
          <a:p>
            <a:r>
              <a:rPr lang="es-MX" dirty="0"/>
              <a:t> Si 2 lados de un triángulo son distintos, al mayor lado se opone mayor ángulo.</a:t>
            </a:r>
          </a:p>
          <a:p>
            <a:endParaRPr lang="es-D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D1B25C-D9D6-4013-8ACD-E7D42C898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0841" y="204573"/>
            <a:ext cx="5181600" cy="4351338"/>
          </a:xfrm>
        </p:spPr>
        <p:txBody>
          <a:bodyPr/>
          <a:lstStyle/>
          <a:p>
            <a:r>
              <a:rPr lang="es-MX" dirty="0">
                <a:solidFill>
                  <a:schemeClr val="accent1"/>
                </a:solidFill>
              </a:rPr>
              <a:t>Teorema 7.</a:t>
            </a:r>
          </a:p>
          <a:p>
            <a:r>
              <a:rPr lang="es-MX" dirty="0"/>
              <a:t> Para 2 ángulos distintos de un triángulo, a mayor ángulo se opone mayor lado.</a:t>
            </a:r>
            <a:endParaRPr lang="es-DO" dirty="0"/>
          </a:p>
        </p:txBody>
      </p:sp>
      <p:pic>
        <p:nvPicPr>
          <p:cNvPr id="6" name="Imagen 5" descr="Imagen que contiene hombre&#10;&#10;Descripción generada automáticamente">
            <a:extLst>
              <a:ext uri="{FF2B5EF4-FFF2-40B4-BE49-F238E27FC236}">
                <a16:creationId xmlns:a16="http://schemas.microsoft.com/office/drawing/2014/main" id="{BA8421C8-677E-4808-935E-8FB78A700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4" y="1935460"/>
            <a:ext cx="4316128" cy="1737661"/>
          </a:xfrm>
          <a:prstGeom prst="rect">
            <a:avLst/>
          </a:prstGeom>
        </p:spPr>
      </p:pic>
      <p:pic>
        <p:nvPicPr>
          <p:cNvPr id="8" name="Imagen 7" descr="Imagen que contiene reloj&#10;&#10;Descripción generada automáticamente">
            <a:extLst>
              <a:ext uri="{FF2B5EF4-FFF2-40B4-BE49-F238E27FC236}">
                <a16:creationId xmlns:a16="http://schemas.microsoft.com/office/drawing/2014/main" id="{C64BEFEB-BA56-4CF1-987E-83F667557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81" y="1984750"/>
            <a:ext cx="4341525" cy="1688371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883FC36-6B84-4BF0-9AF2-3053C0EB948E}"/>
              </a:ext>
            </a:extLst>
          </p:cNvPr>
          <p:cNvSpPr txBox="1">
            <a:spLocks/>
          </p:cNvSpPr>
          <p:nvPr/>
        </p:nvSpPr>
        <p:spPr>
          <a:xfrm>
            <a:off x="286013" y="3660382"/>
            <a:ext cx="11731328" cy="162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En un triángulo, al lado de mayor longitud se le opone el ángulo de mayor medida y viceversa.</a:t>
            </a:r>
          </a:p>
          <a:p>
            <a:endParaRPr lang="es-DO" dirty="0"/>
          </a:p>
        </p:txBody>
      </p:sp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D2A41E09-D0EB-4AE3-B617-55DB1F124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595" y="4228052"/>
            <a:ext cx="3405289" cy="21080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3072F9D-8719-4CFA-AD3B-CD0E6D6FA2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55" y="5117915"/>
            <a:ext cx="526039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DE8D6-20AD-438E-98EC-34DF8419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140678"/>
            <a:ext cx="12023188" cy="2155442"/>
          </a:xfrm>
        </p:spPr>
        <p:txBody>
          <a:bodyPr>
            <a:noAutofit/>
          </a:bodyPr>
          <a:lstStyle/>
          <a:p>
            <a:r>
              <a:rPr lang="es-MX" sz="2800" b="1" dirty="0">
                <a:solidFill>
                  <a:srgbClr val="00B0F0"/>
                </a:solidFill>
              </a:rPr>
              <a:t>Teorema 8</a:t>
            </a:r>
            <a:br>
              <a:rPr lang="es-MX" sz="2800" b="1" dirty="0"/>
            </a:br>
            <a:r>
              <a:rPr lang="es-MX" sz="2800" b="1" dirty="0"/>
              <a:t>En un triángulo isósceles</a:t>
            </a:r>
            <a:r>
              <a:rPr lang="es-MX" sz="2800" dirty="0"/>
              <a:t>, los ángulos basales son congruentes (iguales).</a:t>
            </a:r>
            <a:br>
              <a:rPr lang="es-MX" sz="2800" dirty="0"/>
            </a:br>
            <a:r>
              <a:rPr lang="es-MX" sz="2800" dirty="0"/>
              <a:t> </a:t>
            </a:r>
            <a:br>
              <a:rPr lang="es-MX" sz="2800" dirty="0"/>
            </a:br>
            <a:r>
              <a:rPr lang="es-MX" sz="2800" dirty="0"/>
              <a:t>En un triángulo, </a:t>
            </a:r>
            <a:r>
              <a:rPr lang="es-MX" sz="2800" b="1" dirty="0"/>
              <a:t>a lados congruentes se oponen ángulos congruentes </a:t>
            </a:r>
            <a:r>
              <a:rPr lang="es-MX" sz="2800" dirty="0"/>
              <a:t>y </a:t>
            </a:r>
            <a:r>
              <a:rPr lang="es-MX" sz="2800" b="1" dirty="0"/>
              <a:t>a ángulos congruentes se oponen lados congruentes.</a:t>
            </a:r>
            <a:br>
              <a:rPr lang="es-MX" sz="2800" dirty="0"/>
            </a:br>
            <a:endParaRPr lang="es-DO" sz="2800" dirty="0"/>
          </a:p>
        </p:txBody>
      </p:sp>
      <p:pic>
        <p:nvPicPr>
          <p:cNvPr id="6" name="Marcador de contenido 5" descr="Imagen que contiene texto, esquiando, hombre&#10;&#10;Descripción generada automáticamente">
            <a:extLst>
              <a:ext uri="{FF2B5EF4-FFF2-40B4-BE49-F238E27FC236}">
                <a16:creationId xmlns:a16="http://schemas.microsoft.com/office/drawing/2014/main" id="{3968140E-B8B7-4C41-A26E-1C3C03B390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4482" r="1873"/>
          <a:stretch/>
        </p:blipFill>
        <p:spPr>
          <a:xfrm>
            <a:off x="422030" y="2560318"/>
            <a:ext cx="3193366" cy="3831353"/>
          </a:xfr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A22BEE66-A43D-4702-8684-2439E936C4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865" y="5734354"/>
            <a:ext cx="2581635" cy="657317"/>
          </a:xfrm>
        </p:spPr>
      </p:pic>
      <p:pic>
        <p:nvPicPr>
          <p:cNvPr id="14" name="Imagen 13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EA438209-3E82-4AA5-BCBB-7B1060E6B6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" r="8662"/>
          <a:stretch/>
        </p:blipFill>
        <p:spPr>
          <a:xfrm>
            <a:off x="7737474" y="2296120"/>
            <a:ext cx="1961621" cy="33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5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D166F4-7423-4EAF-BCC1-0561CD4C62E1}"/>
              </a:ext>
            </a:extLst>
          </p:cNvPr>
          <p:cNvSpPr txBox="1"/>
          <p:nvPr/>
        </p:nvSpPr>
        <p:spPr>
          <a:xfrm>
            <a:off x="324060" y="121808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/>
              <a:t>Triángulo 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9E901-F964-4494-8551-44BCBA169E90}"/>
              </a:ext>
            </a:extLst>
          </p:cNvPr>
          <p:cNvSpPr txBox="1"/>
          <p:nvPr/>
        </p:nvSpPr>
        <p:spPr>
          <a:xfrm>
            <a:off x="125608" y="775830"/>
            <a:ext cx="43584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Porción del plano limitada por 3 rectas que se intersecan una a una en puntos llamados </a:t>
            </a:r>
            <a:r>
              <a:rPr lang="es-MX" sz="2400" b="1" dirty="0">
                <a:solidFill>
                  <a:schemeClr val="accent1"/>
                </a:solidFill>
              </a:rPr>
              <a:t>vértices.</a:t>
            </a:r>
          </a:p>
        </p:txBody>
      </p:sp>
      <p:pic>
        <p:nvPicPr>
          <p:cNvPr id="6" name="Imagen 6" descr="Imagen que contiene objeto, barco, reloj, aire&#10;&#10;Descripción generada automáticamente">
            <a:extLst>
              <a:ext uri="{FF2B5EF4-FFF2-40B4-BE49-F238E27FC236}">
                <a16:creationId xmlns:a16="http://schemas.microsoft.com/office/drawing/2014/main" id="{08540BB3-877C-4E5D-9996-E43212302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5450" r="2337" b="4209"/>
          <a:stretch/>
        </p:blipFill>
        <p:spPr>
          <a:xfrm>
            <a:off x="324060" y="2106961"/>
            <a:ext cx="3756073" cy="3125541"/>
          </a:xfrm>
          <a:prstGeom prst="rect">
            <a:avLst/>
          </a:prstGeom>
        </p:spPr>
      </p:pic>
      <p:pic>
        <p:nvPicPr>
          <p:cNvPr id="7" name="Imagen 8" descr="Imagen que contiene rojo, naranja, gente&#10;&#10;Descripción generada automáticamente">
            <a:extLst>
              <a:ext uri="{FF2B5EF4-FFF2-40B4-BE49-F238E27FC236}">
                <a16:creationId xmlns:a16="http://schemas.microsoft.com/office/drawing/2014/main" id="{1B3B9A32-0D60-4337-A702-AB315A294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9" r="4436"/>
          <a:stretch/>
        </p:blipFill>
        <p:spPr>
          <a:xfrm>
            <a:off x="0" y="5537938"/>
            <a:ext cx="3030850" cy="10884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585910-857F-433E-8204-BAC30B192D4E}"/>
              </a:ext>
            </a:extLst>
          </p:cNvPr>
          <p:cNvSpPr txBox="1"/>
          <p:nvPr/>
        </p:nvSpPr>
        <p:spPr>
          <a:xfrm>
            <a:off x="5757707" y="775830"/>
            <a:ext cx="58883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Los </a:t>
            </a:r>
            <a:r>
              <a:rPr lang="es-MX" sz="2800" b="1" dirty="0"/>
              <a:t>vértices</a:t>
            </a:r>
            <a:r>
              <a:rPr lang="es-MX" sz="2800" dirty="0"/>
              <a:t> se escriben con letras </a:t>
            </a:r>
            <a:r>
              <a:rPr lang="es-MX" sz="2800" b="1" dirty="0"/>
              <a:t>mayúsculas</a:t>
            </a:r>
            <a:r>
              <a:rPr lang="es-MX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Los </a:t>
            </a:r>
            <a:r>
              <a:rPr lang="es-MX" sz="2800" b="1" dirty="0"/>
              <a:t>lados</a:t>
            </a:r>
            <a:r>
              <a:rPr lang="es-MX" sz="2800" dirty="0"/>
              <a:t> se escriben en </a:t>
            </a:r>
            <a:r>
              <a:rPr lang="es-MX" sz="2800" b="1" dirty="0"/>
              <a:t>minúscula</a:t>
            </a:r>
            <a:r>
              <a:rPr lang="es-MX" sz="2800" dirty="0"/>
              <a:t>, con la mismas letras de los vértices opuestos.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Los </a:t>
            </a:r>
            <a:r>
              <a:rPr lang="es-MX" sz="2800" b="1" dirty="0"/>
              <a:t>ángulos</a:t>
            </a:r>
            <a:r>
              <a:rPr lang="es-MX" sz="2800" dirty="0"/>
              <a:t> se escriben igual que los </a:t>
            </a:r>
            <a:r>
              <a:rPr lang="es-MX" sz="2800" b="1" dirty="0"/>
              <a:t>vértices</a:t>
            </a:r>
            <a:r>
              <a:rPr lang="es-MX" sz="2800" dirty="0"/>
              <a:t>.</a:t>
            </a:r>
          </a:p>
          <a:p>
            <a:endParaRPr lang="en-US" dirty="0"/>
          </a:p>
        </p:txBody>
      </p:sp>
      <p:pic>
        <p:nvPicPr>
          <p:cNvPr id="1026" name="Picture 2" descr="La imagen muestra el triángulo ABC obtuso. Es todos los ángulos son  superiores a 90 grados para los llamamos como ángulos obtusos que tienen  tres lados etiquetados por un Imagen Vector de">
            <a:extLst>
              <a:ext uri="{FF2B5EF4-FFF2-40B4-BE49-F238E27FC236}">
                <a16:creationId xmlns:a16="http://schemas.microsoft.com/office/drawing/2014/main" id="{8B9775C9-7AA7-4F35-A754-5D3449AA6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15" b="14804"/>
          <a:stretch/>
        </p:blipFill>
        <p:spPr bwMode="auto">
          <a:xfrm>
            <a:off x="6258911" y="4161372"/>
            <a:ext cx="4653599" cy="185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73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FDD61F-B99D-40D4-8794-62422F715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303" y="612286"/>
            <a:ext cx="10408075" cy="1469732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B0F0"/>
                </a:solidFill>
              </a:rPr>
              <a:t>Teorema 9</a:t>
            </a:r>
            <a:endParaRPr lang="es-MX" dirty="0"/>
          </a:p>
          <a:p>
            <a:r>
              <a:rPr lang="es-MX" b="1" dirty="0"/>
              <a:t>Los ángulos interiores de un triángulo equilátero</a:t>
            </a:r>
            <a:r>
              <a:rPr lang="es-MX" dirty="0"/>
              <a:t> miden todos 60°.</a:t>
            </a:r>
          </a:p>
        </p:txBody>
      </p:sp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1EC28D94-E5D2-414A-A3EE-6FED486D3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57" y="2082018"/>
            <a:ext cx="4063547" cy="3370354"/>
          </a:xfrm>
          <a:prstGeom prst="rect">
            <a:avLst/>
          </a:prstGeom>
        </p:spPr>
      </p:pic>
      <p:sp>
        <p:nvSpPr>
          <p:cNvPr id="13" name="Marcador de contenido 6">
            <a:extLst>
              <a:ext uri="{FF2B5EF4-FFF2-40B4-BE49-F238E27FC236}">
                <a16:creationId xmlns:a16="http://schemas.microsoft.com/office/drawing/2014/main" id="{A5B98DAF-B108-4848-8C19-56DDBFF2C88C}"/>
              </a:ext>
            </a:extLst>
          </p:cNvPr>
          <p:cNvSpPr txBox="1">
            <a:spLocks/>
          </p:cNvSpPr>
          <p:nvPr/>
        </p:nvSpPr>
        <p:spPr>
          <a:xfrm>
            <a:off x="5610338" y="498478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0544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1D6DAAA-2C0D-412D-9A1B-E2015720A6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825625"/>
            <a:ext cx="9710278" cy="4128967"/>
          </a:xfrm>
        </p:spPr>
      </p:pic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8223103C-3383-41E3-8C43-3767C9FF9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492" y="320382"/>
            <a:ext cx="10202594" cy="1677230"/>
          </a:xfrm>
        </p:spPr>
        <p:txBody>
          <a:bodyPr/>
          <a:lstStyle/>
          <a:p>
            <a:r>
              <a:rPr lang="es-MX" dirty="0"/>
              <a:t>Formas de indicar cuando un lado o un ángulo mide igual que otro. 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991308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F50AEC-E66E-41A9-A303-63BDA3763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342582"/>
            <a:ext cx="10942320" cy="869315"/>
          </a:xfrm>
        </p:spPr>
        <p:txBody>
          <a:bodyPr>
            <a:noAutofit/>
          </a:bodyPr>
          <a:lstStyle/>
          <a:p>
            <a:r>
              <a:rPr lang="es-MX" sz="3600" dirty="0"/>
              <a:t>Ejemplo 1</a:t>
            </a:r>
            <a:br>
              <a:rPr lang="es-MX" sz="3600" dirty="0"/>
            </a:br>
            <a:r>
              <a:rPr lang="es-MX" sz="3600" dirty="0"/>
              <a:t>Calcula el valor de los ángulos del siguiente triángulo: </a:t>
            </a:r>
            <a:endParaRPr lang="es-DO" sz="360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A221D86-3ABB-4093-AF16-6DE19FC09B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27" y="2055091"/>
            <a:ext cx="4796853" cy="346566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3">
                <a:extLst>
                  <a:ext uri="{FF2B5EF4-FFF2-40B4-BE49-F238E27FC236}">
                    <a16:creationId xmlns:a16="http://schemas.microsoft.com/office/drawing/2014/main" id="{61F842A8-FF3B-41A4-994A-67C512B5DC9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11480" y="1301432"/>
                <a:ext cx="11125200" cy="52139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s-MX" dirty="0"/>
                  <a:t>Solución Por definición, los ángulos interiores de un triángulo suman 180°</a:t>
                </a:r>
              </a:p>
              <a:p>
                <a14:m>
                  <m:oMath xmlns:m="http://schemas.openxmlformats.org/officeDocument/2006/math">
                    <m:r>
                      <a:rPr lang="es-DO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DO" i="1" dirty="0" smtClean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s-DO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DO" i="1" dirty="0" smtClean="0">
                        <a:latin typeface="Cambria Math" panose="02040503050406030204" pitchFamily="18" charset="0"/>
                      </a:rPr>
                      <m:t> + 3</m:t>
                    </m:r>
                    <m:r>
                      <a:rPr lang="es-DO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DO" i="1" dirty="0" smtClean="0">
                        <a:latin typeface="Cambria Math" panose="02040503050406030204" pitchFamily="18" charset="0"/>
                      </a:rPr>
                      <m:t> = 180° </m:t>
                    </m:r>
                  </m:oMath>
                </a14:m>
                <a:endParaRPr lang="es-DO" dirty="0"/>
              </a:p>
              <a:p>
                <a:r>
                  <a:rPr lang="es-DO" dirty="0"/>
                  <a:t>Donde</a:t>
                </a:r>
              </a:p>
              <a:p>
                <a14:m>
                  <m:oMath xmlns:m="http://schemas.openxmlformats.org/officeDocument/2006/math">
                    <m:r>
                      <a:rPr lang="es-DO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s-DO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DO" i="1" dirty="0" smtClean="0">
                        <a:latin typeface="Cambria Math" panose="02040503050406030204" pitchFamily="18" charset="0"/>
                      </a:rPr>
                      <m:t> = 180°</m:t>
                    </m:r>
                  </m:oMath>
                </a14:m>
                <a:endParaRPr lang="es-DO" dirty="0"/>
              </a:p>
              <a:p>
                <a14:m>
                  <m:oMath xmlns:m="http://schemas.openxmlformats.org/officeDocument/2006/math">
                    <m:r>
                      <a:rPr lang="es-DO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DO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s-DO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DO" dirty="0"/>
                          <m:t>180°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s-MX" b="0" i="1" smtClean="0">
                        <a:latin typeface="Cambria Math" panose="02040503050406030204" pitchFamily="18" charset="0"/>
                      </a:rPr>
                      <m:t>=30°</m:t>
                    </m:r>
                  </m:oMath>
                </a14:m>
                <a:endParaRPr lang="es-MX" b="0" dirty="0"/>
              </a:p>
              <a:p>
                <a:r>
                  <a:rPr lang="es-DO" dirty="0"/>
                  <a:t>Si </a:t>
                </a:r>
                <a14:m>
                  <m:oMath xmlns:m="http://schemas.openxmlformats.org/officeDocument/2006/math">
                    <m:r>
                      <a:rPr lang="es-DO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DO" i="1" dirty="0" smtClean="0">
                        <a:latin typeface="Cambria Math" panose="02040503050406030204" pitchFamily="18" charset="0"/>
                      </a:rPr>
                      <m:t> = 30°, </m:t>
                    </m:r>
                  </m:oMath>
                </a14:m>
                <a:r>
                  <a:rPr lang="es-DO" dirty="0"/>
                  <a:t>entonces:</a:t>
                </a:r>
              </a:p>
              <a:p>
                <a14:m>
                  <m:oMath xmlns:m="http://schemas.openxmlformats.org/officeDocument/2006/math">
                    <m:r>
                      <a:rPr lang="es-DO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s-DO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DO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s-DO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DO" i="1" dirty="0">
                        <a:latin typeface="Cambria Math" panose="02040503050406030204" pitchFamily="18" charset="0"/>
                      </a:rPr>
                      <m:t> = 30°</m:t>
                    </m:r>
                  </m:oMath>
                </a14:m>
                <a:endParaRPr lang="es-DO" dirty="0"/>
              </a:p>
              <a:p>
                <a14:m>
                  <m:oMath xmlns:m="http://schemas.openxmlformats.org/officeDocument/2006/math">
                    <m:r>
                      <a:rPr lang="es-DO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s-DO" i="1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s-DO" i="1" dirty="0" smtClean="0">
                        <a:latin typeface="Cambria Math" panose="02040503050406030204" pitchFamily="18" charset="0"/>
                      </a:rPr>
                      <m:t> = 2</m:t>
                    </m:r>
                    <m:r>
                      <m:rPr>
                        <m:sty m:val="p"/>
                      </m:rPr>
                      <a:rPr lang="es-DO" i="1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s-DO" i="1" dirty="0" smtClean="0">
                        <a:latin typeface="Cambria Math" panose="02040503050406030204" pitchFamily="18" charset="0"/>
                      </a:rPr>
                      <m:t> = 2(30°) = 60°</m:t>
                    </m:r>
                  </m:oMath>
                </a14:m>
                <a:endParaRPr lang="es-DO" dirty="0"/>
              </a:p>
              <a:p>
                <a14:m>
                  <m:oMath xmlns:m="http://schemas.openxmlformats.org/officeDocument/2006/math">
                    <m:r>
                      <a:rPr lang="es-DO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s-DO" i="1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s-DO" i="1" dirty="0" smtClean="0">
                        <a:latin typeface="Cambria Math" panose="02040503050406030204" pitchFamily="18" charset="0"/>
                      </a:rPr>
                      <m:t> = 3</m:t>
                    </m:r>
                    <m:r>
                      <m:rPr>
                        <m:sty m:val="p"/>
                      </m:rPr>
                      <a:rPr lang="es-DO" i="1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s-DO" i="1" dirty="0" smtClean="0">
                        <a:latin typeface="Cambria Math" panose="02040503050406030204" pitchFamily="18" charset="0"/>
                      </a:rPr>
                      <m:t> = 3(30°) = 90°</m:t>
                    </m:r>
                  </m:oMath>
                </a14:m>
                <a:endParaRPr lang="es-DO" dirty="0"/>
              </a:p>
              <a:p>
                <a:r>
                  <a:rPr lang="es-MX" dirty="0"/>
                  <a:t>Por consiguiente: </a:t>
                </a:r>
                <a14:m>
                  <m:oMath xmlns:m="http://schemas.openxmlformats.org/officeDocument/2006/math">
                    <m:r>
                      <a:rPr lang="es-DO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s-MX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 = 30°, ∠ 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 = 60° </m:t>
                    </m:r>
                  </m:oMath>
                </a14:m>
                <a:r>
                  <a:rPr lang="es-MX" dirty="0"/>
                  <a:t>y </a:t>
                </a:r>
                <a14:m>
                  <m:oMath xmlns:m="http://schemas.openxmlformats.org/officeDocument/2006/math">
                    <m:r>
                      <a:rPr lang="es-DO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s-MX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 = 90°</m:t>
                    </m:r>
                  </m:oMath>
                </a14:m>
                <a:endParaRPr lang="es-DO" dirty="0"/>
              </a:p>
              <a:p>
                <a:endParaRPr lang="es-DO" dirty="0"/>
              </a:p>
            </p:txBody>
          </p:sp>
        </mc:Choice>
        <mc:Fallback xmlns="">
          <p:sp>
            <p:nvSpPr>
              <p:cNvPr id="4" name="Marcador de contenido 3">
                <a:extLst>
                  <a:ext uri="{FF2B5EF4-FFF2-40B4-BE49-F238E27FC236}">
                    <a16:creationId xmlns:a16="http://schemas.microsoft.com/office/drawing/2014/main" id="{61F842A8-FF3B-41A4-994A-67C512B5DC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11480" y="1301432"/>
                <a:ext cx="11125200" cy="5213986"/>
              </a:xfrm>
              <a:blipFill>
                <a:blip r:embed="rId3"/>
                <a:stretch>
                  <a:fillRect l="-986" t="-2570" r="-164" b="-1869"/>
                </a:stretch>
              </a:blipFill>
            </p:spPr>
            <p:txBody>
              <a:bodyPr/>
              <a:lstStyle/>
              <a:p>
                <a:r>
                  <a:rPr lang="es-D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4A6E2C08-F4A2-4D5D-87E3-CEE5EF6C6507}"/>
              </a:ext>
            </a:extLst>
          </p:cNvPr>
          <p:cNvSpPr txBox="1"/>
          <p:nvPr/>
        </p:nvSpPr>
        <p:spPr>
          <a:xfrm>
            <a:off x="563499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21713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117E6-88E3-41F1-96E4-A2F1D273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" y="166984"/>
            <a:ext cx="11109960" cy="1097916"/>
          </a:xfrm>
        </p:spPr>
        <p:txBody>
          <a:bodyPr>
            <a:noAutofit/>
          </a:bodyPr>
          <a:lstStyle/>
          <a:p>
            <a:r>
              <a:rPr lang="es-MX" sz="3600" dirty="0"/>
              <a:t>Ejemplo 2</a:t>
            </a:r>
            <a:br>
              <a:rPr lang="es-MX" sz="3600" dirty="0"/>
            </a:br>
            <a:r>
              <a:rPr lang="es-MX" sz="3600" dirty="0"/>
              <a:t>Calcula el valor de los ángulos del siguiente triángulo:</a:t>
            </a:r>
            <a:endParaRPr lang="es-DO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7FED0B3-646D-4896-BAAF-9D6BA234D24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88620" y="1508759"/>
                <a:ext cx="5707380" cy="4984115"/>
              </a:xfrm>
            </p:spPr>
            <p:txBody>
              <a:bodyPr/>
              <a:lstStyle/>
              <a:p>
                <a:r>
                  <a:rPr lang="es-DO" dirty="0"/>
                  <a:t>Solución Por ángulos exteriores:</a:t>
                </a:r>
              </a:p>
              <a:p>
                <a14:m>
                  <m:oMath xmlns:m="http://schemas.openxmlformats.org/officeDocument/2006/math">
                    <m:r>
                      <a:rPr lang="es-D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s-MX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s-MX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+53°=135°</m:t>
                    </m:r>
                  </m:oMath>
                </a14:m>
                <a:endParaRPr lang="es-MX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D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s-MX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s-MX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s-DO"/>
                      <m:t>135° – 53° </m:t>
                    </m:r>
                  </m:oMath>
                </a14:m>
                <a:endParaRPr lang="es-MX" dirty="0"/>
              </a:p>
              <a:p>
                <a14:m>
                  <m:oMath xmlns:m="http://schemas.openxmlformats.org/officeDocument/2006/math">
                    <m:r>
                      <a:rPr lang="es-D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s-MX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s-DO"/>
                      <m:t>= 82°</m:t>
                    </m:r>
                  </m:oMath>
                </a14:m>
                <a:endParaRPr lang="es-DO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7FED0B3-646D-4896-BAAF-9D6BA234D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8620" y="1508759"/>
                <a:ext cx="5707380" cy="4984115"/>
              </a:xfrm>
              <a:blipFill>
                <a:blip r:embed="rId2"/>
                <a:stretch>
                  <a:fillRect l="-1923" t="-1956"/>
                </a:stretch>
              </a:blipFill>
            </p:spPr>
            <p:txBody>
              <a:bodyPr/>
              <a:lstStyle/>
              <a:p>
                <a:r>
                  <a:rPr lang="es-D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39F0E8C-7126-4D71-98F1-100134DED8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00" y="1264899"/>
            <a:ext cx="4652380" cy="2837189"/>
          </a:xfrm>
        </p:spPr>
      </p:pic>
      <p:pic>
        <p:nvPicPr>
          <p:cNvPr id="8" name="Imagen 7" descr="Imagen que contiene gente, reloj, sostener, cuarto&#10;&#10;Descripción generada automáticamente">
            <a:extLst>
              <a:ext uri="{FF2B5EF4-FFF2-40B4-BE49-F238E27FC236}">
                <a16:creationId xmlns:a16="http://schemas.microsoft.com/office/drawing/2014/main" id="{C49D51E4-B739-4CD5-9E5B-69A2B799C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4587190"/>
            <a:ext cx="2627069" cy="1524101"/>
          </a:xfrm>
          <a:prstGeom prst="rect">
            <a:avLst/>
          </a:prstGeom>
        </p:spPr>
      </p:pic>
      <p:pic>
        <p:nvPicPr>
          <p:cNvPr id="10" name="Imagen 9" descr="Imagen que contiene naranja, reloj, gente, pantalla&#10;&#10;Descripción generada automáticamente">
            <a:extLst>
              <a:ext uri="{FF2B5EF4-FFF2-40B4-BE49-F238E27FC236}">
                <a16:creationId xmlns:a16="http://schemas.microsoft.com/office/drawing/2014/main" id="{0A244B88-04B2-4314-9D9E-33A9ABB43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689" y="4640581"/>
            <a:ext cx="6025822" cy="14707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B50F24E-7F4A-42F0-82F0-37B36AEF69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57" y="6189348"/>
            <a:ext cx="7184004" cy="5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145CF-1820-4CF3-A134-FC5ACEFD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42265"/>
            <a:ext cx="11658600" cy="1120775"/>
          </a:xfrm>
        </p:spPr>
        <p:txBody>
          <a:bodyPr>
            <a:noAutofit/>
          </a:bodyPr>
          <a:lstStyle/>
          <a:p>
            <a:r>
              <a:rPr lang="es-MX" sz="3200" dirty="0"/>
              <a:t>Ejemplo 4</a:t>
            </a:r>
            <a:br>
              <a:rPr lang="es-MX" sz="3200" dirty="0"/>
            </a:br>
            <a:r>
              <a:rPr lang="es-MX" sz="3200" dirty="0"/>
              <a:t>La medida de los ángulos interiores de un triángulo es equivalente a 3 números pares consecutivos, ¿cuál es la medida de cada ángulo?</a:t>
            </a:r>
            <a:endParaRPr lang="es-DO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F7A5681-3E3D-4D57-AF80-B4DE20F9D76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66700" y="1825624"/>
                <a:ext cx="5753100" cy="457517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s-DO" dirty="0"/>
                  <a:t>Solución</a:t>
                </a:r>
              </a:p>
              <a:p>
                <a:r>
                  <a:rPr lang="es-MX" dirty="0"/>
                  <a:t>Sean los ángulos</a:t>
                </a:r>
              </a:p>
              <a:p>
                <a14:m>
                  <m:oMath xmlns:m="http://schemas.openxmlformats.org/officeDocument/2006/math">
                    <m:r>
                      <a:rPr lang="es-MX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MX" dirty="0"/>
              </a:p>
              <a:p>
                <a14:m>
                  <m:oMath xmlns:m="http://schemas.openxmlformats.org/officeDocument/2006/math">
                    <m:r>
                      <a:rPr lang="es-MX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 + 2°</m:t>
                    </m:r>
                  </m:oMath>
                </a14:m>
                <a:endParaRPr lang="es-MX" dirty="0"/>
              </a:p>
              <a:p>
                <a14:m>
                  <m:oMath xmlns:m="http://schemas.openxmlformats.org/officeDocument/2006/math">
                    <m:r>
                      <a:rPr lang="es-MX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 + 4°</m:t>
                    </m:r>
                  </m:oMath>
                </a14:m>
                <a:endParaRPr lang="es-MX" dirty="0"/>
              </a:p>
              <a:p>
                <a:r>
                  <a:rPr lang="es-MX" dirty="0"/>
                  <a:t> si aplicas el teorema 1 de los triángulos:</a:t>
                </a:r>
              </a:p>
              <a:p>
                <a14:m>
                  <m:oMath xmlns:m="http://schemas.openxmlformats.org/officeDocument/2006/math">
                    <m:r>
                      <a:rPr lang="es-MX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 + 2° + 2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 + 4° = 180° </m:t>
                    </m:r>
                  </m:oMath>
                </a14:m>
                <a:endParaRPr lang="es-MX" dirty="0"/>
              </a:p>
              <a:p>
                <a14:m>
                  <m:oMath xmlns:m="http://schemas.openxmlformats.org/officeDocument/2006/math">
                    <m:r>
                      <a:rPr lang="es-MX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s-MX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i="1" dirty="0" smtClean="0">
                        <a:latin typeface="Cambria Math" panose="02040503050406030204" pitchFamily="18" charset="0"/>
                      </a:rPr>
                      <m:t> + 6° = 180° </m:t>
                    </m:r>
                  </m:oMath>
                </a14:m>
                <a:endParaRPr lang="es-MX" dirty="0"/>
              </a:p>
              <a:p>
                <a14:m>
                  <m:oMath xmlns:m="http://schemas.openxmlformats.org/officeDocument/2006/math">
                    <m:r>
                      <a:rPr lang="es-MX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s-MX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i="1" dirty="0" smtClean="0">
                        <a:latin typeface="Cambria Math" panose="02040503050406030204" pitchFamily="18" charset="0"/>
                      </a:rPr>
                      <m:t> = 174°</m:t>
                    </m:r>
                  </m:oMath>
                </a14:m>
                <a:endParaRPr lang="es-MX" dirty="0"/>
              </a:p>
              <a:p>
                <a14:m>
                  <m:oMath xmlns:m="http://schemas.openxmlformats.org/officeDocument/2006/math">
                    <m:r>
                      <a:rPr lang="es-MX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i="1" dirty="0">
                        <a:latin typeface="Cambria Math" panose="02040503050406030204" pitchFamily="18" charset="0"/>
                      </a:rPr>
                      <m:t> = 29°</m:t>
                    </m:r>
                  </m:oMath>
                </a14:m>
                <a:endParaRPr lang="es-DO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F7A5681-3E3D-4D57-AF80-B4DE20F9D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6700" y="1825624"/>
                <a:ext cx="5753100" cy="4575175"/>
              </a:xfrm>
              <a:blipFill>
                <a:blip r:embed="rId2"/>
                <a:stretch>
                  <a:fillRect l="-1483" t="-2530"/>
                </a:stretch>
              </a:blipFill>
            </p:spPr>
            <p:txBody>
              <a:bodyPr/>
              <a:lstStyle/>
              <a:p>
                <a:r>
                  <a:rPr lang="es-D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3">
                <a:extLst>
                  <a:ext uri="{FF2B5EF4-FFF2-40B4-BE49-F238E27FC236}">
                    <a16:creationId xmlns:a16="http://schemas.microsoft.com/office/drawing/2014/main" id="{582D39CC-4079-4199-AA85-6CFD5F737E5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300005" y="5439776"/>
                <a:ext cx="5753098" cy="112077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s-MX" dirty="0"/>
                  <a:t>Por tanto, el valor de cada uno de los ángulos es: </a:t>
                </a:r>
                <a14:m>
                  <m:oMath xmlns:m="http://schemas.openxmlformats.org/officeDocument/2006/math">
                    <m:r>
                      <a:rPr lang="es-MX" i="1" dirty="0" smtClean="0">
                        <a:latin typeface="Cambria Math" panose="02040503050406030204" pitchFamily="18" charset="0"/>
                      </a:rPr>
                      <m:t>58°, 60° </m:t>
                    </m:r>
                    <m:r>
                      <a:rPr lang="es-MX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i="1" dirty="0" smtClean="0">
                        <a:latin typeface="Cambria Math" panose="02040503050406030204" pitchFamily="18" charset="0"/>
                      </a:rPr>
                      <m:t> 62°</m:t>
                    </m:r>
                  </m:oMath>
                </a14:m>
                <a:endParaRPr lang="es-MX" dirty="0"/>
              </a:p>
              <a:p>
                <a:endParaRPr lang="es-DO" dirty="0"/>
              </a:p>
            </p:txBody>
          </p:sp>
        </mc:Choice>
        <mc:Fallback xmlns="">
          <p:sp>
            <p:nvSpPr>
              <p:cNvPr id="4" name="Marcador de contenido 3">
                <a:extLst>
                  <a:ext uri="{FF2B5EF4-FFF2-40B4-BE49-F238E27FC236}">
                    <a16:creationId xmlns:a16="http://schemas.microsoft.com/office/drawing/2014/main" id="{582D39CC-4079-4199-AA85-6CFD5F737E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00005" y="5439776"/>
                <a:ext cx="5753098" cy="1120775"/>
              </a:xfrm>
              <a:blipFill>
                <a:blip r:embed="rId3"/>
                <a:stretch>
                  <a:fillRect l="-1377" t="-10326"/>
                </a:stretch>
              </a:blipFill>
            </p:spPr>
            <p:txBody>
              <a:bodyPr/>
              <a:lstStyle/>
              <a:p>
                <a:r>
                  <a:rPr lang="es-D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BD9CAA5A-56D3-4106-80D7-07C457A6D6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9" r="1732"/>
          <a:stretch/>
        </p:blipFill>
        <p:spPr>
          <a:xfrm>
            <a:off x="6727029" y="1593849"/>
            <a:ext cx="3618844" cy="25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39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31429-0D06-4A69-B43F-BA0C1DA37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" y="200659"/>
            <a:ext cx="11311890" cy="645161"/>
          </a:xfrm>
        </p:spPr>
        <p:txBody>
          <a:bodyPr>
            <a:noAutofit/>
          </a:bodyPr>
          <a:lstStyle/>
          <a:p>
            <a:r>
              <a:rPr lang="es-MX" sz="3600" dirty="0"/>
              <a:t>Ejemplo 3</a:t>
            </a:r>
            <a:br>
              <a:rPr lang="es-MX" sz="3600" dirty="0"/>
            </a:br>
            <a:r>
              <a:rPr lang="es-MX" sz="3600" dirty="0"/>
              <a:t>Determina el valor de los ángulos del siguiente triángulo:</a:t>
            </a:r>
            <a:endParaRPr lang="es-DO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D48B8B1-DB3F-4B47-914C-5007D166767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46710" y="1253331"/>
                <a:ext cx="5482590" cy="5404010"/>
              </a:xfrm>
            </p:spPr>
            <p:txBody>
              <a:bodyPr/>
              <a:lstStyle/>
              <a:p>
                <a:r>
                  <a:rPr lang="es-MX" dirty="0"/>
                  <a:t>Solución La suma de los ángulos interiores es 180° </a:t>
                </a:r>
              </a:p>
              <a:p>
                <a14:m>
                  <m:oMath xmlns:m="http://schemas.openxmlformats.org/officeDocument/2006/math">
                    <m:r>
                      <a:rPr lang="es-MX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MX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MX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i="1" dirty="0" smtClean="0">
                        <a:latin typeface="Cambria Math" panose="02040503050406030204" pitchFamily="18" charset="0"/>
                      </a:rPr>
                      <m:t> + </m:t>
                    </m:r>
                    <m:d>
                      <m:dPr>
                        <m:ctrlPr>
                          <a:rPr lang="es-MX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MX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MX" i="1" dirty="0">
                            <a:latin typeface="Cambria Math" panose="02040503050406030204" pitchFamily="18" charset="0"/>
                          </a:rPr>
                          <m:t> – 5°</m:t>
                        </m:r>
                      </m:e>
                    </m:d>
                    <m:r>
                      <a:rPr lang="es-MX" i="1" dirty="0" smtClean="0">
                        <a:latin typeface="Cambria Math" panose="02040503050406030204" pitchFamily="18" charset="0"/>
                      </a:rPr>
                      <m:t>= 180°</m:t>
                    </m:r>
                  </m:oMath>
                </a14:m>
                <a:endParaRPr lang="es-MX" dirty="0"/>
              </a:p>
              <a:p>
                <a14:m>
                  <m:oMath xmlns:m="http://schemas.openxmlformats.org/officeDocument/2006/math">
                    <m:r>
                      <a:rPr lang="es-DO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s-DO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DO" i="1" dirty="0" smtClean="0">
                        <a:latin typeface="Cambria Math" panose="02040503050406030204" pitchFamily="18" charset="0"/>
                      </a:rPr>
                      <m:t> – 5° = 180°</m:t>
                    </m:r>
                  </m:oMath>
                </a14:m>
                <a:endParaRPr lang="es-DO" dirty="0"/>
              </a:p>
              <a:p>
                <a:r>
                  <a:rPr lang="es-DO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DO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185°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s-DO" dirty="0"/>
              </a:p>
              <a:p>
                <a:r>
                  <a:rPr lang="es-DO" dirty="0"/>
                  <a:t> </a:t>
                </a:r>
                <a14:m>
                  <m:oMath xmlns:m="http://schemas.openxmlformats.org/officeDocument/2006/math">
                    <m:r>
                      <a:rPr lang="es-DO" i="1" dirty="0" smtClean="0">
                        <a:latin typeface="Cambria Math" panose="02040503050406030204" pitchFamily="18" charset="0"/>
                      </a:rPr>
                      <m:t>=37 °</m:t>
                    </m:r>
                  </m:oMath>
                </a14:m>
                <a:endParaRPr lang="es-DO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D48B8B1-DB3F-4B47-914C-5007D16676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46710" y="1253331"/>
                <a:ext cx="5482590" cy="5404010"/>
              </a:xfrm>
              <a:blipFill>
                <a:blip r:embed="rId2"/>
                <a:stretch>
                  <a:fillRect l="-2002" t="-1919"/>
                </a:stretch>
              </a:blipFill>
            </p:spPr>
            <p:txBody>
              <a:bodyPr/>
              <a:lstStyle/>
              <a:p>
                <a:r>
                  <a:rPr lang="es-D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409F016-6DE7-4BF3-B645-EA681C8574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50" y="1095882"/>
            <a:ext cx="3101340" cy="2333118"/>
          </a:xfrm>
        </p:spPr>
      </p:pic>
      <p:pic>
        <p:nvPicPr>
          <p:cNvPr id="10" name="Imagen 9" descr="Imagen que contiene pantalla, sostener, cuarto, hombre&#10;&#10;Descripción generada automáticamente">
            <a:extLst>
              <a:ext uri="{FF2B5EF4-FFF2-40B4-BE49-F238E27FC236}">
                <a16:creationId xmlns:a16="http://schemas.microsoft.com/office/drawing/2014/main" id="{8F063BF0-D29E-49F6-87C0-E8403BB2F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47" y="3374296"/>
            <a:ext cx="4007053" cy="1845354"/>
          </a:xfrm>
          <a:prstGeom prst="rect">
            <a:avLst/>
          </a:prstGeom>
        </p:spPr>
      </p:pic>
      <p:pic>
        <p:nvPicPr>
          <p:cNvPr id="12" name="Imagen 11" descr="Imagen que contiene gente, naranja, calle, grande&#10;&#10;Descripción generada automáticamente">
            <a:extLst>
              <a:ext uri="{FF2B5EF4-FFF2-40B4-BE49-F238E27FC236}">
                <a16:creationId xmlns:a16="http://schemas.microsoft.com/office/drawing/2014/main" id="{CFEB6D11-BF65-44B7-9FD3-43BA667EE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10" y="3913937"/>
            <a:ext cx="6253679" cy="1305713"/>
          </a:xfrm>
          <a:prstGeom prst="rect">
            <a:avLst/>
          </a:prstGeom>
        </p:spPr>
      </p:pic>
      <p:pic>
        <p:nvPicPr>
          <p:cNvPr id="14" name="Imagen 13" descr="Imagen que contiene reloj, cuchillo&#10;&#10;Descripción generada automáticamente">
            <a:extLst>
              <a:ext uri="{FF2B5EF4-FFF2-40B4-BE49-F238E27FC236}">
                <a16:creationId xmlns:a16="http://schemas.microsoft.com/office/drawing/2014/main" id="{E810DFAF-335A-4C73-AF15-68EDD5F7B6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8" r="854"/>
          <a:stretch/>
        </p:blipFill>
        <p:spPr>
          <a:xfrm>
            <a:off x="2450371" y="5341642"/>
            <a:ext cx="8198874" cy="119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6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0369CF0C-73EC-4FAF-A8EB-873E15602966}"/>
              </a:ext>
            </a:extLst>
          </p:cNvPr>
          <p:cNvSpPr/>
          <p:nvPr/>
        </p:nvSpPr>
        <p:spPr>
          <a:xfrm>
            <a:off x="1" y="2"/>
            <a:ext cx="4371032" cy="17534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2ACBE-5D24-41A5-B2DB-AF0B3A0814FC}"/>
              </a:ext>
            </a:extLst>
          </p:cNvPr>
          <p:cNvSpPr txBox="1"/>
          <p:nvPr/>
        </p:nvSpPr>
        <p:spPr>
          <a:xfrm>
            <a:off x="241160" y="1952964"/>
            <a:ext cx="4029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b="0" i="0" u="none" strike="noStrike" baseline="0" dirty="0">
                <a:latin typeface="TimesLTStd-Roman"/>
              </a:rPr>
              <a:t>Los triángulos se clasifican por la longitud de sus </a:t>
            </a:r>
            <a:r>
              <a:rPr lang="es-DO" sz="2400" b="1" i="0" u="none" strike="noStrike" baseline="0" dirty="0">
                <a:latin typeface="TimesLTStd-Roman"/>
              </a:rPr>
              <a:t>lados</a:t>
            </a:r>
            <a:r>
              <a:rPr lang="es-DO" sz="2400" b="0" i="0" u="none" strike="noStrike" baseline="0" dirty="0">
                <a:latin typeface="TimesLTStd-Roman"/>
              </a:rPr>
              <a:t> o la magnitud de sus </a:t>
            </a:r>
            <a:r>
              <a:rPr lang="es-DO" sz="2400" b="1" i="0" u="none" strike="noStrike" baseline="0" dirty="0">
                <a:latin typeface="TimesLTStd-Roman"/>
              </a:rPr>
              <a:t>ángulos.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7131A-41CB-45CE-B011-AF76506D638D}"/>
              </a:ext>
            </a:extLst>
          </p:cNvPr>
          <p:cNvSpPr txBox="1"/>
          <p:nvPr/>
        </p:nvSpPr>
        <p:spPr>
          <a:xfrm>
            <a:off x="241160" y="271305"/>
            <a:ext cx="4129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de los triángulos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B3A80F-F144-4C44-A259-AECF38D30E02}"/>
              </a:ext>
            </a:extLst>
          </p:cNvPr>
          <p:cNvSpPr txBox="1"/>
          <p:nvPr/>
        </p:nvSpPr>
        <p:spPr>
          <a:xfrm>
            <a:off x="4754639" y="85282"/>
            <a:ext cx="2124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Por sus lados</a:t>
            </a:r>
            <a:endParaRPr lang="en-US" sz="2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D46B14-0C46-45CD-8248-955AA8DEE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639" y="650744"/>
            <a:ext cx="7319254" cy="26044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818D5C-33EA-49F9-9C70-4FD0E093E5AD}"/>
              </a:ext>
            </a:extLst>
          </p:cNvPr>
          <p:cNvSpPr txBox="1"/>
          <p:nvPr/>
        </p:nvSpPr>
        <p:spPr>
          <a:xfrm>
            <a:off x="4754639" y="3341207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0" u="none" strike="noStrike" baseline="0" dirty="0">
                <a:latin typeface="Futura-Light"/>
              </a:rPr>
              <a:t>Por sus ángulos</a:t>
            </a:r>
            <a:endParaRPr lang="en-US" sz="2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D58BA3-177D-4A83-AF59-49C0802A7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639" y="3950449"/>
            <a:ext cx="7291091" cy="260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7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098CA56-9BF8-4C3F-9111-F3EA45591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 r="-279" b="5597"/>
          <a:stretch/>
        </p:blipFill>
        <p:spPr bwMode="auto">
          <a:xfrm>
            <a:off x="1138428" y="242667"/>
            <a:ext cx="10115725" cy="637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3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57A9B2-D7D8-4559-B1DF-8E1ABF32CAB7}"/>
              </a:ext>
            </a:extLst>
          </p:cNvPr>
          <p:cNvSpPr txBox="1"/>
          <p:nvPr/>
        </p:nvSpPr>
        <p:spPr>
          <a:xfrm>
            <a:off x="231111" y="190918"/>
            <a:ext cx="478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Triángulos congruentes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FFACB6-1A4A-42B8-8F30-6CAC0AA2120D}"/>
              </a:ext>
            </a:extLst>
          </p:cNvPr>
          <p:cNvSpPr txBox="1"/>
          <p:nvPr/>
        </p:nvSpPr>
        <p:spPr>
          <a:xfrm>
            <a:off x="341644" y="934496"/>
            <a:ext cx="7827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DO" sz="2400" b="0" i="0" u="none" strike="noStrike" baseline="0" dirty="0">
                <a:latin typeface="TimesLTStd-Roman"/>
              </a:rPr>
              <a:t>Son aquellos que tienen la misma forma y tamaño.</a:t>
            </a:r>
          </a:p>
          <a:p>
            <a:pPr algn="l"/>
            <a:r>
              <a:rPr lang="es-DO" sz="2400" b="0" i="0" u="none" strike="noStrike" baseline="0" dirty="0">
                <a:latin typeface="TimesLTStd-Roman"/>
              </a:rPr>
              <a:t>Si 2 triángulos son congruentes entonces:</a:t>
            </a:r>
          </a:p>
          <a:p>
            <a:pPr algn="l"/>
            <a:r>
              <a:rPr lang="es-DO" sz="2400" b="0" i="1" u="none" strike="noStrike" baseline="0" dirty="0">
                <a:latin typeface="TimesLTStd-Italic"/>
              </a:rPr>
              <a:t>a) </a:t>
            </a:r>
            <a:r>
              <a:rPr lang="es-DO" sz="2400" b="0" i="0" u="none" strike="noStrike" baseline="0" dirty="0">
                <a:latin typeface="TimesLTStd-Roman"/>
              </a:rPr>
              <a:t>Sus lados homólogos son iguales.</a:t>
            </a:r>
          </a:p>
          <a:p>
            <a:pPr algn="l"/>
            <a:r>
              <a:rPr lang="es-DO" sz="2400" b="0" i="1" u="none" strike="noStrike" baseline="0" dirty="0">
                <a:latin typeface="TimesLTStd-Italic"/>
              </a:rPr>
              <a:t>b) </a:t>
            </a:r>
            <a:r>
              <a:rPr lang="es-DO" sz="2400" b="0" i="0" u="none" strike="noStrike" baseline="0" dirty="0">
                <a:latin typeface="TimesLTStd-Roman"/>
              </a:rPr>
              <a:t>Sus ángulos homólogos son iguales</a:t>
            </a:r>
            <a:r>
              <a:rPr lang="es-DO" sz="2400" b="0" i="1" u="none" strike="noStrike" baseline="0" dirty="0">
                <a:latin typeface="TimesLTStd-Italic"/>
              </a:rPr>
              <a:t>.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450D13-8D6C-415F-B168-565DBB6E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1" b="5233"/>
          <a:stretch/>
        </p:blipFill>
        <p:spPr>
          <a:xfrm>
            <a:off x="469132" y="2717485"/>
            <a:ext cx="7901145" cy="1943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163278-6C0F-4EAA-B475-27147610F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2" y="5087188"/>
            <a:ext cx="12005416" cy="1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0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C8B28E-870F-405A-BF66-7E92B713D865}"/>
              </a:ext>
            </a:extLst>
          </p:cNvPr>
          <p:cNvSpPr txBox="1"/>
          <p:nvPr/>
        </p:nvSpPr>
        <p:spPr>
          <a:xfrm>
            <a:off x="212692" y="162002"/>
            <a:ext cx="6094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Futura-Light"/>
              </a:rPr>
              <a:t>Teoremas de congruencia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613D8D-53E3-4BD5-8034-28DBC32F5519}"/>
              </a:ext>
            </a:extLst>
          </p:cNvPr>
          <p:cNvSpPr txBox="1"/>
          <p:nvPr/>
        </p:nvSpPr>
        <p:spPr>
          <a:xfrm>
            <a:off x="212692" y="711816"/>
            <a:ext cx="5385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b="1" i="0" u="none" strike="noStrike" baseline="0" dirty="0">
                <a:latin typeface="TimesLTStd-Bold"/>
              </a:rPr>
              <a:t>Teorema I (lado, lado, lado). </a:t>
            </a:r>
            <a:r>
              <a:rPr lang="es-DO" sz="2400" b="0" i="0" u="none" strike="noStrike" baseline="0" dirty="0">
                <a:latin typeface="TimesLTStd-Roman"/>
              </a:rPr>
              <a:t>Dos triángulos son congruentes si tienen sus lados iguales.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32E925-7D6B-4B03-9239-2DAC60DE7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5466"/>
            <a:ext cx="5532774" cy="27108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63FDE2-0F0A-4B37-BB6E-8BE7C0230CBF}"/>
              </a:ext>
            </a:extLst>
          </p:cNvPr>
          <p:cNvSpPr txBox="1"/>
          <p:nvPr/>
        </p:nvSpPr>
        <p:spPr>
          <a:xfrm>
            <a:off x="6020638" y="527150"/>
            <a:ext cx="62818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DO" sz="2400" b="1" i="0" u="none" strike="noStrike" baseline="0" dirty="0">
                <a:latin typeface="TimesLTStd-Bold"/>
              </a:rPr>
              <a:t>Teorema II (ángulo, lado, ángulo). </a:t>
            </a:r>
            <a:r>
              <a:rPr lang="es-DO" sz="2400" b="0" i="0" u="none" strike="noStrike" baseline="0" dirty="0">
                <a:latin typeface="TimesLTStd-Roman"/>
              </a:rPr>
              <a:t>Dos triángulos son congruentes si tienen 2 ángulos y el lado adyacente a ellos</a:t>
            </a:r>
          </a:p>
          <a:p>
            <a:pPr algn="l"/>
            <a:r>
              <a:rPr lang="en-US" sz="2400" b="0" i="0" u="none" strike="noStrike" baseline="0" dirty="0">
                <a:latin typeface="TimesLTStd-Roman"/>
              </a:rPr>
              <a:t>respectivamente iguales.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A820AD-8600-4341-99F9-B01CC800E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585" y="2385028"/>
            <a:ext cx="5865131" cy="30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70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5B1FA4-D329-4481-96F3-8567C69FB457}"/>
              </a:ext>
            </a:extLst>
          </p:cNvPr>
          <p:cNvSpPr txBox="1"/>
          <p:nvPr/>
        </p:nvSpPr>
        <p:spPr>
          <a:xfrm>
            <a:off x="172496" y="176405"/>
            <a:ext cx="118470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DO" sz="2800" b="1" i="0" u="none" strike="noStrike" baseline="0" dirty="0">
                <a:latin typeface="TimesLTStd-Bold"/>
              </a:rPr>
              <a:t>Teorema III (lado, ángulo, lado). </a:t>
            </a:r>
            <a:r>
              <a:rPr lang="es-DO" sz="2800" b="0" i="0" u="none" strike="noStrike" baseline="0" dirty="0">
                <a:latin typeface="TimesLTStd-Roman"/>
              </a:rPr>
              <a:t>Dos triángulos son congruentes si 2 lados y el ángulo comprendido entre ellos son respectivamente iguales a sus homólogos del otro.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F4FB9-F4CF-4B0A-8D83-BA0D52B4E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14" y="1774564"/>
            <a:ext cx="5498385" cy="330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3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15D4EB-418A-4669-91F9-C2D5E818FA95}"/>
              </a:ext>
            </a:extLst>
          </p:cNvPr>
          <p:cNvSpPr txBox="1"/>
          <p:nvPr/>
        </p:nvSpPr>
        <p:spPr>
          <a:xfrm>
            <a:off x="170822" y="190918"/>
            <a:ext cx="5479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Rectas y puntos notables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EB2779-A9C6-484A-B12A-DA3960447585}"/>
              </a:ext>
            </a:extLst>
          </p:cNvPr>
          <p:cNvSpPr txBox="1"/>
          <p:nvPr/>
        </p:nvSpPr>
        <p:spPr>
          <a:xfrm>
            <a:off x="170822" y="1269499"/>
            <a:ext cx="110501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Son rectas y puntos con características especiales dentro de un triángulo y son: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8C48CF-DCE9-4D2C-BF08-8F185552C187}"/>
              </a:ext>
            </a:extLst>
          </p:cNvPr>
          <p:cNvSpPr txBox="1"/>
          <p:nvPr/>
        </p:nvSpPr>
        <p:spPr>
          <a:xfrm>
            <a:off x="2220685" y="2142767"/>
            <a:ext cx="43911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600" b="1" dirty="0"/>
              <a:t>  </a:t>
            </a:r>
            <a:r>
              <a:rPr lang="es-MX" sz="3200" b="1" dirty="0"/>
              <a:t>Rectas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accent1"/>
                </a:solidFill>
              </a:rPr>
              <a:t>Altura.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accent1"/>
                </a:solidFill>
              </a:rPr>
              <a:t>Mediana.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accent1"/>
                </a:solidFill>
              </a:rPr>
              <a:t>Bisectriz.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chemeClr val="accent1"/>
                </a:solidFill>
              </a:rPr>
              <a:t>Mediatriz</a:t>
            </a:r>
            <a:r>
              <a:rPr lang="es-MX" sz="3600" b="1" dirty="0">
                <a:solidFill>
                  <a:schemeClr val="accent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EC492-D178-4F9C-9D3D-EACCE4455F73}"/>
              </a:ext>
            </a:extLst>
          </p:cNvPr>
          <p:cNvSpPr txBox="1"/>
          <p:nvPr/>
        </p:nvSpPr>
        <p:spPr>
          <a:xfrm>
            <a:off x="4682532" y="2411750"/>
            <a:ext cx="5154805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200" b="1" dirty="0"/>
              <a:t>Puntos</a:t>
            </a:r>
            <a:r>
              <a:rPr lang="es-MX" sz="3200" b="1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3200" b="1" dirty="0">
                <a:solidFill>
                  <a:srgbClr val="C00000"/>
                </a:solidFill>
              </a:rPr>
              <a:t>Ortocentro.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3200" b="1" dirty="0">
                <a:solidFill>
                  <a:srgbClr val="C00000"/>
                </a:solidFill>
              </a:rPr>
              <a:t>Baricentro.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3200" b="1" dirty="0">
                <a:solidFill>
                  <a:srgbClr val="C00000"/>
                </a:solidFill>
              </a:rPr>
              <a:t>Incentro.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3200" b="1" dirty="0">
                <a:solidFill>
                  <a:srgbClr val="C00000"/>
                </a:solidFill>
              </a:rPr>
              <a:t>Circuncentro. 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2741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295EC1-B13E-4D89-8F21-E010845DFF13}"/>
              </a:ext>
            </a:extLst>
          </p:cNvPr>
          <p:cNvSpPr txBox="1"/>
          <p:nvPr/>
        </p:nvSpPr>
        <p:spPr>
          <a:xfrm>
            <a:off x="364253" y="192148"/>
            <a:ext cx="60943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sz="4000" dirty="0">
                <a:solidFill>
                  <a:schemeClr val="accent1">
                    <a:lumMod val="75000"/>
                  </a:schemeClr>
                </a:solidFill>
              </a:rPr>
              <a:t>Rectas y puntos notables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70D80-82EF-4D2A-AEA5-6E4321486AD0}"/>
              </a:ext>
            </a:extLst>
          </p:cNvPr>
          <p:cNvSpPr txBox="1"/>
          <p:nvPr/>
        </p:nvSpPr>
        <p:spPr>
          <a:xfrm>
            <a:off x="364253" y="1123128"/>
            <a:ext cx="573174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accent1"/>
                </a:solidFill>
              </a:rPr>
              <a:t>Altura. </a:t>
            </a:r>
            <a:r>
              <a:rPr lang="es-MX" sz="2800" dirty="0"/>
              <a:t>Es el segmento perpendicular trazado desde un vértice al lado opuesto.</a:t>
            </a:r>
          </a:p>
          <a:p>
            <a:r>
              <a:rPr lang="es-MX" sz="2800" b="1" dirty="0">
                <a:solidFill>
                  <a:srgbClr val="C00000"/>
                </a:solidFill>
              </a:rPr>
              <a:t>Ortocentro. </a:t>
            </a:r>
            <a:r>
              <a:rPr lang="es-MX" sz="2800" dirty="0"/>
              <a:t>Se define así al punto donde se intersecan las alturas.</a:t>
            </a:r>
          </a:p>
        </p:txBody>
      </p:sp>
      <p:pic>
        <p:nvPicPr>
          <p:cNvPr id="6" name="Imagen 6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B15522BC-C24B-45D2-9394-3EFE07D05E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7" r="3663"/>
          <a:stretch/>
        </p:blipFill>
        <p:spPr>
          <a:xfrm>
            <a:off x="687475" y="4170116"/>
            <a:ext cx="3804446" cy="2396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B40F1B-2CED-4805-89CD-989E8973ED42}"/>
              </a:ext>
            </a:extLst>
          </p:cNvPr>
          <p:cNvSpPr txBox="1"/>
          <p:nvPr/>
        </p:nvSpPr>
        <p:spPr>
          <a:xfrm>
            <a:off x="6458577" y="984739"/>
            <a:ext cx="58280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accent1"/>
                </a:solidFill>
              </a:rPr>
              <a:t>Mediana. </a:t>
            </a:r>
            <a:r>
              <a:rPr lang="es-MX" sz="2800" dirty="0"/>
              <a:t>Así se denomina al segmento que une un vértice con el punto medio del lado opuesto.</a:t>
            </a:r>
          </a:p>
          <a:p>
            <a:endParaRPr lang="es-MX" sz="2800" dirty="0"/>
          </a:p>
          <a:p>
            <a:r>
              <a:rPr lang="es-MX" sz="2800" dirty="0">
                <a:solidFill>
                  <a:srgbClr val="C00000"/>
                </a:solidFill>
              </a:rPr>
              <a:t>Baricentro. </a:t>
            </a:r>
            <a:r>
              <a:rPr lang="es-MX" sz="2800" dirty="0"/>
              <a:t>Es el punto donde se intersecan las medianas.</a:t>
            </a:r>
          </a:p>
          <a:p>
            <a:endParaRPr lang="en-US" dirty="0"/>
          </a:p>
        </p:txBody>
      </p:sp>
      <p:pic>
        <p:nvPicPr>
          <p:cNvPr id="8" name="Imagen 5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A4CFF4F9-3E95-4397-AF1F-7C97BB204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519" y="3939394"/>
            <a:ext cx="4163006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3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1049</Words>
  <Application>Microsoft Office PowerPoint</Application>
  <PresentationFormat>Widescreen</PresentationFormat>
  <Paragraphs>117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Futura-Light</vt:lpstr>
      <vt:lpstr>TimesLTStd-Bold</vt:lpstr>
      <vt:lpstr>TimesLTStd-Italic</vt:lpstr>
      <vt:lpstr>TimesLTStd-Roman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Teorema 8 En un triángulo isósceles, los ángulos basales son congruentes (iguales).   En un triángulo, a lados congruentes se oponen ángulos congruentes y a ángulos congruentes se oponen lados congruentes. </vt:lpstr>
      <vt:lpstr>PowerPoint Presentation</vt:lpstr>
      <vt:lpstr>PowerPoint Presentation</vt:lpstr>
      <vt:lpstr>Ejemplo 1 Calcula el valor de los ángulos del siguiente triángulo: </vt:lpstr>
      <vt:lpstr>Ejemplo 2 Calcula el valor de los ángulos del siguiente triángulo:</vt:lpstr>
      <vt:lpstr>Ejemplo 4 La medida de los ángulos interiores de un triángulo es equivalente a 3 números pares consecutivos, ¿cuál es la medida de cada ángulo?</vt:lpstr>
      <vt:lpstr>Ejemplo 3 Determina el valor de los ángulos del siguiente triángulo: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Nikelvys#1</dc:creator>
  <cp:lastModifiedBy>Nikelvys#1</cp:lastModifiedBy>
  <cp:revision>12</cp:revision>
  <dcterms:created xsi:type="dcterms:W3CDTF">2021-01-11T18:33:13Z</dcterms:created>
  <dcterms:modified xsi:type="dcterms:W3CDTF">2021-01-11T21:13:18Z</dcterms:modified>
</cp:coreProperties>
</file>