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11" r:id="rId5"/>
    <p:sldId id="305" r:id="rId6"/>
    <p:sldId id="260" r:id="rId7"/>
    <p:sldId id="309" r:id="rId8"/>
    <p:sldId id="306" r:id="rId9"/>
    <p:sldId id="307" r:id="rId10"/>
    <p:sldId id="308" r:id="rId11"/>
    <p:sldId id="310" r:id="rId12"/>
  </p:sldIdLst>
  <p:sldSz cx="12192000" cy="6858000"/>
  <p:notesSz cx="6858000" cy="9144000"/>
  <p:defaultText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5D28C7-D8B1-4C6D-9A35-94EB7F326CF8}"/>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DO"/>
          </a:p>
        </p:txBody>
      </p:sp>
      <p:sp>
        <p:nvSpPr>
          <p:cNvPr id="3" name="Subtítulo 2">
            <a:extLst>
              <a:ext uri="{FF2B5EF4-FFF2-40B4-BE49-F238E27FC236}">
                <a16:creationId xmlns:a16="http://schemas.microsoft.com/office/drawing/2014/main" id="{9E38C53E-839B-4557-8A93-69C42C8EAF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DO"/>
          </a:p>
        </p:txBody>
      </p:sp>
      <p:sp>
        <p:nvSpPr>
          <p:cNvPr id="4" name="Marcador de fecha 3">
            <a:extLst>
              <a:ext uri="{FF2B5EF4-FFF2-40B4-BE49-F238E27FC236}">
                <a16:creationId xmlns:a16="http://schemas.microsoft.com/office/drawing/2014/main" id="{1088DB1C-EAC8-4065-9822-9D3E0DD8D66F}"/>
              </a:ext>
            </a:extLst>
          </p:cNvPr>
          <p:cNvSpPr>
            <a:spLocks noGrp="1"/>
          </p:cNvSpPr>
          <p:nvPr>
            <p:ph type="dt" sz="half" idx="10"/>
          </p:nvPr>
        </p:nvSpPr>
        <p:spPr/>
        <p:txBody>
          <a:bodyPr/>
          <a:lstStyle/>
          <a:p>
            <a:fld id="{EDC0D34D-6257-4180-A678-A5FEDC8C2FBC}" type="datetimeFigureOut">
              <a:rPr lang="es-DO" smtClean="0"/>
              <a:t>15/6/2021</a:t>
            </a:fld>
            <a:endParaRPr lang="es-DO"/>
          </a:p>
        </p:txBody>
      </p:sp>
      <p:sp>
        <p:nvSpPr>
          <p:cNvPr id="5" name="Marcador de pie de página 4">
            <a:extLst>
              <a:ext uri="{FF2B5EF4-FFF2-40B4-BE49-F238E27FC236}">
                <a16:creationId xmlns:a16="http://schemas.microsoft.com/office/drawing/2014/main" id="{5E8A81B8-74A5-436D-A23A-098ECDF15099}"/>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E04927A9-81F2-4C24-BE8C-879589819319}"/>
              </a:ext>
            </a:extLst>
          </p:cNvPr>
          <p:cNvSpPr>
            <a:spLocks noGrp="1"/>
          </p:cNvSpPr>
          <p:nvPr>
            <p:ph type="sldNum" sz="quarter" idx="12"/>
          </p:nvPr>
        </p:nvSpPr>
        <p:spPr/>
        <p:txBody>
          <a:bodyPr/>
          <a:lstStyle/>
          <a:p>
            <a:fld id="{A87938AD-0DC3-45ED-A8AE-5EA13FA08527}" type="slidenum">
              <a:rPr lang="es-DO" smtClean="0"/>
              <a:t>‹Nº›</a:t>
            </a:fld>
            <a:endParaRPr lang="es-DO"/>
          </a:p>
        </p:txBody>
      </p:sp>
    </p:spTree>
    <p:extLst>
      <p:ext uri="{BB962C8B-B14F-4D97-AF65-F5344CB8AC3E}">
        <p14:creationId xmlns:p14="http://schemas.microsoft.com/office/powerpoint/2010/main" val="952507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52341D-1B3C-4DA9-9984-439FAC13F34C}"/>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texto vertical 2">
            <a:extLst>
              <a:ext uri="{FF2B5EF4-FFF2-40B4-BE49-F238E27FC236}">
                <a16:creationId xmlns:a16="http://schemas.microsoft.com/office/drawing/2014/main" id="{6F7BA22B-FDA4-4CF3-8385-66870B7C91D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id="{38D00F77-3622-4126-9F8F-75ECB8769384}"/>
              </a:ext>
            </a:extLst>
          </p:cNvPr>
          <p:cNvSpPr>
            <a:spLocks noGrp="1"/>
          </p:cNvSpPr>
          <p:nvPr>
            <p:ph type="dt" sz="half" idx="10"/>
          </p:nvPr>
        </p:nvSpPr>
        <p:spPr/>
        <p:txBody>
          <a:bodyPr/>
          <a:lstStyle/>
          <a:p>
            <a:fld id="{EDC0D34D-6257-4180-A678-A5FEDC8C2FBC}" type="datetimeFigureOut">
              <a:rPr lang="es-DO" smtClean="0"/>
              <a:t>15/6/2021</a:t>
            </a:fld>
            <a:endParaRPr lang="es-DO"/>
          </a:p>
        </p:txBody>
      </p:sp>
      <p:sp>
        <p:nvSpPr>
          <p:cNvPr id="5" name="Marcador de pie de página 4">
            <a:extLst>
              <a:ext uri="{FF2B5EF4-FFF2-40B4-BE49-F238E27FC236}">
                <a16:creationId xmlns:a16="http://schemas.microsoft.com/office/drawing/2014/main" id="{7C94FF7B-F25D-40FF-BE6F-3BB9DB50B9F9}"/>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3E07F109-50BB-4638-9930-624414C27FD8}"/>
              </a:ext>
            </a:extLst>
          </p:cNvPr>
          <p:cNvSpPr>
            <a:spLocks noGrp="1"/>
          </p:cNvSpPr>
          <p:nvPr>
            <p:ph type="sldNum" sz="quarter" idx="12"/>
          </p:nvPr>
        </p:nvSpPr>
        <p:spPr/>
        <p:txBody>
          <a:bodyPr/>
          <a:lstStyle/>
          <a:p>
            <a:fld id="{A87938AD-0DC3-45ED-A8AE-5EA13FA08527}" type="slidenum">
              <a:rPr lang="es-DO" smtClean="0"/>
              <a:t>‹Nº›</a:t>
            </a:fld>
            <a:endParaRPr lang="es-DO"/>
          </a:p>
        </p:txBody>
      </p:sp>
    </p:spTree>
    <p:extLst>
      <p:ext uri="{BB962C8B-B14F-4D97-AF65-F5344CB8AC3E}">
        <p14:creationId xmlns:p14="http://schemas.microsoft.com/office/powerpoint/2010/main" val="4000543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8DD4B07-8268-4D73-B86D-504B447E571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DO"/>
          </a:p>
        </p:txBody>
      </p:sp>
      <p:sp>
        <p:nvSpPr>
          <p:cNvPr id="3" name="Marcador de texto vertical 2">
            <a:extLst>
              <a:ext uri="{FF2B5EF4-FFF2-40B4-BE49-F238E27FC236}">
                <a16:creationId xmlns:a16="http://schemas.microsoft.com/office/drawing/2014/main" id="{64AAD063-AA96-4FB7-BE64-E7C5DDE8846C}"/>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id="{F5910251-CB28-400A-92E0-E3D48013682E}"/>
              </a:ext>
            </a:extLst>
          </p:cNvPr>
          <p:cNvSpPr>
            <a:spLocks noGrp="1"/>
          </p:cNvSpPr>
          <p:nvPr>
            <p:ph type="dt" sz="half" idx="10"/>
          </p:nvPr>
        </p:nvSpPr>
        <p:spPr/>
        <p:txBody>
          <a:bodyPr/>
          <a:lstStyle/>
          <a:p>
            <a:fld id="{EDC0D34D-6257-4180-A678-A5FEDC8C2FBC}" type="datetimeFigureOut">
              <a:rPr lang="es-DO" smtClean="0"/>
              <a:t>15/6/2021</a:t>
            </a:fld>
            <a:endParaRPr lang="es-DO"/>
          </a:p>
        </p:txBody>
      </p:sp>
      <p:sp>
        <p:nvSpPr>
          <p:cNvPr id="5" name="Marcador de pie de página 4">
            <a:extLst>
              <a:ext uri="{FF2B5EF4-FFF2-40B4-BE49-F238E27FC236}">
                <a16:creationId xmlns:a16="http://schemas.microsoft.com/office/drawing/2014/main" id="{2BD4EC30-432C-4586-94C2-64AB1AE32A85}"/>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6C891CDD-02F1-4CD7-96FE-3972C0C998F3}"/>
              </a:ext>
            </a:extLst>
          </p:cNvPr>
          <p:cNvSpPr>
            <a:spLocks noGrp="1"/>
          </p:cNvSpPr>
          <p:nvPr>
            <p:ph type="sldNum" sz="quarter" idx="12"/>
          </p:nvPr>
        </p:nvSpPr>
        <p:spPr/>
        <p:txBody>
          <a:bodyPr/>
          <a:lstStyle/>
          <a:p>
            <a:fld id="{A87938AD-0DC3-45ED-A8AE-5EA13FA08527}" type="slidenum">
              <a:rPr lang="es-DO" smtClean="0"/>
              <a:t>‹Nº›</a:t>
            </a:fld>
            <a:endParaRPr lang="es-DO"/>
          </a:p>
        </p:txBody>
      </p:sp>
    </p:spTree>
    <p:extLst>
      <p:ext uri="{BB962C8B-B14F-4D97-AF65-F5344CB8AC3E}">
        <p14:creationId xmlns:p14="http://schemas.microsoft.com/office/powerpoint/2010/main" val="2029630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5D906E-8795-42AC-8C34-176689B62059}"/>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contenido 2">
            <a:extLst>
              <a:ext uri="{FF2B5EF4-FFF2-40B4-BE49-F238E27FC236}">
                <a16:creationId xmlns:a16="http://schemas.microsoft.com/office/drawing/2014/main" id="{0D4F6C56-D3BD-4498-9288-ECBAC38BB8B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id="{F4F43DB3-7534-4233-89A9-E190252BB70B}"/>
              </a:ext>
            </a:extLst>
          </p:cNvPr>
          <p:cNvSpPr>
            <a:spLocks noGrp="1"/>
          </p:cNvSpPr>
          <p:nvPr>
            <p:ph type="dt" sz="half" idx="10"/>
          </p:nvPr>
        </p:nvSpPr>
        <p:spPr/>
        <p:txBody>
          <a:bodyPr/>
          <a:lstStyle/>
          <a:p>
            <a:fld id="{EDC0D34D-6257-4180-A678-A5FEDC8C2FBC}" type="datetimeFigureOut">
              <a:rPr lang="es-DO" smtClean="0"/>
              <a:t>15/6/2021</a:t>
            </a:fld>
            <a:endParaRPr lang="es-DO"/>
          </a:p>
        </p:txBody>
      </p:sp>
      <p:sp>
        <p:nvSpPr>
          <p:cNvPr id="5" name="Marcador de pie de página 4">
            <a:extLst>
              <a:ext uri="{FF2B5EF4-FFF2-40B4-BE49-F238E27FC236}">
                <a16:creationId xmlns:a16="http://schemas.microsoft.com/office/drawing/2014/main" id="{DE650579-D43C-496B-988C-549D03EDB920}"/>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C47F29FC-1838-484F-9863-FF2793D2150C}"/>
              </a:ext>
            </a:extLst>
          </p:cNvPr>
          <p:cNvSpPr>
            <a:spLocks noGrp="1"/>
          </p:cNvSpPr>
          <p:nvPr>
            <p:ph type="sldNum" sz="quarter" idx="12"/>
          </p:nvPr>
        </p:nvSpPr>
        <p:spPr/>
        <p:txBody>
          <a:bodyPr/>
          <a:lstStyle/>
          <a:p>
            <a:fld id="{A87938AD-0DC3-45ED-A8AE-5EA13FA08527}" type="slidenum">
              <a:rPr lang="es-DO" smtClean="0"/>
              <a:t>‹Nº›</a:t>
            </a:fld>
            <a:endParaRPr lang="es-DO"/>
          </a:p>
        </p:txBody>
      </p:sp>
    </p:spTree>
    <p:extLst>
      <p:ext uri="{BB962C8B-B14F-4D97-AF65-F5344CB8AC3E}">
        <p14:creationId xmlns:p14="http://schemas.microsoft.com/office/powerpoint/2010/main" val="1893628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654FB3-303B-4116-BCF0-E5479073681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DO"/>
          </a:p>
        </p:txBody>
      </p:sp>
      <p:sp>
        <p:nvSpPr>
          <p:cNvPr id="3" name="Marcador de texto 2">
            <a:extLst>
              <a:ext uri="{FF2B5EF4-FFF2-40B4-BE49-F238E27FC236}">
                <a16:creationId xmlns:a16="http://schemas.microsoft.com/office/drawing/2014/main" id="{C1AF33DA-BE52-480C-B51C-017DD7934C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AECE9F43-C437-482E-9176-103B6FC237A2}"/>
              </a:ext>
            </a:extLst>
          </p:cNvPr>
          <p:cNvSpPr>
            <a:spLocks noGrp="1"/>
          </p:cNvSpPr>
          <p:nvPr>
            <p:ph type="dt" sz="half" idx="10"/>
          </p:nvPr>
        </p:nvSpPr>
        <p:spPr/>
        <p:txBody>
          <a:bodyPr/>
          <a:lstStyle/>
          <a:p>
            <a:fld id="{EDC0D34D-6257-4180-A678-A5FEDC8C2FBC}" type="datetimeFigureOut">
              <a:rPr lang="es-DO" smtClean="0"/>
              <a:t>15/6/2021</a:t>
            </a:fld>
            <a:endParaRPr lang="es-DO"/>
          </a:p>
        </p:txBody>
      </p:sp>
      <p:sp>
        <p:nvSpPr>
          <p:cNvPr id="5" name="Marcador de pie de página 4">
            <a:extLst>
              <a:ext uri="{FF2B5EF4-FFF2-40B4-BE49-F238E27FC236}">
                <a16:creationId xmlns:a16="http://schemas.microsoft.com/office/drawing/2014/main" id="{AC087777-DEEE-46C3-90C7-3FE3ACE7D651}"/>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1E945045-CB88-4446-ABBE-1D22E53FEFFF}"/>
              </a:ext>
            </a:extLst>
          </p:cNvPr>
          <p:cNvSpPr>
            <a:spLocks noGrp="1"/>
          </p:cNvSpPr>
          <p:nvPr>
            <p:ph type="sldNum" sz="quarter" idx="12"/>
          </p:nvPr>
        </p:nvSpPr>
        <p:spPr/>
        <p:txBody>
          <a:bodyPr/>
          <a:lstStyle/>
          <a:p>
            <a:fld id="{A87938AD-0DC3-45ED-A8AE-5EA13FA08527}" type="slidenum">
              <a:rPr lang="es-DO" smtClean="0"/>
              <a:t>‹Nº›</a:t>
            </a:fld>
            <a:endParaRPr lang="es-DO"/>
          </a:p>
        </p:txBody>
      </p:sp>
    </p:spTree>
    <p:extLst>
      <p:ext uri="{BB962C8B-B14F-4D97-AF65-F5344CB8AC3E}">
        <p14:creationId xmlns:p14="http://schemas.microsoft.com/office/powerpoint/2010/main" val="3686706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F0E3A4-7F6C-43E9-87C0-D16DED5DDE8E}"/>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contenido 2">
            <a:extLst>
              <a:ext uri="{FF2B5EF4-FFF2-40B4-BE49-F238E27FC236}">
                <a16:creationId xmlns:a16="http://schemas.microsoft.com/office/drawing/2014/main" id="{EC330728-93C7-418A-889E-49B0D8E3F5E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contenido 3">
            <a:extLst>
              <a:ext uri="{FF2B5EF4-FFF2-40B4-BE49-F238E27FC236}">
                <a16:creationId xmlns:a16="http://schemas.microsoft.com/office/drawing/2014/main" id="{FFA218B6-4318-4562-9700-B16CB2FC9ABC}"/>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5" name="Marcador de fecha 4">
            <a:extLst>
              <a:ext uri="{FF2B5EF4-FFF2-40B4-BE49-F238E27FC236}">
                <a16:creationId xmlns:a16="http://schemas.microsoft.com/office/drawing/2014/main" id="{F4D95EAD-6E0F-4E9F-8BBC-B817059F04A7}"/>
              </a:ext>
            </a:extLst>
          </p:cNvPr>
          <p:cNvSpPr>
            <a:spLocks noGrp="1"/>
          </p:cNvSpPr>
          <p:nvPr>
            <p:ph type="dt" sz="half" idx="10"/>
          </p:nvPr>
        </p:nvSpPr>
        <p:spPr/>
        <p:txBody>
          <a:bodyPr/>
          <a:lstStyle/>
          <a:p>
            <a:fld id="{EDC0D34D-6257-4180-A678-A5FEDC8C2FBC}" type="datetimeFigureOut">
              <a:rPr lang="es-DO" smtClean="0"/>
              <a:t>15/6/2021</a:t>
            </a:fld>
            <a:endParaRPr lang="es-DO"/>
          </a:p>
        </p:txBody>
      </p:sp>
      <p:sp>
        <p:nvSpPr>
          <p:cNvPr id="6" name="Marcador de pie de página 5">
            <a:extLst>
              <a:ext uri="{FF2B5EF4-FFF2-40B4-BE49-F238E27FC236}">
                <a16:creationId xmlns:a16="http://schemas.microsoft.com/office/drawing/2014/main" id="{213FB304-6388-460F-9CC8-E63248621AD9}"/>
              </a:ext>
            </a:extLst>
          </p:cNvPr>
          <p:cNvSpPr>
            <a:spLocks noGrp="1"/>
          </p:cNvSpPr>
          <p:nvPr>
            <p:ph type="ftr" sz="quarter" idx="11"/>
          </p:nvPr>
        </p:nvSpPr>
        <p:spPr/>
        <p:txBody>
          <a:bodyPr/>
          <a:lstStyle/>
          <a:p>
            <a:endParaRPr lang="es-DO"/>
          </a:p>
        </p:txBody>
      </p:sp>
      <p:sp>
        <p:nvSpPr>
          <p:cNvPr id="7" name="Marcador de número de diapositiva 6">
            <a:extLst>
              <a:ext uri="{FF2B5EF4-FFF2-40B4-BE49-F238E27FC236}">
                <a16:creationId xmlns:a16="http://schemas.microsoft.com/office/drawing/2014/main" id="{658D5CFB-0DB2-4E92-9D2E-D681339A120B}"/>
              </a:ext>
            </a:extLst>
          </p:cNvPr>
          <p:cNvSpPr>
            <a:spLocks noGrp="1"/>
          </p:cNvSpPr>
          <p:nvPr>
            <p:ph type="sldNum" sz="quarter" idx="12"/>
          </p:nvPr>
        </p:nvSpPr>
        <p:spPr/>
        <p:txBody>
          <a:bodyPr/>
          <a:lstStyle/>
          <a:p>
            <a:fld id="{A87938AD-0DC3-45ED-A8AE-5EA13FA08527}" type="slidenum">
              <a:rPr lang="es-DO" smtClean="0"/>
              <a:t>‹Nº›</a:t>
            </a:fld>
            <a:endParaRPr lang="es-DO"/>
          </a:p>
        </p:txBody>
      </p:sp>
    </p:spTree>
    <p:extLst>
      <p:ext uri="{BB962C8B-B14F-4D97-AF65-F5344CB8AC3E}">
        <p14:creationId xmlns:p14="http://schemas.microsoft.com/office/powerpoint/2010/main" val="1937550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6B3D58-E4A8-4A11-80E2-ADAA23F4FDDB}"/>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DO"/>
          </a:p>
        </p:txBody>
      </p:sp>
      <p:sp>
        <p:nvSpPr>
          <p:cNvPr id="3" name="Marcador de texto 2">
            <a:extLst>
              <a:ext uri="{FF2B5EF4-FFF2-40B4-BE49-F238E27FC236}">
                <a16:creationId xmlns:a16="http://schemas.microsoft.com/office/drawing/2014/main" id="{6B7EF3EB-ECE8-4A05-AD45-AE9DCEB607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FCFCC78-C1CA-422E-80E0-8AB15060027A}"/>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5" name="Marcador de texto 4">
            <a:extLst>
              <a:ext uri="{FF2B5EF4-FFF2-40B4-BE49-F238E27FC236}">
                <a16:creationId xmlns:a16="http://schemas.microsoft.com/office/drawing/2014/main" id="{AB9A0C9E-6F44-4B09-ADDC-E7B8529F6B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9D8DB0B-11A0-4E4B-8A79-4E1DAFB2BE1F}"/>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7" name="Marcador de fecha 6">
            <a:extLst>
              <a:ext uri="{FF2B5EF4-FFF2-40B4-BE49-F238E27FC236}">
                <a16:creationId xmlns:a16="http://schemas.microsoft.com/office/drawing/2014/main" id="{A9AE76C5-F6C1-4CCD-B845-2540E5D3C7D9}"/>
              </a:ext>
            </a:extLst>
          </p:cNvPr>
          <p:cNvSpPr>
            <a:spLocks noGrp="1"/>
          </p:cNvSpPr>
          <p:nvPr>
            <p:ph type="dt" sz="half" idx="10"/>
          </p:nvPr>
        </p:nvSpPr>
        <p:spPr/>
        <p:txBody>
          <a:bodyPr/>
          <a:lstStyle/>
          <a:p>
            <a:fld id="{EDC0D34D-6257-4180-A678-A5FEDC8C2FBC}" type="datetimeFigureOut">
              <a:rPr lang="es-DO" smtClean="0"/>
              <a:t>15/6/2021</a:t>
            </a:fld>
            <a:endParaRPr lang="es-DO"/>
          </a:p>
        </p:txBody>
      </p:sp>
      <p:sp>
        <p:nvSpPr>
          <p:cNvPr id="8" name="Marcador de pie de página 7">
            <a:extLst>
              <a:ext uri="{FF2B5EF4-FFF2-40B4-BE49-F238E27FC236}">
                <a16:creationId xmlns:a16="http://schemas.microsoft.com/office/drawing/2014/main" id="{0A90D2D0-CA23-4D8D-A065-2B7F4B84BDD5}"/>
              </a:ext>
            </a:extLst>
          </p:cNvPr>
          <p:cNvSpPr>
            <a:spLocks noGrp="1"/>
          </p:cNvSpPr>
          <p:nvPr>
            <p:ph type="ftr" sz="quarter" idx="11"/>
          </p:nvPr>
        </p:nvSpPr>
        <p:spPr/>
        <p:txBody>
          <a:bodyPr/>
          <a:lstStyle/>
          <a:p>
            <a:endParaRPr lang="es-DO"/>
          </a:p>
        </p:txBody>
      </p:sp>
      <p:sp>
        <p:nvSpPr>
          <p:cNvPr id="9" name="Marcador de número de diapositiva 8">
            <a:extLst>
              <a:ext uri="{FF2B5EF4-FFF2-40B4-BE49-F238E27FC236}">
                <a16:creationId xmlns:a16="http://schemas.microsoft.com/office/drawing/2014/main" id="{E831CF1B-5F73-44F3-B3FB-B601B876A0F4}"/>
              </a:ext>
            </a:extLst>
          </p:cNvPr>
          <p:cNvSpPr>
            <a:spLocks noGrp="1"/>
          </p:cNvSpPr>
          <p:nvPr>
            <p:ph type="sldNum" sz="quarter" idx="12"/>
          </p:nvPr>
        </p:nvSpPr>
        <p:spPr/>
        <p:txBody>
          <a:bodyPr/>
          <a:lstStyle/>
          <a:p>
            <a:fld id="{A87938AD-0DC3-45ED-A8AE-5EA13FA08527}" type="slidenum">
              <a:rPr lang="es-DO" smtClean="0"/>
              <a:t>‹Nº›</a:t>
            </a:fld>
            <a:endParaRPr lang="es-DO"/>
          </a:p>
        </p:txBody>
      </p:sp>
    </p:spTree>
    <p:extLst>
      <p:ext uri="{BB962C8B-B14F-4D97-AF65-F5344CB8AC3E}">
        <p14:creationId xmlns:p14="http://schemas.microsoft.com/office/powerpoint/2010/main" val="4140878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CDEA5E-0DF6-422A-9CFE-65E16258342B}"/>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fecha 2">
            <a:extLst>
              <a:ext uri="{FF2B5EF4-FFF2-40B4-BE49-F238E27FC236}">
                <a16:creationId xmlns:a16="http://schemas.microsoft.com/office/drawing/2014/main" id="{D3923F35-88C5-4422-A457-29601B8AA273}"/>
              </a:ext>
            </a:extLst>
          </p:cNvPr>
          <p:cNvSpPr>
            <a:spLocks noGrp="1"/>
          </p:cNvSpPr>
          <p:nvPr>
            <p:ph type="dt" sz="half" idx="10"/>
          </p:nvPr>
        </p:nvSpPr>
        <p:spPr/>
        <p:txBody>
          <a:bodyPr/>
          <a:lstStyle/>
          <a:p>
            <a:fld id="{EDC0D34D-6257-4180-A678-A5FEDC8C2FBC}" type="datetimeFigureOut">
              <a:rPr lang="es-DO" smtClean="0"/>
              <a:t>15/6/2021</a:t>
            </a:fld>
            <a:endParaRPr lang="es-DO"/>
          </a:p>
        </p:txBody>
      </p:sp>
      <p:sp>
        <p:nvSpPr>
          <p:cNvPr id="4" name="Marcador de pie de página 3">
            <a:extLst>
              <a:ext uri="{FF2B5EF4-FFF2-40B4-BE49-F238E27FC236}">
                <a16:creationId xmlns:a16="http://schemas.microsoft.com/office/drawing/2014/main" id="{735F176B-02EE-4857-8868-21EBAD53B7B6}"/>
              </a:ext>
            </a:extLst>
          </p:cNvPr>
          <p:cNvSpPr>
            <a:spLocks noGrp="1"/>
          </p:cNvSpPr>
          <p:nvPr>
            <p:ph type="ftr" sz="quarter" idx="11"/>
          </p:nvPr>
        </p:nvSpPr>
        <p:spPr/>
        <p:txBody>
          <a:bodyPr/>
          <a:lstStyle/>
          <a:p>
            <a:endParaRPr lang="es-DO"/>
          </a:p>
        </p:txBody>
      </p:sp>
      <p:sp>
        <p:nvSpPr>
          <p:cNvPr id="5" name="Marcador de número de diapositiva 4">
            <a:extLst>
              <a:ext uri="{FF2B5EF4-FFF2-40B4-BE49-F238E27FC236}">
                <a16:creationId xmlns:a16="http://schemas.microsoft.com/office/drawing/2014/main" id="{CD413F17-6BC5-4366-A0A6-719629560BF4}"/>
              </a:ext>
            </a:extLst>
          </p:cNvPr>
          <p:cNvSpPr>
            <a:spLocks noGrp="1"/>
          </p:cNvSpPr>
          <p:nvPr>
            <p:ph type="sldNum" sz="quarter" idx="12"/>
          </p:nvPr>
        </p:nvSpPr>
        <p:spPr/>
        <p:txBody>
          <a:bodyPr/>
          <a:lstStyle/>
          <a:p>
            <a:fld id="{A87938AD-0DC3-45ED-A8AE-5EA13FA08527}" type="slidenum">
              <a:rPr lang="es-DO" smtClean="0"/>
              <a:t>‹Nº›</a:t>
            </a:fld>
            <a:endParaRPr lang="es-DO"/>
          </a:p>
        </p:txBody>
      </p:sp>
    </p:spTree>
    <p:extLst>
      <p:ext uri="{BB962C8B-B14F-4D97-AF65-F5344CB8AC3E}">
        <p14:creationId xmlns:p14="http://schemas.microsoft.com/office/powerpoint/2010/main" val="3082532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ECAEBF8-7B99-4CE3-B036-F955D3CC0B3C}"/>
              </a:ext>
            </a:extLst>
          </p:cNvPr>
          <p:cNvSpPr>
            <a:spLocks noGrp="1"/>
          </p:cNvSpPr>
          <p:nvPr>
            <p:ph type="dt" sz="half" idx="10"/>
          </p:nvPr>
        </p:nvSpPr>
        <p:spPr/>
        <p:txBody>
          <a:bodyPr/>
          <a:lstStyle/>
          <a:p>
            <a:fld id="{EDC0D34D-6257-4180-A678-A5FEDC8C2FBC}" type="datetimeFigureOut">
              <a:rPr lang="es-DO" smtClean="0"/>
              <a:t>15/6/2021</a:t>
            </a:fld>
            <a:endParaRPr lang="es-DO"/>
          </a:p>
        </p:txBody>
      </p:sp>
      <p:sp>
        <p:nvSpPr>
          <p:cNvPr id="3" name="Marcador de pie de página 2">
            <a:extLst>
              <a:ext uri="{FF2B5EF4-FFF2-40B4-BE49-F238E27FC236}">
                <a16:creationId xmlns:a16="http://schemas.microsoft.com/office/drawing/2014/main" id="{B416A286-20DD-4DA0-B7EE-5F669F11746E}"/>
              </a:ext>
            </a:extLst>
          </p:cNvPr>
          <p:cNvSpPr>
            <a:spLocks noGrp="1"/>
          </p:cNvSpPr>
          <p:nvPr>
            <p:ph type="ftr" sz="quarter" idx="11"/>
          </p:nvPr>
        </p:nvSpPr>
        <p:spPr/>
        <p:txBody>
          <a:bodyPr/>
          <a:lstStyle/>
          <a:p>
            <a:endParaRPr lang="es-DO"/>
          </a:p>
        </p:txBody>
      </p:sp>
      <p:sp>
        <p:nvSpPr>
          <p:cNvPr id="4" name="Marcador de número de diapositiva 3">
            <a:extLst>
              <a:ext uri="{FF2B5EF4-FFF2-40B4-BE49-F238E27FC236}">
                <a16:creationId xmlns:a16="http://schemas.microsoft.com/office/drawing/2014/main" id="{70811123-66F3-4399-91FE-A82B3052DF5A}"/>
              </a:ext>
            </a:extLst>
          </p:cNvPr>
          <p:cNvSpPr>
            <a:spLocks noGrp="1"/>
          </p:cNvSpPr>
          <p:nvPr>
            <p:ph type="sldNum" sz="quarter" idx="12"/>
          </p:nvPr>
        </p:nvSpPr>
        <p:spPr/>
        <p:txBody>
          <a:bodyPr/>
          <a:lstStyle/>
          <a:p>
            <a:fld id="{A87938AD-0DC3-45ED-A8AE-5EA13FA08527}" type="slidenum">
              <a:rPr lang="es-DO" smtClean="0"/>
              <a:t>‹Nº›</a:t>
            </a:fld>
            <a:endParaRPr lang="es-DO"/>
          </a:p>
        </p:txBody>
      </p:sp>
    </p:spTree>
    <p:extLst>
      <p:ext uri="{BB962C8B-B14F-4D97-AF65-F5344CB8AC3E}">
        <p14:creationId xmlns:p14="http://schemas.microsoft.com/office/powerpoint/2010/main" val="193985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38F11A-1747-4AC3-8F59-5CF95F77812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DO"/>
          </a:p>
        </p:txBody>
      </p:sp>
      <p:sp>
        <p:nvSpPr>
          <p:cNvPr id="3" name="Marcador de contenido 2">
            <a:extLst>
              <a:ext uri="{FF2B5EF4-FFF2-40B4-BE49-F238E27FC236}">
                <a16:creationId xmlns:a16="http://schemas.microsoft.com/office/drawing/2014/main" id="{9BF9E114-A569-4BFC-BE48-92C49D97EF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texto 3">
            <a:extLst>
              <a:ext uri="{FF2B5EF4-FFF2-40B4-BE49-F238E27FC236}">
                <a16:creationId xmlns:a16="http://schemas.microsoft.com/office/drawing/2014/main" id="{1D2D8DD0-A202-492C-980B-D08B0337BA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0D822F9-39CF-4C6C-A7B0-5D1B11F9BEB3}"/>
              </a:ext>
            </a:extLst>
          </p:cNvPr>
          <p:cNvSpPr>
            <a:spLocks noGrp="1"/>
          </p:cNvSpPr>
          <p:nvPr>
            <p:ph type="dt" sz="half" idx="10"/>
          </p:nvPr>
        </p:nvSpPr>
        <p:spPr/>
        <p:txBody>
          <a:bodyPr/>
          <a:lstStyle/>
          <a:p>
            <a:fld id="{EDC0D34D-6257-4180-A678-A5FEDC8C2FBC}" type="datetimeFigureOut">
              <a:rPr lang="es-DO" smtClean="0"/>
              <a:t>15/6/2021</a:t>
            </a:fld>
            <a:endParaRPr lang="es-DO"/>
          </a:p>
        </p:txBody>
      </p:sp>
      <p:sp>
        <p:nvSpPr>
          <p:cNvPr id="6" name="Marcador de pie de página 5">
            <a:extLst>
              <a:ext uri="{FF2B5EF4-FFF2-40B4-BE49-F238E27FC236}">
                <a16:creationId xmlns:a16="http://schemas.microsoft.com/office/drawing/2014/main" id="{E368C431-C368-4565-B3A2-C1878FB07056}"/>
              </a:ext>
            </a:extLst>
          </p:cNvPr>
          <p:cNvSpPr>
            <a:spLocks noGrp="1"/>
          </p:cNvSpPr>
          <p:nvPr>
            <p:ph type="ftr" sz="quarter" idx="11"/>
          </p:nvPr>
        </p:nvSpPr>
        <p:spPr/>
        <p:txBody>
          <a:bodyPr/>
          <a:lstStyle/>
          <a:p>
            <a:endParaRPr lang="es-DO"/>
          </a:p>
        </p:txBody>
      </p:sp>
      <p:sp>
        <p:nvSpPr>
          <p:cNvPr id="7" name="Marcador de número de diapositiva 6">
            <a:extLst>
              <a:ext uri="{FF2B5EF4-FFF2-40B4-BE49-F238E27FC236}">
                <a16:creationId xmlns:a16="http://schemas.microsoft.com/office/drawing/2014/main" id="{7E1F64E1-2EF5-4016-8164-7E346CBD5746}"/>
              </a:ext>
            </a:extLst>
          </p:cNvPr>
          <p:cNvSpPr>
            <a:spLocks noGrp="1"/>
          </p:cNvSpPr>
          <p:nvPr>
            <p:ph type="sldNum" sz="quarter" idx="12"/>
          </p:nvPr>
        </p:nvSpPr>
        <p:spPr/>
        <p:txBody>
          <a:bodyPr/>
          <a:lstStyle/>
          <a:p>
            <a:fld id="{A87938AD-0DC3-45ED-A8AE-5EA13FA08527}" type="slidenum">
              <a:rPr lang="es-DO" smtClean="0"/>
              <a:t>‹Nº›</a:t>
            </a:fld>
            <a:endParaRPr lang="es-DO"/>
          </a:p>
        </p:txBody>
      </p:sp>
    </p:spTree>
    <p:extLst>
      <p:ext uri="{BB962C8B-B14F-4D97-AF65-F5344CB8AC3E}">
        <p14:creationId xmlns:p14="http://schemas.microsoft.com/office/powerpoint/2010/main" val="2115344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BBF3FF-A94D-4520-8C47-E48812CFC86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DO"/>
          </a:p>
        </p:txBody>
      </p:sp>
      <p:sp>
        <p:nvSpPr>
          <p:cNvPr id="3" name="Marcador de posición de imagen 2">
            <a:extLst>
              <a:ext uri="{FF2B5EF4-FFF2-40B4-BE49-F238E27FC236}">
                <a16:creationId xmlns:a16="http://schemas.microsoft.com/office/drawing/2014/main" id="{7B7586A2-582B-497C-B3E9-9EB2427AD0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DO"/>
          </a:p>
        </p:txBody>
      </p:sp>
      <p:sp>
        <p:nvSpPr>
          <p:cNvPr id="4" name="Marcador de texto 3">
            <a:extLst>
              <a:ext uri="{FF2B5EF4-FFF2-40B4-BE49-F238E27FC236}">
                <a16:creationId xmlns:a16="http://schemas.microsoft.com/office/drawing/2014/main" id="{073274BB-BA51-42CB-9D68-9902735933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749B332-188A-480A-BDDA-A081FBDE9F66}"/>
              </a:ext>
            </a:extLst>
          </p:cNvPr>
          <p:cNvSpPr>
            <a:spLocks noGrp="1"/>
          </p:cNvSpPr>
          <p:nvPr>
            <p:ph type="dt" sz="half" idx="10"/>
          </p:nvPr>
        </p:nvSpPr>
        <p:spPr/>
        <p:txBody>
          <a:bodyPr/>
          <a:lstStyle/>
          <a:p>
            <a:fld id="{EDC0D34D-6257-4180-A678-A5FEDC8C2FBC}" type="datetimeFigureOut">
              <a:rPr lang="es-DO" smtClean="0"/>
              <a:t>15/6/2021</a:t>
            </a:fld>
            <a:endParaRPr lang="es-DO"/>
          </a:p>
        </p:txBody>
      </p:sp>
      <p:sp>
        <p:nvSpPr>
          <p:cNvPr id="6" name="Marcador de pie de página 5">
            <a:extLst>
              <a:ext uri="{FF2B5EF4-FFF2-40B4-BE49-F238E27FC236}">
                <a16:creationId xmlns:a16="http://schemas.microsoft.com/office/drawing/2014/main" id="{A4F6D48D-54DB-410A-B728-CC7483814291}"/>
              </a:ext>
            </a:extLst>
          </p:cNvPr>
          <p:cNvSpPr>
            <a:spLocks noGrp="1"/>
          </p:cNvSpPr>
          <p:nvPr>
            <p:ph type="ftr" sz="quarter" idx="11"/>
          </p:nvPr>
        </p:nvSpPr>
        <p:spPr/>
        <p:txBody>
          <a:bodyPr/>
          <a:lstStyle/>
          <a:p>
            <a:endParaRPr lang="es-DO"/>
          </a:p>
        </p:txBody>
      </p:sp>
      <p:sp>
        <p:nvSpPr>
          <p:cNvPr id="7" name="Marcador de número de diapositiva 6">
            <a:extLst>
              <a:ext uri="{FF2B5EF4-FFF2-40B4-BE49-F238E27FC236}">
                <a16:creationId xmlns:a16="http://schemas.microsoft.com/office/drawing/2014/main" id="{A68706BB-EB22-437E-9F8B-41D1F308CF53}"/>
              </a:ext>
            </a:extLst>
          </p:cNvPr>
          <p:cNvSpPr>
            <a:spLocks noGrp="1"/>
          </p:cNvSpPr>
          <p:nvPr>
            <p:ph type="sldNum" sz="quarter" idx="12"/>
          </p:nvPr>
        </p:nvSpPr>
        <p:spPr/>
        <p:txBody>
          <a:bodyPr/>
          <a:lstStyle/>
          <a:p>
            <a:fld id="{A87938AD-0DC3-45ED-A8AE-5EA13FA08527}" type="slidenum">
              <a:rPr lang="es-DO" smtClean="0"/>
              <a:t>‹Nº›</a:t>
            </a:fld>
            <a:endParaRPr lang="es-DO"/>
          </a:p>
        </p:txBody>
      </p:sp>
    </p:spTree>
    <p:extLst>
      <p:ext uri="{BB962C8B-B14F-4D97-AF65-F5344CB8AC3E}">
        <p14:creationId xmlns:p14="http://schemas.microsoft.com/office/powerpoint/2010/main" val="3288727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E0A60A3-0185-4C8D-9751-7B640020EB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DO"/>
          </a:p>
        </p:txBody>
      </p:sp>
      <p:sp>
        <p:nvSpPr>
          <p:cNvPr id="3" name="Marcador de texto 2">
            <a:extLst>
              <a:ext uri="{FF2B5EF4-FFF2-40B4-BE49-F238E27FC236}">
                <a16:creationId xmlns:a16="http://schemas.microsoft.com/office/drawing/2014/main" id="{DA60CB01-BD03-484C-8E31-0542438A7E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id="{39B1F73E-26DF-48E8-990E-928ABCDE86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0D34D-6257-4180-A678-A5FEDC8C2FBC}" type="datetimeFigureOut">
              <a:rPr lang="es-DO" smtClean="0"/>
              <a:t>15/6/2021</a:t>
            </a:fld>
            <a:endParaRPr lang="es-DO"/>
          </a:p>
        </p:txBody>
      </p:sp>
      <p:sp>
        <p:nvSpPr>
          <p:cNvPr id="5" name="Marcador de pie de página 4">
            <a:extLst>
              <a:ext uri="{FF2B5EF4-FFF2-40B4-BE49-F238E27FC236}">
                <a16:creationId xmlns:a16="http://schemas.microsoft.com/office/drawing/2014/main" id="{60F09CB2-3DAE-41CF-A2EB-4625D287C7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DO"/>
          </a:p>
        </p:txBody>
      </p:sp>
      <p:sp>
        <p:nvSpPr>
          <p:cNvPr id="6" name="Marcador de número de diapositiva 5">
            <a:extLst>
              <a:ext uri="{FF2B5EF4-FFF2-40B4-BE49-F238E27FC236}">
                <a16:creationId xmlns:a16="http://schemas.microsoft.com/office/drawing/2014/main" id="{97115434-0FBC-4637-AA14-A2B18064AB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38AD-0DC3-45ED-A8AE-5EA13FA08527}" type="slidenum">
              <a:rPr lang="es-DO" smtClean="0"/>
              <a:t>‹Nº›</a:t>
            </a:fld>
            <a:endParaRPr lang="es-DO"/>
          </a:p>
        </p:txBody>
      </p:sp>
    </p:spTree>
    <p:extLst>
      <p:ext uri="{BB962C8B-B14F-4D97-AF65-F5344CB8AC3E}">
        <p14:creationId xmlns:p14="http://schemas.microsoft.com/office/powerpoint/2010/main" val="420609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5.tmp"/><Relationship Id="rId1" Type="http://schemas.openxmlformats.org/officeDocument/2006/relationships/slideLayout" Target="../slideLayouts/slideLayout4.xml"/><Relationship Id="rId5" Type="http://schemas.openxmlformats.org/officeDocument/2006/relationships/image" Target="../media/image16.png"/><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3" Type="http://schemas.openxmlformats.org/officeDocument/2006/relationships/image" Target="../media/image17.tmp"/><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tmp"/><Relationship Id="rId1" Type="http://schemas.openxmlformats.org/officeDocument/2006/relationships/slideLayout" Target="../slideLayouts/slideLayout2.xml"/><Relationship Id="rId6" Type="http://schemas.openxmlformats.org/officeDocument/2006/relationships/image" Target="../media/image5.tmp"/><Relationship Id="rId5" Type="http://schemas.openxmlformats.org/officeDocument/2006/relationships/image" Target="../media/image4.tmp"/><Relationship Id="rId4" Type="http://schemas.openxmlformats.org/officeDocument/2006/relationships/image" Target="../media/image3.tmp"/></Relationships>
</file>

<file path=ppt/slides/_rels/slide3.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2" Type="http://schemas.openxmlformats.org/officeDocument/2006/relationships/image" Target="../media/image13.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4.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568B82-74E6-4A7F-A644-DD190FB9B258}"/>
              </a:ext>
            </a:extLst>
          </p:cNvPr>
          <p:cNvSpPr>
            <a:spLocks noGrp="1"/>
          </p:cNvSpPr>
          <p:nvPr>
            <p:ph type="ctrTitle"/>
          </p:nvPr>
        </p:nvSpPr>
        <p:spPr>
          <a:xfrm>
            <a:off x="253218" y="1122362"/>
            <a:ext cx="11685563" cy="2479676"/>
          </a:xfrm>
        </p:spPr>
        <p:txBody>
          <a:bodyPr>
            <a:normAutofit/>
          </a:bodyPr>
          <a:lstStyle/>
          <a:p>
            <a:r>
              <a:rPr lang="es-DO" sz="4400" dirty="0"/>
              <a:t>Funciones trigonométricas de ángulos especiales.</a:t>
            </a:r>
            <a:br>
              <a:rPr lang="es-DO" sz="4400" dirty="0"/>
            </a:br>
            <a:r>
              <a:rPr lang="es-DO" sz="4400" dirty="0"/>
              <a:t>y </a:t>
            </a:r>
            <a:br>
              <a:rPr lang="es-DO" sz="4400" dirty="0"/>
            </a:br>
            <a:r>
              <a:rPr lang="es-DO" sz="4400" dirty="0"/>
              <a:t>Resolución de triángulo rectángulo. </a:t>
            </a:r>
          </a:p>
        </p:txBody>
      </p:sp>
      <p:sp>
        <p:nvSpPr>
          <p:cNvPr id="3" name="Subtítulo 2">
            <a:extLst>
              <a:ext uri="{FF2B5EF4-FFF2-40B4-BE49-F238E27FC236}">
                <a16:creationId xmlns:a16="http://schemas.microsoft.com/office/drawing/2014/main" id="{A81A6476-D3D0-415F-8E1F-7BCFF726E913}"/>
              </a:ext>
            </a:extLst>
          </p:cNvPr>
          <p:cNvSpPr>
            <a:spLocks noGrp="1"/>
          </p:cNvSpPr>
          <p:nvPr>
            <p:ph type="subTitle" idx="1"/>
          </p:nvPr>
        </p:nvSpPr>
        <p:spPr/>
        <p:txBody>
          <a:bodyPr/>
          <a:lstStyle/>
          <a:p>
            <a:endParaRPr lang="es-DO" dirty="0"/>
          </a:p>
        </p:txBody>
      </p:sp>
    </p:spTree>
    <p:extLst>
      <p:ext uri="{BB962C8B-B14F-4D97-AF65-F5344CB8AC3E}">
        <p14:creationId xmlns:p14="http://schemas.microsoft.com/office/powerpoint/2010/main" val="1644032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descr="Diagrama&#10;&#10;Descripción generada automáticamente">
            <a:extLst>
              <a:ext uri="{FF2B5EF4-FFF2-40B4-BE49-F238E27FC236}">
                <a16:creationId xmlns:a16="http://schemas.microsoft.com/office/drawing/2014/main" id="{06F22E79-0324-49F8-977F-B8EFE5C6354F}"/>
              </a:ext>
            </a:extLst>
          </p:cNvPr>
          <p:cNvPicPr>
            <a:picLocks noChangeAspect="1"/>
          </p:cNvPicPr>
          <p:nvPr/>
        </p:nvPicPr>
        <p:blipFill rotWithShape="1">
          <a:blip r:embed="rId2">
            <a:extLst>
              <a:ext uri="{28A0092B-C50C-407E-A947-70E740481C1C}">
                <a14:useLocalDpi xmlns:a14="http://schemas.microsoft.com/office/drawing/2010/main" val="0"/>
              </a:ext>
            </a:extLst>
          </a:blip>
          <a:srcRect l="3010" t="8467" b="1452"/>
          <a:stretch/>
        </p:blipFill>
        <p:spPr>
          <a:xfrm>
            <a:off x="8660855" y="335155"/>
            <a:ext cx="3087973" cy="1738859"/>
          </a:xfrm>
          <a:prstGeom prst="rect">
            <a:avLst/>
          </a:prstGeom>
        </p:spPr>
      </p:pic>
      <p:sp>
        <p:nvSpPr>
          <p:cNvPr id="2" name="Título 1">
            <a:extLst>
              <a:ext uri="{FF2B5EF4-FFF2-40B4-BE49-F238E27FC236}">
                <a16:creationId xmlns:a16="http://schemas.microsoft.com/office/drawing/2014/main" id="{D6D486E7-05C6-406B-841E-8BB4E82F8D9F}"/>
              </a:ext>
            </a:extLst>
          </p:cNvPr>
          <p:cNvSpPr>
            <a:spLocks noGrp="1"/>
          </p:cNvSpPr>
          <p:nvPr>
            <p:ph type="title"/>
          </p:nvPr>
        </p:nvSpPr>
        <p:spPr>
          <a:xfrm>
            <a:off x="673308" y="124349"/>
            <a:ext cx="9669905" cy="699177"/>
          </a:xfrm>
        </p:spPr>
        <p:txBody>
          <a:bodyPr>
            <a:normAutofit/>
          </a:bodyPr>
          <a:lstStyle/>
          <a:p>
            <a:r>
              <a:rPr lang="es-MX" sz="2800" b="1" dirty="0">
                <a:solidFill>
                  <a:srgbClr val="00B050"/>
                </a:solidFill>
              </a:rPr>
              <a:t>Ejemplo 4  </a:t>
            </a:r>
            <a:r>
              <a:rPr lang="es-MX" sz="2800" b="1" dirty="0"/>
              <a:t>Un problema de triángulos rectángulo</a:t>
            </a:r>
            <a:endParaRPr lang="es-DO" sz="2800" b="1" dirty="0"/>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C49A1534-90BE-4BE0-84FD-C9D8E7EB2158}"/>
                  </a:ext>
                </a:extLst>
              </p:cNvPr>
              <p:cNvSpPr>
                <a:spLocks noGrp="1"/>
              </p:cNvSpPr>
              <p:nvPr>
                <p:ph sz="half" idx="1"/>
              </p:nvPr>
            </p:nvSpPr>
            <p:spPr>
              <a:xfrm>
                <a:off x="160789" y="823526"/>
                <a:ext cx="8383603" cy="5910125"/>
              </a:xfrm>
            </p:spPr>
            <p:txBody>
              <a:bodyPr>
                <a:noAutofit/>
              </a:bodyPr>
              <a:lstStyle/>
              <a:p>
                <a:r>
                  <a:rPr lang="es-MX" sz="2200" dirty="0"/>
                  <a:t>Desde un punto en el suelo a 500 pies de la base de un edificio, un observador encuentra que el ángulo de elevación a lo alto del edificio es 24° y que el ángulo de elevación a lo alto de una astabandera que está en el edificio es de 27°. Encuentre la altura del edificio y la longitud de la astabandera.</a:t>
                </a:r>
              </a:p>
              <a:p>
                <a:r>
                  <a:rPr lang="es-MX" sz="2200" dirty="0">
                    <a:solidFill>
                      <a:srgbClr val="00B050"/>
                    </a:solidFill>
                  </a:rPr>
                  <a:t>Solución:</a:t>
                </a:r>
                <a:r>
                  <a:rPr lang="es-MX" sz="2200" dirty="0"/>
                  <a:t> La figura ilustra la situación. </a:t>
                </a:r>
              </a:p>
              <a:p>
                <a:r>
                  <a:rPr lang="es-MX" sz="2200" dirty="0"/>
                  <a:t>La altura del edificio se encuentra en la misma forma en que hallamos la altura del árbol en el ejemplo anterior.</a:t>
                </a:r>
              </a:p>
              <a:p>
                <a:r>
                  <a:rPr lang="es-MX" sz="2200" dirty="0"/>
                  <a:t>La altura del edificio es aproximadamente 223 pies.</a:t>
                </a:r>
              </a:p>
              <a:p>
                <a:endParaRPr lang="es-MX" sz="2200" dirty="0"/>
              </a:p>
              <a:p>
                <a:r>
                  <a:rPr lang="es-MX" sz="2200" dirty="0"/>
                  <a:t>Para hallar la altura de la astabandera, encontremos primero la altura desde el suelo a lo alto del astabandera. </a:t>
                </a:r>
              </a:p>
              <a:p>
                <a:r>
                  <a:rPr lang="es-MX" sz="2200" dirty="0"/>
                  <a:t>Para hallar la longitud de la astabandera, restamos h de k. </a:t>
                </a:r>
              </a:p>
              <a:p>
                <a:r>
                  <a:rPr lang="es-MX" sz="2200" dirty="0"/>
                  <a:t>Por lo tanto, la longitud del asta es aproximadamente </a:t>
                </a:r>
                <a:endParaRPr lang="es-MX" sz="2200" i="1" dirty="0">
                  <a:latin typeface="Cambria Math" panose="02040503050406030204" pitchFamily="18" charset="0"/>
                </a:endParaRPr>
              </a:p>
              <a:p>
                <a14:m>
                  <m:oMath xmlns:m="http://schemas.openxmlformats.org/officeDocument/2006/math">
                    <m:r>
                      <a:rPr lang="es-MX" sz="2200" i="1" dirty="0" smtClean="0">
                        <a:solidFill>
                          <a:srgbClr val="00B0F0"/>
                        </a:solidFill>
                        <a:latin typeface="Cambria Math" panose="02040503050406030204" pitchFamily="18" charset="0"/>
                      </a:rPr>
                      <m:t>255</m:t>
                    </m:r>
                    <m:r>
                      <a:rPr lang="es-MX" sz="2200" i="1" dirty="0" smtClean="0">
                        <a:latin typeface="Cambria Math" panose="02040503050406030204" pitchFamily="18" charset="0"/>
                      </a:rPr>
                      <m:t>−</m:t>
                    </m:r>
                    <m:r>
                      <a:rPr lang="es-MX" sz="2200" i="1" dirty="0" smtClean="0">
                        <a:solidFill>
                          <a:srgbClr val="00B0F0"/>
                        </a:solidFill>
                        <a:latin typeface="Cambria Math" panose="02040503050406030204" pitchFamily="18" charset="0"/>
                      </a:rPr>
                      <m:t>223</m:t>
                    </m:r>
                    <m:r>
                      <a:rPr lang="es-MX" sz="2200" i="1" dirty="0" smtClean="0">
                        <a:latin typeface="Cambria Math" panose="02040503050406030204" pitchFamily="18" charset="0"/>
                      </a:rPr>
                      <m:t> =</m:t>
                    </m:r>
                    <m:r>
                      <a:rPr lang="es-MX" sz="2200" i="1" dirty="0" smtClean="0">
                        <a:solidFill>
                          <a:srgbClr val="FF0000"/>
                        </a:solidFill>
                        <a:latin typeface="Cambria Math" panose="02040503050406030204" pitchFamily="18" charset="0"/>
                      </a:rPr>
                      <m:t>32</m:t>
                    </m:r>
                  </m:oMath>
                </a14:m>
                <a:r>
                  <a:rPr lang="es-MX" sz="2200" dirty="0">
                    <a:solidFill>
                      <a:srgbClr val="FF0000"/>
                    </a:solidFill>
                  </a:rPr>
                  <a:t> pies.</a:t>
                </a:r>
                <a:endParaRPr lang="es-MX" sz="2200" dirty="0"/>
              </a:p>
            </p:txBody>
          </p:sp>
        </mc:Choice>
        <mc:Fallback xmlns="">
          <p:sp>
            <p:nvSpPr>
              <p:cNvPr id="3" name="Marcador de contenido 2">
                <a:extLst>
                  <a:ext uri="{FF2B5EF4-FFF2-40B4-BE49-F238E27FC236}">
                    <a16:creationId xmlns:a16="http://schemas.microsoft.com/office/drawing/2014/main" id="{C49A1534-90BE-4BE0-84FD-C9D8E7EB2158}"/>
                  </a:ext>
                </a:extLst>
              </p:cNvPr>
              <p:cNvSpPr>
                <a:spLocks noGrp="1" noRot="1" noChangeAspect="1" noMove="1" noResize="1" noEditPoints="1" noAdjustHandles="1" noChangeArrowheads="1" noChangeShapeType="1" noTextEdit="1"/>
              </p:cNvSpPr>
              <p:nvPr>
                <p:ph sz="half" idx="1"/>
              </p:nvPr>
            </p:nvSpPr>
            <p:spPr>
              <a:xfrm>
                <a:off x="160789" y="823526"/>
                <a:ext cx="8383603" cy="5910125"/>
              </a:xfrm>
              <a:blipFill>
                <a:blip r:embed="rId3"/>
                <a:stretch>
                  <a:fillRect l="-799" t="-1340" r="-872"/>
                </a:stretch>
              </a:blipFill>
            </p:spPr>
            <p:txBody>
              <a:bodyPr/>
              <a:lstStyle/>
              <a:p>
                <a:r>
                  <a:rPr lang="es-DO">
                    <a:noFill/>
                  </a:rPr>
                  <a:t> </a:t>
                </a:r>
              </a:p>
            </p:txBody>
          </p:sp>
        </mc:Fallback>
      </mc:AlternateContent>
      <mc:AlternateContent xmlns:mc="http://schemas.openxmlformats.org/markup-compatibility/2006" xmlns:a14="http://schemas.microsoft.com/office/drawing/2010/main">
        <mc:Choice Requires="a14">
          <p:sp>
            <p:nvSpPr>
              <p:cNvPr id="10" name="Marcador de contenido 9">
                <a:extLst>
                  <a:ext uri="{FF2B5EF4-FFF2-40B4-BE49-F238E27FC236}">
                    <a16:creationId xmlns:a16="http://schemas.microsoft.com/office/drawing/2014/main" id="{AA0D63AF-D8CE-4EB0-83CE-1BE7055E587B}"/>
                  </a:ext>
                </a:extLst>
              </p:cNvPr>
              <p:cNvSpPr>
                <a:spLocks noGrp="1"/>
              </p:cNvSpPr>
              <p:nvPr>
                <p:ph sz="half" idx="2"/>
              </p:nvPr>
            </p:nvSpPr>
            <p:spPr>
              <a:xfrm>
                <a:off x="8799226" y="2297244"/>
                <a:ext cx="3087973" cy="1490155"/>
              </a:xfrm>
            </p:spPr>
            <p:txBody>
              <a:bodyPr>
                <a:normAutofit fontScale="85000" lnSpcReduction="10000"/>
              </a:bodyPr>
              <a:lstStyle/>
              <a:p>
                <a14:m>
                  <m:oMath xmlns:m="http://schemas.openxmlformats.org/officeDocument/2006/math">
                    <m:f>
                      <m:fPr>
                        <m:ctrlPr>
                          <a:rPr lang="es-DO" i="1" smtClean="0">
                            <a:solidFill>
                              <a:srgbClr val="00B0F0"/>
                            </a:solidFill>
                            <a:latin typeface="Cambria Math" panose="02040503050406030204" pitchFamily="18" charset="0"/>
                          </a:rPr>
                        </m:ctrlPr>
                      </m:fPr>
                      <m:num>
                        <m:r>
                          <a:rPr lang="es-MX" b="0" i="1" smtClean="0">
                            <a:solidFill>
                              <a:srgbClr val="FF0000"/>
                            </a:solidFill>
                            <a:latin typeface="Cambria Math" panose="02040503050406030204" pitchFamily="18" charset="0"/>
                          </a:rPr>
                          <m:t>h</m:t>
                        </m:r>
                      </m:num>
                      <m:den>
                        <m:r>
                          <a:rPr lang="es-MX" b="0" i="1" smtClean="0">
                            <a:solidFill>
                              <a:srgbClr val="00B0F0"/>
                            </a:solidFill>
                            <a:latin typeface="Cambria Math" panose="02040503050406030204" pitchFamily="18" charset="0"/>
                          </a:rPr>
                          <m:t>500</m:t>
                        </m:r>
                      </m:den>
                    </m:f>
                    <m:r>
                      <a:rPr lang="es-MX" b="0" i="1" smtClean="0">
                        <a:solidFill>
                          <a:srgbClr val="00B0F0"/>
                        </a:solidFill>
                        <a:latin typeface="Cambria Math" panose="02040503050406030204" pitchFamily="18" charset="0"/>
                      </a:rPr>
                      <m:t>=</m:t>
                    </m:r>
                    <m:func>
                      <m:funcPr>
                        <m:ctrlPr>
                          <a:rPr lang="es-MX" b="0" i="1" smtClean="0">
                            <a:solidFill>
                              <a:srgbClr val="00B0F0"/>
                            </a:solidFill>
                            <a:latin typeface="Cambria Math" panose="02040503050406030204" pitchFamily="18" charset="0"/>
                          </a:rPr>
                        </m:ctrlPr>
                      </m:funcPr>
                      <m:fName>
                        <m:r>
                          <m:rPr>
                            <m:sty m:val="p"/>
                          </m:rPr>
                          <a:rPr lang="es-MX" b="0" i="0" smtClean="0">
                            <a:solidFill>
                              <a:srgbClr val="00B0F0"/>
                            </a:solidFill>
                            <a:latin typeface="Cambria Math" panose="02040503050406030204" pitchFamily="18" charset="0"/>
                          </a:rPr>
                          <m:t>tan</m:t>
                        </m:r>
                      </m:fName>
                      <m:e>
                        <m:r>
                          <a:rPr lang="es-MX" b="0" i="1" smtClean="0">
                            <a:solidFill>
                              <a:srgbClr val="00B0F0"/>
                            </a:solidFill>
                            <a:latin typeface="Cambria Math" panose="02040503050406030204" pitchFamily="18" charset="0"/>
                          </a:rPr>
                          <m:t>24°</m:t>
                        </m:r>
                      </m:e>
                    </m:func>
                  </m:oMath>
                </a14:m>
                <a:endParaRPr lang="es-DO" dirty="0"/>
              </a:p>
              <a:p>
                <a14:m>
                  <m:oMath xmlns:m="http://schemas.openxmlformats.org/officeDocument/2006/math">
                    <m:r>
                      <a:rPr lang="es-MX" b="0" i="1" smtClean="0">
                        <a:solidFill>
                          <a:srgbClr val="FF0000"/>
                        </a:solidFill>
                        <a:latin typeface="Cambria Math" panose="02040503050406030204" pitchFamily="18" charset="0"/>
                      </a:rPr>
                      <m:t>h</m:t>
                    </m:r>
                    <m:r>
                      <a:rPr lang="es-MX" b="0" i="1" smtClean="0">
                        <a:latin typeface="Cambria Math" panose="02040503050406030204" pitchFamily="18" charset="0"/>
                      </a:rPr>
                      <m:t>=</m:t>
                    </m:r>
                    <m:r>
                      <a:rPr lang="es-MX" b="0" i="1" smtClean="0">
                        <a:solidFill>
                          <a:srgbClr val="00B0F0"/>
                        </a:solidFill>
                        <a:latin typeface="Cambria Math" panose="02040503050406030204" pitchFamily="18" charset="0"/>
                      </a:rPr>
                      <m:t>500(</m:t>
                    </m:r>
                    <m:func>
                      <m:funcPr>
                        <m:ctrlPr>
                          <a:rPr lang="es-MX" b="0" i="1" smtClean="0">
                            <a:solidFill>
                              <a:srgbClr val="00B0F0"/>
                            </a:solidFill>
                            <a:latin typeface="Cambria Math" panose="02040503050406030204" pitchFamily="18" charset="0"/>
                          </a:rPr>
                        </m:ctrlPr>
                      </m:funcPr>
                      <m:fName>
                        <m:r>
                          <m:rPr>
                            <m:sty m:val="p"/>
                          </m:rPr>
                          <a:rPr lang="es-MX" b="0" i="0" smtClean="0">
                            <a:solidFill>
                              <a:srgbClr val="00B0F0"/>
                            </a:solidFill>
                            <a:latin typeface="Cambria Math" panose="02040503050406030204" pitchFamily="18" charset="0"/>
                          </a:rPr>
                          <m:t>tan</m:t>
                        </m:r>
                      </m:fName>
                      <m:e>
                        <m:r>
                          <a:rPr lang="es-MX" b="0" i="1" smtClean="0">
                            <a:solidFill>
                              <a:srgbClr val="00B0F0"/>
                            </a:solidFill>
                            <a:latin typeface="Cambria Math" panose="02040503050406030204" pitchFamily="18" charset="0"/>
                          </a:rPr>
                          <m:t>24°</m:t>
                        </m:r>
                      </m:e>
                    </m:func>
                  </m:oMath>
                </a14:m>
                <a:r>
                  <a:rPr lang="es-DO" dirty="0">
                    <a:solidFill>
                      <a:srgbClr val="00B0F0"/>
                    </a:solidFill>
                  </a:rPr>
                  <a:t>)</a:t>
                </a:r>
                <a:endParaRPr lang="es-DO" dirty="0"/>
              </a:p>
              <a:p>
                <a14:m>
                  <m:oMath xmlns:m="http://schemas.openxmlformats.org/officeDocument/2006/math">
                    <m:r>
                      <a:rPr lang="es-MX" b="0" i="1" smtClean="0">
                        <a:solidFill>
                          <a:srgbClr val="FF0000"/>
                        </a:solidFill>
                        <a:latin typeface="Cambria Math" panose="02040503050406030204" pitchFamily="18" charset="0"/>
                      </a:rPr>
                      <m:t>h</m:t>
                    </m:r>
                    <m:r>
                      <a:rPr lang="es-MX" b="0" i="1" smtClean="0">
                        <a:latin typeface="Cambria Math" panose="02040503050406030204" pitchFamily="18" charset="0"/>
                        <a:ea typeface="Cambria Math" panose="02040503050406030204" pitchFamily="18" charset="0"/>
                      </a:rPr>
                      <m:t>≈</m:t>
                    </m:r>
                    <m:r>
                      <a:rPr lang="es-MX" b="0" i="1" smtClean="0">
                        <a:solidFill>
                          <a:srgbClr val="00B0F0"/>
                        </a:solidFill>
                        <a:latin typeface="Cambria Math" panose="02040503050406030204" pitchFamily="18" charset="0"/>
                        <a:ea typeface="Cambria Math" panose="02040503050406030204" pitchFamily="18" charset="0"/>
                      </a:rPr>
                      <m:t>223 </m:t>
                    </m:r>
                    <m:r>
                      <a:rPr lang="es-MX" b="0" i="1" smtClean="0">
                        <a:solidFill>
                          <a:srgbClr val="00B0F0"/>
                        </a:solidFill>
                        <a:latin typeface="Cambria Math" panose="02040503050406030204" pitchFamily="18" charset="0"/>
                        <a:ea typeface="Cambria Math" panose="02040503050406030204" pitchFamily="18" charset="0"/>
                      </a:rPr>
                      <m:t>𝑝𝑖𝑒𝑠</m:t>
                    </m:r>
                  </m:oMath>
                </a14:m>
                <a:endParaRPr lang="es-DO" dirty="0"/>
              </a:p>
            </p:txBody>
          </p:sp>
        </mc:Choice>
        <mc:Fallback xmlns="">
          <p:sp>
            <p:nvSpPr>
              <p:cNvPr id="10" name="Marcador de contenido 9">
                <a:extLst>
                  <a:ext uri="{FF2B5EF4-FFF2-40B4-BE49-F238E27FC236}">
                    <a16:creationId xmlns:a16="http://schemas.microsoft.com/office/drawing/2014/main" id="{AA0D63AF-D8CE-4EB0-83CE-1BE7055E587B}"/>
                  </a:ext>
                </a:extLst>
              </p:cNvPr>
              <p:cNvSpPr>
                <a:spLocks noGrp="1" noRot="1" noChangeAspect="1" noMove="1" noResize="1" noEditPoints="1" noAdjustHandles="1" noChangeArrowheads="1" noChangeShapeType="1" noTextEdit="1"/>
              </p:cNvSpPr>
              <p:nvPr>
                <p:ph sz="half" idx="2"/>
              </p:nvPr>
            </p:nvSpPr>
            <p:spPr>
              <a:xfrm>
                <a:off x="8799226" y="2297244"/>
                <a:ext cx="3087973" cy="1490155"/>
              </a:xfrm>
              <a:blipFill>
                <a:blip r:embed="rId4"/>
                <a:stretch>
                  <a:fillRect l="-2564" b="-4508"/>
                </a:stretch>
              </a:blipFill>
            </p:spPr>
            <p:txBody>
              <a:bodyPr/>
              <a:lstStyle/>
              <a:p>
                <a:r>
                  <a:rPr lang="es-DO">
                    <a:noFill/>
                  </a:rPr>
                  <a:t> </a:t>
                </a:r>
              </a:p>
            </p:txBody>
          </p:sp>
        </mc:Fallback>
      </mc:AlternateContent>
      <mc:AlternateContent xmlns:mc="http://schemas.openxmlformats.org/markup-compatibility/2006">
        <mc:Choice xmlns:a14="http://schemas.microsoft.com/office/drawing/2010/main" Requires="a14">
          <p:sp>
            <p:nvSpPr>
              <p:cNvPr id="13" name="Marcador de contenido 9">
                <a:extLst>
                  <a:ext uri="{FF2B5EF4-FFF2-40B4-BE49-F238E27FC236}">
                    <a16:creationId xmlns:a16="http://schemas.microsoft.com/office/drawing/2014/main" id="{E2C9370B-5E20-4641-8496-FEDCB702A1E5}"/>
                  </a:ext>
                </a:extLst>
              </p:cNvPr>
              <p:cNvSpPr txBox="1">
                <a:spLocks/>
              </p:cNvSpPr>
              <p:nvPr/>
            </p:nvSpPr>
            <p:spPr>
              <a:xfrm>
                <a:off x="8943238" y="4549516"/>
                <a:ext cx="3087973" cy="14901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14:m>
                  <m:oMath xmlns:m="http://schemas.openxmlformats.org/officeDocument/2006/math">
                    <m:f>
                      <m:fPr>
                        <m:ctrlPr>
                          <a:rPr lang="es-DO" sz="2400" i="1" smtClean="0">
                            <a:solidFill>
                              <a:srgbClr val="00B0F0"/>
                            </a:solidFill>
                            <a:latin typeface="Cambria Math" panose="02040503050406030204" pitchFamily="18" charset="0"/>
                          </a:rPr>
                        </m:ctrlPr>
                      </m:fPr>
                      <m:num>
                        <m:r>
                          <a:rPr lang="es-MX" sz="2400" b="0" i="1" smtClean="0">
                            <a:solidFill>
                              <a:srgbClr val="FF0000"/>
                            </a:solidFill>
                            <a:latin typeface="Cambria Math" panose="02040503050406030204" pitchFamily="18" charset="0"/>
                          </a:rPr>
                          <m:t>𝑘</m:t>
                        </m:r>
                      </m:num>
                      <m:den>
                        <m:r>
                          <a:rPr lang="es-MX" sz="2400" i="1">
                            <a:solidFill>
                              <a:srgbClr val="00B0F0"/>
                            </a:solidFill>
                            <a:latin typeface="Cambria Math" panose="02040503050406030204" pitchFamily="18" charset="0"/>
                          </a:rPr>
                          <m:t>500</m:t>
                        </m:r>
                      </m:den>
                    </m:f>
                    <m:r>
                      <a:rPr lang="es-MX" sz="2400" i="1">
                        <a:solidFill>
                          <a:srgbClr val="00B0F0"/>
                        </a:solidFill>
                        <a:latin typeface="Cambria Math" panose="02040503050406030204" pitchFamily="18" charset="0"/>
                      </a:rPr>
                      <m:t> </m:t>
                    </m:r>
                    <m:r>
                      <a:rPr lang="es-MX" sz="2400" i="1">
                        <a:latin typeface="Cambria Math" panose="02040503050406030204" pitchFamily="18" charset="0"/>
                      </a:rPr>
                      <m:t>=</m:t>
                    </m:r>
                    <m:func>
                      <m:funcPr>
                        <m:ctrlPr>
                          <a:rPr lang="es-MX" sz="2400" i="1" smtClean="0">
                            <a:solidFill>
                              <a:srgbClr val="00B0F0"/>
                            </a:solidFill>
                            <a:latin typeface="Cambria Math" panose="02040503050406030204" pitchFamily="18" charset="0"/>
                          </a:rPr>
                        </m:ctrlPr>
                      </m:funcPr>
                      <m:fName>
                        <m:r>
                          <m:rPr>
                            <m:sty m:val="p"/>
                          </m:rPr>
                          <a:rPr lang="es-MX" sz="2400">
                            <a:solidFill>
                              <a:srgbClr val="00B0F0"/>
                            </a:solidFill>
                            <a:latin typeface="Cambria Math" panose="02040503050406030204" pitchFamily="18" charset="0"/>
                          </a:rPr>
                          <m:t>tan</m:t>
                        </m:r>
                      </m:fName>
                      <m:e>
                        <m:r>
                          <a:rPr lang="es-MX" sz="2400" i="1">
                            <a:solidFill>
                              <a:srgbClr val="00B0F0"/>
                            </a:solidFill>
                            <a:latin typeface="Cambria Math" panose="02040503050406030204" pitchFamily="18" charset="0"/>
                          </a:rPr>
                          <m:t>2</m:t>
                        </m:r>
                        <m:r>
                          <a:rPr lang="es-MX" sz="2400" b="0" i="1" smtClean="0">
                            <a:solidFill>
                              <a:srgbClr val="00B0F0"/>
                            </a:solidFill>
                            <a:latin typeface="Cambria Math" panose="02040503050406030204" pitchFamily="18" charset="0"/>
                          </a:rPr>
                          <m:t>7</m:t>
                        </m:r>
                        <m:r>
                          <a:rPr lang="es-MX" sz="2400" i="1">
                            <a:solidFill>
                              <a:srgbClr val="00B0F0"/>
                            </a:solidFill>
                            <a:latin typeface="Cambria Math" panose="02040503050406030204" pitchFamily="18" charset="0"/>
                          </a:rPr>
                          <m:t>°</m:t>
                        </m:r>
                      </m:e>
                    </m:func>
                  </m:oMath>
                </a14:m>
                <a:endParaRPr lang="es-DO" sz="2400" dirty="0"/>
              </a:p>
              <a:p>
                <a14:m>
                  <m:oMath xmlns:m="http://schemas.openxmlformats.org/officeDocument/2006/math">
                    <m:r>
                      <m:rPr>
                        <m:sty m:val="p"/>
                      </m:rPr>
                      <a:rPr lang="es-MX" sz="2400" i="1" smtClean="0">
                        <a:solidFill>
                          <a:srgbClr val="FF0000"/>
                        </a:solidFill>
                        <a:latin typeface="Cambria Math" panose="02040503050406030204" pitchFamily="18" charset="0"/>
                      </a:rPr>
                      <m:t>k</m:t>
                    </m:r>
                    <m:r>
                      <a:rPr lang="es-MX" sz="2400" i="1">
                        <a:latin typeface="Cambria Math" panose="02040503050406030204" pitchFamily="18" charset="0"/>
                      </a:rPr>
                      <m:t>=</m:t>
                    </m:r>
                    <m:r>
                      <a:rPr lang="es-MX" sz="2400" i="1" smtClean="0">
                        <a:solidFill>
                          <a:srgbClr val="00B0F0"/>
                        </a:solidFill>
                        <a:latin typeface="Cambria Math" panose="02040503050406030204" pitchFamily="18" charset="0"/>
                      </a:rPr>
                      <m:t>500(</m:t>
                    </m:r>
                    <m:func>
                      <m:funcPr>
                        <m:ctrlPr>
                          <a:rPr lang="es-MX" sz="2400" i="1">
                            <a:solidFill>
                              <a:srgbClr val="00B0F0"/>
                            </a:solidFill>
                            <a:latin typeface="Cambria Math" panose="02040503050406030204" pitchFamily="18" charset="0"/>
                          </a:rPr>
                        </m:ctrlPr>
                      </m:funcPr>
                      <m:fName>
                        <m:r>
                          <m:rPr>
                            <m:sty m:val="p"/>
                          </m:rPr>
                          <a:rPr lang="es-MX" sz="2400">
                            <a:solidFill>
                              <a:srgbClr val="00B0F0"/>
                            </a:solidFill>
                            <a:latin typeface="Cambria Math" panose="02040503050406030204" pitchFamily="18" charset="0"/>
                          </a:rPr>
                          <m:t>tan</m:t>
                        </m:r>
                      </m:fName>
                      <m:e>
                        <m:r>
                          <a:rPr lang="es-MX" sz="2400" i="1">
                            <a:solidFill>
                              <a:srgbClr val="00B0F0"/>
                            </a:solidFill>
                            <a:latin typeface="Cambria Math" panose="02040503050406030204" pitchFamily="18" charset="0"/>
                          </a:rPr>
                          <m:t>2</m:t>
                        </m:r>
                        <m:r>
                          <a:rPr lang="es-MX" sz="2400" b="0" i="1" smtClean="0">
                            <a:solidFill>
                              <a:srgbClr val="00B0F0"/>
                            </a:solidFill>
                            <a:latin typeface="Cambria Math" panose="02040503050406030204" pitchFamily="18" charset="0"/>
                          </a:rPr>
                          <m:t>7</m:t>
                        </m:r>
                        <m:r>
                          <a:rPr lang="es-MX" sz="2400" i="1">
                            <a:solidFill>
                              <a:srgbClr val="00B0F0"/>
                            </a:solidFill>
                            <a:latin typeface="Cambria Math" panose="02040503050406030204" pitchFamily="18" charset="0"/>
                          </a:rPr>
                          <m:t>°</m:t>
                        </m:r>
                      </m:e>
                    </m:func>
                  </m:oMath>
                </a14:m>
                <a:r>
                  <a:rPr lang="es-DO" sz="2400" dirty="0">
                    <a:solidFill>
                      <a:srgbClr val="00B0F0"/>
                    </a:solidFill>
                  </a:rPr>
                  <a:t>)</a:t>
                </a:r>
              </a:p>
              <a:p>
                <a14:m>
                  <m:oMath xmlns:m="http://schemas.openxmlformats.org/officeDocument/2006/math">
                    <m:r>
                      <m:rPr>
                        <m:sty m:val="p"/>
                      </m:rPr>
                      <a:rPr lang="es-MX" sz="2400" i="1" smtClean="0">
                        <a:solidFill>
                          <a:srgbClr val="FF0000"/>
                        </a:solidFill>
                        <a:latin typeface="Cambria Math" panose="02040503050406030204" pitchFamily="18" charset="0"/>
                      </a:rPr>
                      <m:t>k</m:t>
                    </m:r>
                    <m:r>
                      <a:rPr lang="es-MX" sz="2400" i="1">
                        <a:latin typeface="Cambria Math" panose="02040503050406030204" pitchFamily="18" charset="0"/>
                        <a:ea typeface="Cambria Math" panose="02040503050406030204" pitchFamily="18" charset="0"/>
                      </a:rPr>
                      <m:t>≈</m:t>
                    </m:r>
                    <m:r>
                      <a:rPr lang="es-MX" sz="2400" i="1" smtClean="0">
                        <a:solidFill>
                          <a:srgbClr val="00B0F0"/>
                        </a:solidFill>
                        <a:latin typeface="Cambria Math" panose="02040503050406030204" pitchFamily="18" charset="0"/>
                        <a:ea typeface="Cambria Math" panose="02040503050406030204" pitchFamily="18" charset="0"/>
                      </a:rPr>
                      <m:t>2</m:t>
                    </m:r>
                    <m:r>
                      <a:rPr lang="es-MX" sz="2400" b="0" i="1" smtClean="0">
                        <a:solidFill>
                          <a:srgbClr val="00B0F0"/>
                        </a:solidFill>
                        <a:latin typeface="Cambria Math" panose="02040503050406030204" pitchFamily="18" charset="0"/>
                        <a:ea typeface="Cambria Math" panose="02040503050406030204" pitchFamily="18" charset="0"/>
                      </a:rPr>
                      <m:t>55</m:t>
                    </m:r>
                    <m:r>
                      <a:rPr lang="es-MX" sz="2400" i="1">
                        <a:solidFill>
                          <a:srgbClr val="00B0F0"/>
                        </a:solidFill>
                        <a:latin typeface="Cambria Math" panose="02040503050406030204" pitchFamily="18" charset="0"/>
                        <a:ea typeface="Cambria Math" panose="02040503050406030204" pitchFamily="18" charset="0"/>
                      </a:rPr>
                      <m:t> </m:t>
                    </m:r>
                    <m:r>
                      <a:rPr lang="es-MX" sz="2400" i="1">
                        <a:solidFill>
                          <a:srgbClr val="00B0F0"/>
                        </a:solidFill>
                        <a:latin typeface="Cambria Math" panose="02040503050406030204" pitchFamily="18" charset="0"/>
                        <a:ea typeface="Cambria Math" panose="02040503050406030204" pitchFamily="18" charset="0"/>
                      </a:rPr>
                      <m:t>𝑝𝑖𝑒𝑠</m:t>
                    </m:r>
                  </m:oMath>
                </a14:m>
                <a:endParaRPr lang="es-DO" sz="2400" dirty="0"/>
              </a:p>
            </p:txBody>
          </p:sp>
        </mc:Choice>
        <mc:Fallback>
          <p:sp>
            <p:nvSpPr>
              <p:cNvPr id="13" name="Marcador de contenido 9">
                <a:extLst>
                  <a:ext uri="{FF2B5EF4-FFF2-40B4-BE49-F238E27FC236}">
                    <a16:creationId xmlns:a16="http://schemas.microsoft.com/office/drawing/2014/main" id="{E2C9370B-5E20-4641-8496-FEDCB702A1E5}"/>
                  </a:ext>
                </a:extLst>
              </p:cNvPr>
              <p:cNvSpPr txBox="1">
                <a:spLocks noRot="1" noChangeAspect="1" noMove="1" noResize="1" noEditPoints="1" noAdjustHandles="1" noChangeArrowheads="1" noChangeShapeType="1" noTextEdit="1"/>
              </p:cNvSpPr>
              <p:nvPr/>
            </p:nvSpPr>
            <p:spPr>
              <a:xfrm>
                <a:off x="8943238" y="4549516"/>
                <a:ext cx="3087973" cy="1490155"/>
              </a:xfrm>
              <a:prstGeom prst="rect">
                <a:avLst/>
              </a:prstGeom>
              <a:blipFill>
                <a:blip r:embed="rId5"/>
                <a:stretch>
                  <a:fillRect l="-2564" b="-6531"/>
                </a:stretch>
              </a:blipFill>
            </p:spPr>
            <p:txBody>
              <a:bodyPr/>
              <a:lstStyle/>
              <a:p>
                <a:r>
                  <a:rPr lang="es-DO">
                    <a:noFill/>
                  </a:rPr>
                  <a:t> </a:t>
                </a:r>
              </a:p>
            </p:txBody>
          </p:sp>
        </mc:Fallback>
      </mc:AlternateContent>
    </p:spTree>
    <p:extLst>
      <p:ext uri="{BB962C8B-B14F-4D97-AF65-F5344CB8AC3E}">
        <p14:creationId xmlns:p14="http://schemas.microsoft.com/office/powerpoint/2010/main" val="4221811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wipe(down)">
                                      <p:cBhvr>
                                        <p:cTn id="27" dur="500"/>
                                        <p:tgtEl>
                                          <p:spTgt spid="1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xEl>
                                              <p:pRg st="1" end="1"/>
                                            </p:txEl>
                                          </p:spTgt>
                                        </p:tgtEl>
                                        <p:attrNameLst>
                                          <p:attrName>style.visibility</p:attrName>
                                        </p:attrNameLst>
                                      </p:cBhvr>
                                      <p:to>
                                        <p:strVal val="visible"/>
                                      </p:to>
                                    </p:set>
                                    <p:animEffect transition="in" filter="wipe(down)">
                                      <p:cBhvr>
                                        <p:cTn id="32" dur="500"/>
                                        <p:tgtEl>
                                          <p:spTgt spid="10">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0">
                                            <p:txEl>
                                              <p:pRg st="2" end="2"/>
                                            </p:txEl>
                                          </p:spTgt>
                                        </p:tgtEl>
                                        <p:attrNameLst>
                                          <p:attrName>style.visibility</p:attrName>
                                        </p:attrNameLst>
                                      </p:cBhvr>
                                      <p:to>
                                        <p:strVal val="visible"/>
                                      </p:to>
                                    </p:set>
                                    <p:animEffect transition="in" filter="wipe(down)">
                                      <p:cBhvr>
                                        <p:cTn id="37" dur="500"/>
                                        <p:tgtEl>
                                          <p:spTgt spid="10">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wipe(down)">
                                      <p:cBhvr>
                                        <p:cTn id="42" dur="5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wipe(down)">
                                      <p:cBhvr>
                                        <p:cTn id="47" dur="500"/>
                                        <p:tgtEl>
                                          <p:spTgt spid="3">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3">
                                            <p:txEl>
                                              <p:pRg st="0" end="0"/>
                                            </p:txEl>
                                          </p:spTgt>
                                        </p:tgtEl>
                                        <p:attrNameLst>
                                          <p:attrName>style.visibility</p:attrName>
                                        </p:attrNameLst>
                                      </p:cBhvr>
                                      <p:to>
                                        <p:strVal val="visible"/>
                                      </p:to>
                                    </p:set>
                                    <p:animEffect transition="in" filter="wipe(down)">
                                      <p:cBhvr>
                                        <p:cTn id="52" dur="500"/>
                                        <p:tgtEl>
                                          <p:spTgt spid="13">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3">
                                            <p:txEl>
                                              <p:pRg st="1" end="1"/>
                                            </p:txEl>
                                          </p:spTgt>
                                        </p:tgtEl>
                                        <p:attrNameLst>
                                          <p:attrName>style.visibility</p:attrName>
                                        </p:attrNameLst>
                                      </p:cBhvr>
                                      <p:to>
                                        <p:strVal val="visible"/>
                                      </p:to>
                                    </p:set>
                                    <p:animEffect transition="in" filter="wipe(down)">
                                      <p:cBhvr>
                                        <p:cTn id="57" dur="500"/>
                                        <p:tgtEl>
                                          <p:spTgt spid="13">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3">
                                            <p:txEl>
                                              <p:pRg st="2" end="2"/>
                                            </p:txEl>
                                          </p:spTgt>
                                        </p:tgtEl>
                                        <p:attrNameLst>
                                          <p:attrName>style.visibility</p:attrName>
                                        </p:attrNameLst>
                                      </p:cBhvr>
                                      <p:to>
                                        <p:strVal val="visible"/>
                                      </p:to>
                                    </p:set>
                                    <p:animEffect transition="in" filter="wipe(down)">
                                      <p:cBhvr>
                                        <p:cTn id="62" dur="500"/>
                                        <p:tgtEl>
                                          <p:spTgt spid="13">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Effect transition="in" filter="wipe(down)">
                                      <p:cBhvr>
                                        <p:cTn id="67" dur="500"/>
                                        <p:tgtEl>
                                          <p:spTgt spid="3">
                                            <p:txEl>
                                              <p:pRg st="6" end="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3">
                                            <p:txEl>
                                              <p:pRg st="7" end="7"/>
                                            </p:txEl>
                                          </p:spTgt>
                                        </p:tgtEl>
                                        <p:attrNameLst>
                                          <p:attrName>style.visibility</p:attrName>
                                        </p:attrNameLst>
                                      </p:cBhvr>
                                      <p:to>
                                        <p:strVal val="visible"/>
                                      </p:to>
                                    </p:set>
                                    <p:animEffect transition="in" filter="wipe(down)">
                                      <p:cBhvr>
                                        <p:cTn id="72" dur="500"/>
                                        <p:tgtEl>
                                          <p:spTgt spid="3">
                                            <p:txEl>
                                              <p:pRg st="7" end="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3">
                                            <p:txEl>
                                              <p:pRg st="8" end="8"/>
                                            </p:txEl>
                                          </p:spTgt>
                                        </p:tgtEl>
                                        <p:attrNameLst>
                                          <p:attrName>style.visibility</p:attrName>
                                        </p:attrNameLst>
                                      </p:cBhvr>
                                      <p:to>
                                        <p:strVal val="visible"/>
                                      </p:to>
                                    </p:set>
                                    <p:animEffect transition="in" filter="wipe(down)">
                                      <p:cBhvr>
                                        <p:cTn id="7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0" grpId="0" uiExpand="1" build="p"/>
      <p:bldP spid="1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597001-9D17-45E8-8DC4-E80F8A29431A}"/>
              </a:ext>
            </a:extLst>
          </p:cNvPr>
          <p:cNvSpPr>
            <a:spLocks noGrp="1"/>
          </p:cNvSpPr>
          <p:nvPr>
            <p:ph type="title"/>
          </p:nvPr>
        </p:nvSpPr>
        <p:spPr>
          <a:xfrm>
            <a:off x="106386" y="140042"/>
            <a:ext cx="11634943" cy="1660623"/>
          </a:xfrm>
        </p:spPr>
        <p:txBody>
          <a:bodyPr>
            <a:noAutofit/>
          </a:bodyPr>
          <a:lstStyle/>
          <a:p>
            <a:r>
              <a:rPr lang="es-MX" sz="2800" b="1" dirty="0">
                <a:solidFill>
                  <a:srgbClr val="00B050"/>
                </a:solidFill>
              </a:rPr>
              <a:t>Ejemplo 5</a:t>
            </a:r>
            <a:br>
              <a:rPr lang="es-MX" sz="2800" b="1" dirty="0"/>
            </a:br>
            <a:r>
              <a:rPr lang="es-MX" sz="2800" b="1" dirty="0"/>
              <a:t>Una escalera de 40 pies se apoya contra un edificio. </a:t>
            </a:r>
            <a:br>
              <a:rPr lang="es-MX" sz="2800" b="1" dirty="0"/>
            </a:br>
            <a:r>
              <a:rPr lang="es-MX" sz="2800" b="1" dirty="0"/>
              <a:t>Si la base de la escalera está a 6 pies de la base del edificio, ¿cuál es el ángulo formado por la escalera y el edificio.</a:t>
            </a:r>
            <a:endParaRPr lang="es-DO" sz="2800" b="1" dirty="0"/>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3B1521E4-8450-47FF-B02A-C00401B2A52F}"/>
                  </a:ext>
                </a:extLst>
              </p:cNvPr>
              <p:cNvSpPr>
                <a:spLocks noGrp="1"/>
              </p:cNvSpPr>
              <p:nvPr>
                <p:ph idx="1"/>
              </p:nvPr>
            </p:nvSpPr>
            <p:spPr>
              <a:xfrm>
                <a:off x="218928" y="2149811"/>
                <a:ext cx="10515600" cy="4351338"/>
              </a:xfrm>
            </p:spPr>
            <p:txBody>
              <a:bodyPr>
                <a:normAutofit lnSpcReduction="10000"/>
              </a:bodyPr>
              <a:lstStyle/>
              <a:p>
                <a:r>
                  <a:rPr lang="es-MX" dirty="0"/>
                  <a:t>SOLUCIÓN </a:t>
                </a:r>
              </a:p>
              <a:p>
                <a:r>
                  <a:rPr lang="es-MX" dirty="0"/>
                  <a:t>Primero trazamos un diagrama o bosquejo de la situación.</a:t>
                </a:r>
              </a:p>
              <a:p>
                <a:endParaRPr lang="es-MX" dirty="0"/>
              </a:p>
              <a:p>
                <a:r>
                  <a:rPr lang="es-MX" dirty="0"/>
                  <a:t> Si </a:t>
                </a:r>
                <a14:m>
                  <m:oMath xmlns:m="http://schemas.openxmlformats.org/officeDocument/2006/math">
                    <m:r>
                      <a:rPr lang="es-MX" i="1" smtClean="0">
                        <a:solidFill>
                          <a:srgbClr val="FF0000"/>
                        </a:solidFill>
                        <a:latin typeface="Cambria Math" panose="02040503050406030204" pitchFamily="18" charset="0"/>
                        <a:ea typeface="Cambria Math" panose="02040503050406030204" pitchFamily="18" charset="0"/>
                      </a:rPr>
                      <m:t>𝜃</m:t>
                    </m:r>
                  </m:oMath>
                </a14:m>
                <a:r>
                  <a:rPr lang="es-MX" dirty="0"/>
                  <a:t> es el ángulo entre la escalera y el edificio, entonces</a:t>
                </a:r>
              </a:p>
              <a:p>
                <a14:m>
                  <m:oMath xmlns:m="http://schemas.openxmlformats.org/officeDocument/2006/math">
                    <m:func>
                      <m:funcPr>
                        <m:ctrlPr>
                          <a:rPr lang="es-DO" i="1" smtClean="0">
                            <a:solidFill>
                              <a:srgbClr val="00B0F0"/>
                            </a:solidFill>
                            <a:latin typeface="Cambria Math" panose="02040503050406030204" pitchFamily="18" charset="0"/>
                          </a:rPr>
                        </m:ctrlPr>
                      </m:funcPr>
                      <m:fName>
                        <m:r>
                          <m:rPr>
                            <m:sty m:val="p"/>
                          </m:rPr>
                          <a:rPr lang="es-DO" i="0" smtClean="0">
                            <a:solidFill>
                              <a:srgbClr val="00B0F0"/>
                            </a:solidFill>
                            <a:latin typeface="Cambria Math" panose="02040503050406030204" pitchFamily="18" charset="0"/>
                          </a:rPr>
                          <m:t>sin</m:t>
                        </m:r>
                      </m:fName>
                      <m:e>
                        <m:r>
                          <a:rPr lang="es-DO" i="1" smtClean="0">
                            <a:solidFill>
                              <a:srgbClr val="FF0000"/>
                            </a:solidFill>
                            <a:latin typeface="Cambria Math" panose="02040503050406030204" pitchFamily="18" charset="0"/>
                            <a:ea typeface="Cambria Math" panose="02040503050406030204" pitchFamily="18" charset="0"/>
                          </a:rPr>
                          <m:t>𝜃</m:t>
                        </m:r>
                        <m:r>
                          <a:rPr lang="es-MX" b="0" i="1" smtClean="0">
                            <a:solidFill>
                              <a:srgbClr val="00B0F0"/>
                            </a:solidFill>
                            <a:latin typeface="Cambria Math" panose="02040503050406030204" pitchFamily="18" charset="0"/>
                            <a:ea typeface="Cambria Math" panose="02040503050406030204" pitchFamily="18" charset="0"/>
                          </a:rPr>
                          <m:t>=</m:t>
                        </m:r>
                        <m:f>
                          <m:fPr>
                            <m:ctrlPr>
                              <a:rPr lang="es-MX" b="0" i="1" smtClean="0">
                                <a:solidFill>
                                  <a:srgbClr val="00B0F0"/>
                                </a:solidFill>
                                <a:latin typeface="Cambria Math" panose="02040503050406030204" pitchFamily="18" charset="0"/>
                                <a:ea typeface="Cambria Math" panose="02040503050406030204" pitchFamily="18" charset="0"/>
                              </a:rPr>
                            </m:ctrlPr>
                          </m:fPr>
                          <m:num>
                            <m:r>
                              <a:rPr lang="es-MX" b="0" i="1" smtClean="0">
                                <a:solidFill>
                                  <a:srgbClr val="00B0F0"/>
                                </a:solidFill>
                                <a:latin typeface="Cambria Math" panose="02040503050406030204" pitchFamily="18" charset="0"/>
                                <a:ea typeface="Cambria Math" panose="02040503050406030204" pitchFamily="18" charset="0"/>
                              </a:rPr>
                              <m:t>6</m:t>
                            </m:r>
                          </m:num>
                          <m:den>
                            <m:r>
                              <a:rPr lang="es-MX" b="0" i="1" smtClean="0">
                                <a:solidFill>
                                  <a:srgbClr val="00B0F0"/>
                                </a:solidFill>
                                <a:latin typeface="Cambria Math" panose="02040503050406030204" pitchFamily="18" charset="0"/>
                                <a:ea typeface="Cambria Math" panose="02040503050406030204" pitchFamily="18" charset="0"/>
                              </a:rPr>
                              <m:t>40</m:t>
                            </m:r>
                          </m:den>
                        </m:f>
                      </m:e>
                    </m:func>
                  </m:oMath>
                </a14:m>
                <a:endParaRPr lang="es-DO" dirty="0"/>
              </a:p>
              <a:p>
                <a14:m>
                  <m:oMath xmlns:m="http://schemas.openxmlformats.org/officeDocument/2006/math">
                    <m:r>
                      <a:rPr lang="es-DO" i="1" smtClean="0">
                        <a:solidFill>
                          <a:srgbClr val="FF0000"/>
                        </a:solidFill>
                        <a:latin typeface="Cambria Math" panose="02040503050406030204" pitchFamily="18" charset="0"/>
                        <a:ea typeface="Cambria Math" panose="02040503050406030204" pitchFamily="18" charset="0"/>
                      </a:rPr>
                      <m:t>𝜃</m:t>
                    </m:r>
                    <m:r>
                      <a:rPr lang="es-MX" b="0" i="1" smtClean="0">
                        <a:latin typeface="Cambria Math" panose="02040503050406030204" pitchFamily="18" charset="0"/>
                        <a:ea typeface="Cambria Math" panose="02040503050406030204" pitchFamily="18" charset="0"/>
                      </a:rPr>
                      <m:t>=</m:t>
                    </m:r>
                    <m:func>
                      <m:funcPr>
                        <m:ctrlPr>
                          <a:rPr lang="es-MX" b="0" i="1" smtClean="0">
                            <a:solidFill>
                              <a:srgbClr val="00B0F0"/>
                            </a:solidFill>
                            <a:latin typeface="Cambria Math" panose="02040503050406030204" pitchFamily="18" charset="0"/>
                            <a:ea typeface="Cambria Math" panose="02040503050406030204" pitchFamily="18" charset="0"/>
                          </a:rPr>
                        </m:ctrlPr>
                      </m:funcPr>
                      <m:fName>
                        <m:sSup>
                          <m:sSupPr>
                            <m:ctrlPr>
                              <a:rPr lang="es-MX" b="0" i="1" smtClean="0">
                                <a:solidFill>
                                  <a:srgbClr val="00B0F0"/>
                                </a:solidFill>
                                <a:latin typeface="Cambria Math" panose="02040503050406030204" pitchFamily="18" charset="0"/>
                                <a:ea typeface="Cambria Math" panose="02040503050406030204" pitchFamily="18" charset="0"/>
                              </a:rPr>
                            </m:ctrlPr>
                          </m:sSupPr>
                          <m:e>
                            <m:r>
                              <m:rPr>
                                <m:sty m:val="p"/>
                              </m:rPr>
                              <a:rPr lang="es-MX" b="0" i="0" smtClean="0">
                                <a:solidFill>
                                  <a:srgbClr val="00B0F0"/>
                                </a:solidFill>
                                <a:latin typeface="Cambria Math" panose="02040503050406030204" pitchFamily="18" charset="0"/>
                                <a:ea typeface="Cambria Math" panose="02040503050406030204" pitchFamily="18" charset="0"/>
                              </a:rPr>
                              <m:t>sin</m:t>
                            </m:r>
                          </m:e>
                          <m:sup>
                            <m:r>
                              <a:rPr lang="es-MX" b="0" i="1" smtClean="0">
                                <a:solidFill>
                                  <a:srgbClr val="00B0F0"/>
                                </a:solidFill>
                                <a:latin typeface="Cambria Math" panose="02040503050406030204" pitchFamily="18" charset="0"/>
                                <a:ea typeface="Cambria Math" panose="02040503050406030204" pitchFamily="18" charset="0"/>
                              </a:rPr>
                              <m:t>−1</m:t>
                            </m:r>
                          </m:sup>
                        </m:sSup>
                      </m:fName>
                      <m:e>
                        <m:d>
                          <m:dPr>
                            <m:ctrlPr>
                              <a:rPr lang="es-MX" b="0" i="1" smtClean="0">
                                <a:solidFill>
                                  <a:srgbClr val="00B0F0"/>
                                </a:solidFill>
                                <a:latin typeface="Cambria Math" panose="02040503050406030204" pitchFamily="18" charset="0"/>
                                <a:ea typeface="Cambria Math" panose="02040503050406030204" pitchFamily="18" charset="0"/>
                              </a:rPr>
                            </m:ctrlPr>
                          </m:dPr>
                          <m:e>
                            <m:f>
                              <m:fPr>
                                <m:ctrlPr>
                                  <a:rPr lang="es-MX" b="0" i="1" smtClean="0">
                                    <a:solidFill>
                                      <a:srgbClr val="00B0F0"/>
                                    </a:solidFill>
                                    <a:latin typeface="Cambria Math" panose="02040503050406030204" pitchFamily="18" charset="0"/>
                                    <a:ea typeface="Cambria Math" panose="02040503050406030204" pitchFamily="18" charset="0"/>
                                  </a:rPr>
                                </m:ctrlPr>
                              </m:fPr>
                              <m:num>
                                <m:r>
                                  <a:rPr lang="es-MX" b="0" i="1" smtClean="0">
                                    <a:solidFill>
                                      <a:srgbClr val="00B0F0"/>
                                    </a:solidFill>
                                    <a:latin typeface="Cambria Math" panose="02040503050406030204" pitchFamily="18" charset="0"/>
                                    <a:ea typeface="Cambria Math" panose="02040503050406030204" pitchFamily="18" charset="0"/>
                                  </a:rPr>
                                  <m:t>6</m:t>
                                </m:r>
                              </m:num>
                              <m:den>
                                <m:r>
                                  <a:rPr lang="es-MX" b="0" i="1" smtClean="0">
                                    <a:solidFill>
                                      <a:srgbClr val="00B0F0"/>
                                    </a:solidFill>
                                    <a:latin typeface="Cambria Math" panose="02040503050406030204" pitchFamily="18" charset="0"/>
                                    <a:ea typeface="Cambria Math" panose="02040503050406030204" pitchFamily="18" charset="0"/>
                                  </a:rPr>
                                  <m:t>40</m:t>
                                </m:r>
                              </m:den>
                            </m:f>
                          </m:e>
                        </m:d>
                      </m:e>
                    </m:func>
                  </m:oMath>
                </a14:m>
                <a:endParaRPr lang="es-DO" dirty="0"/>
              </a:p>
              <a:p>
                <a14:m>
                  <m:oMath xmlns:m="http://schemas.openxmlformats.org/officeDocument/2006/math">
                    <m:r>
                      <a:rPr lang="es-DO" i="1" smtClean="0">
                        <a:solidFill>
                          <a:srgbClr val="FF0000"/>
                        </a:solidFill>
                        <a:latin typeface="Cambria Math" panose="02040503050406030204" pitchFamily="18" charset="0"/>
                        <a:ea typeface="Cambria Math" panose="02040503050406030204" pitchFamily="18" charset="0"/>
                      </a:rPr>
                      <m:t>𝜃</m:t>
                    </m:r>
                    <m:r>
                      <a:rPr lang="es-DO" i="1" smtClean="0">
                        <a:latin typeface="Cambria Math" panose="02040503050406030204" pitchFamily="18" charset="0"/>
                        <a:ea typeface="Cambria Math" panose="02040503050406030204" pitchFamily="18" charset="0"/>
                      </a:rPr>
                      <m:t>≈</m:t>
                    </m:r>
                    <m:r>
                      <a:rPr lang="es-MX" b="0" i="1" smtClean="0">
                        <a:latin typeface="Cambria Math" panose="02040503050406030204" pitchFamily="18" charset="0"/>
                        <a:ea typeface="Cambria Math" panose="02040503050406030204" pitchFamily="18" charset="0"/>
                      </a:rPr>
                      <m:t>8.627°</m:t>
                    </m:r>
                  </m:oMath>
                </a14:m>
                <a:endParaRPr lang="es-MX" b="0" dirty="0">
                  <a:ea typeface="Cambria Math" panose="02040503050406030204" pitchFamily="18" charset="0"/>
                </a:endParaRPr>
              </a:p>
              <a:p>
                <a14:m>
                  <m:oMath xmlns:m="http://schemas.openxmlformats.org/officeDocument/2006/math">
                    <m:r>
                      <a:rPr lang="es-DO" i="1" smtClean="0">
                        <a:solidFill>
                          <a:srgbClr val="FF0000"/>
                        </a:solidFill>
                        <a:latin typeface="Cambria Math" panose="02040503050406030204" pitchFamily="18" charset="0"/>
                        <a:ea typeface="Cambria Math" panose="02040503050406030204" pitchFamily="18" charset="0"/>
                      </a:rPr>
                      <m:t>𝜃</m:t>
                    </m:r>
                    <m:r>
                      <a:rPr lang="es-DO" i="1" smtClean="0">
                        <a:latin typeface="Cambria Math" panose="02040503050406030204" pitchFamily="18" charset="0"/>
                        <a:ea typeface="Cambria Math" panose="02040503050406030204" pitchFamily="18" charset="0"/>
                      </a:rPr>
                      <m:t>≈</m:t>
                    </m:r>
                    <m:r>
                      <a:rPr lang="es-MX" b="0" i="1" smtClean="0">
                        <a:latin typeface="Cambria Math" panose="02040503050406030204" pitchFamily="18" charset="0"/>
                        <a:ea typeface="Cambria Math" panose="02040503050406030204" pitchFamily="18" charset="0"/>
                      </a:rPr>
                      <m:t>8° 37´ 36´´</m:t>
                    </m:r>
                  </m:oMath>
                </a14:m>
                <a:endParaRPr lang="es-DO" dirty="0"/>
              </a:p>
            </p:txBody>
          </p:sp>
        </mc:Choice>
        <mc:Fallback xmlns="">
          <p:sp>
            <p:nvSpPr>
              <p:cNvPr id="3" name="Marcador de contenido 2">
                <a:extLst>
                  <a:ext uri="{FF2B5EF4-FFF2-40B4-BE49-F238E27FC236}">
                    <a16:creationId xmlns:a16="http://schemas.microsoft.com/office/drawing/2014/main" id="{3B1521E4-8450-47FF-B02A-C00401B2A52F}"/>
                  </a:ext>
                </a:extLst>
              </p:cNvPr>
              <p:cNvSpPr>
                <a:spLocks noGrp="1" noRot="1" noChangeAspect="1" noMove="1" noResize="1" noEditPoints="1" noAdjustHandles="1" noChangeArrowheads="1" noChangeShapeType="1" noTextEdit="1"/>
              </p:cNvSpPr>
              <p:nvPr>
                <p:ph idx="1"/>
              </p:nvPr>
            </p:nvSpPr>
            <p:spPr>
              <a:xfrm>
                <a:off x="218928" y="2149811"/>
                <a:ext cx="10515600" cy="4351338"/>
              </a:xfrm>
              <a:blipFill>
                <a:blip r:embed="rId2"/>
                <a:stretch>
                  <a:fillRect l="-1043" t="-3226"/>
                </a:stretch>
              </a:blipFill>
            </p:spPr>
            <p:txBody>
              <a:bodyPr/>
              <a:lstStyle/>
              <a:p>
                <a:r>
                  <a:rPr lang="es-DO">
                    <a:noFill/>
                  </a:rPr>
                  <a:t> </a:t>
                </a:r>
              </a:p>
            </p:txBody>
          </p:sp>
        </mc:Fallback>
      </mc:AlternateContent>
      <p:pic>
        <p:nvPicPr>
          <p:cNvPr id="5" name="Imagen 4">
            <a:extLst>
              <a:ext uri="{FF2B5EF4-FFF2-40B4-BE49-F238E27FC236}">
                <a16:creationId xmlns:a16="http://schemas.microsoft.com/office/drawing/2014/main" id="{DA5A65F7-AF9A-450A-97B4-FA4679E8A2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02642" y="1980998"/>
            <a:ext cx="2238687" cy="2896004"/>
          </a:xfrm>
          <a:prstGeom prst="rect">
            <a:avLst/>
          </a:prstGeom>
        </p:spPr>
      </p:pic>
    </p:spTree>
    <p:extLst>
      <p:ext uri="{BB962C8B-B14F-4D97-AF65-F5344CB8AC3E}">
        <p14:creationId xmlns:p14="http://schemas.microsoft.com/office/powerpoint/2010/main" val="3122220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Una captura de pantalla de un celular con texto e imágenes&#10;&#10;Descripción generada automáticamente con confianza media">
            <a:extLst>
              <a:ext uri="{FF2B5EF4-FFF2-40B4-BE49-F238E27FC236}">
                <a16:creationId xmlns:a16="http://schemas.microsoft.com/office/drawing/2014/main" id="{8AA493E0-9CDC-4D12-8921-8122A4E4311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2327" y="103750"/>
            <a:ext cx="8106906" cy="2838846"/>
          </a:xfrm>
        </p:spPr>
      </p:pic>
      <p:pic>
        <p:nvPicPr>
          <p:cNvPr id="7" name="Imagen 6">
            <a:extLst>
              <a:ext uri="{FF2B5EF4-FFF2-40B4-BE49-F238E27FC236}">
                <a16:creationId xmlns:a16="http://schemas.microsoft.com/office/drawing/2014/main" id="{C62991CB-1D40-48C0-85EA-30F4F7468C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583" y="2900258"/>
            <a:ext cx="8106906" cy="800212"/>
          </a:xfrm>
          <a:prstGeom prst="rect">
            <a:avLst/>
          </a:prstGeom>
        </p:spPr>
      </p:pic>
      <p:pic>
        <p:nvPicPr>
          <p:cNvPr id="9" name="Imagen 8" descr="Diagrama&#10;&#10;Descripción generada automáticamente">
            <a:extLst>
              <a:ext uri="{FF2B5EF4-FFF2-40B4-BE49-F238E27FC236}">
                <a16:creationId xmlns:a16="http://schemas.microsoft.com/office/drawing/2014/main" id="{A79CCD1C-F842-4A4F-B5B3-9660D6CF961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77421" y="684856"/>
            <a:ext cx="1638529" cy="1676634"/>
          </a:xfrm>
          <a:prstGeom prst="rect">
            <a:avLst/>
          </a:prstGeom>
        </p:spPr>
      </p:pic>
      <p:pic>
        <p:nvPicPr>
          <p:cNvPr id="11" name="Imagen 10" descr="Forma, Polígono&#10;&#10;Descripción generada automáticamente">
            <a:extLst>
              <a:ext uri="{FF2B5EF4-FFF2-40B4-BE49-F238E27FC236}">
                <a16:creationId xmlns:a16="http://schemas.microsoft.com/office/drawing/2014/main" id="{E733D227-BC5A-4FAD-95FA-CFCB88C3F8D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43999" y="3073125"/>
            <a:ext cx="2305372" cy="2229161"/>
          </a:xfrm>
          <a:prstGeom prst="rect">
            <a:avLst/>
          </a:prstGeom>
        </p:spPr>
      </p:pic>
      <p:pic>
        <p:nvPicPr>
          <p:cNvPr id="13" name="Imagen 12" descr="Tabla&#10;&#10;Descripción generada automáticamente">
            <a:extLst>
              <a:ext uri="{FF2B5EF4-FFF2-40B4-BE49-F238E27FC236}">
                <a16:creationId xmlns:a16="http://schemas.microsoft.com/office/drawing/2014/main" id="{B92CCB62-844C-45C4-8F67-3C9CAD5867E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86031" y="3781043"/>
            <a:ext cx="7173551" cy="3076957"/>
          </a:xfrm>
          <a:prstGeom prst="rect">
            <a:avLst/>
          </a:prstGeom>
        </p:spPr>
      </p:pic>
    </p:spTree>
    <p:extLst>
      <p:ext uri="{BB962C8B-B14F-4D97-AF65-F5344CB8AC3E}">
        <p14:creationId xmlns:p14="http://schemas.microsoft.com/office/powerpoint/2010/main" val="3483632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down)">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a:extLst>
              <a:ext uri="{FF2B5EF4-FFF2-40B4-BE49-F238E27FC236}">
                <a16:creationId xmlns:a16="http://schemas.microsoft.com/office/drawing/2014/main" id="{F15D8952-8CC5-45B9-997A-B721957CEF13}"/>
              </a:ext>
            </a:extLst>
          </p:cNvPr>
          <p:cNvSpPr>
            <a:spLocks noGrp="1"/>
          </p:cNvSpPr>
          <p:nvPr>
            <p:ph idx="1"/>
          </p:nvPr>
        </p:nvSpPr>
        <p:spPr>
          <a:xfrm>
            <a:off x="233288" y="137502"/>
            <a:ext cx="11583573" cy="6516516"/>
          </a:xfrm>
        </p:spPr>
        <p:txBody>
          <a:bodyPr>
            <a:normAutofit/>
          </a:bodyPr>
          <a:lstStyle/>
          <a:p>
            <a:r>
              <a:rPr lang="es-MX" sz="2200" dirty="0"/>
              <a:t>Es útil recordar estas relaciones trigonométricas especiales porque se presentan con frecuencia. Desde luego, pueden recordarse fácilmente si recordamos los triángulos de los que se obtienen.</a:t>
            </a:r>
          </a:p>
          <a:p>
            <a:r>
              <a:rPr lang="es-MX" sz="2200" dirty="0"/>
              <a:t>Para hallar los valores de relaciones trigonométricas para otros ángulos, usamos calculadora. Los métodos matemáticos (llamados métodos numéricos) que se emplean para hallar las relaciones trigonométricas están programados directamente en calculadoras científicas. Por ejemplo, cuando se presiona la tecla SIN , la calculadora calcula una aproximación al valor del seno del ángulo dado. Las calculadoras también dan los valores de seno, coseno y tangente; las otras relaciones se pueden calcular fácilmente a partir de éstas usando las siguientes relaciones recíprocas:</a:t>
            </a:r>
          </a:p>
          <a:p>
            <a:endParaRPr lang="es-DO" sz="2200" dirty="0"/>
          </a:p>
          <a:p>
            <a:endParaRPr lang="es-DO" sz="2200" dirty="0"/>
          </a:p>
          <a:p>
            <a:r>
              <a:rPr lang="es-MX" sz="2200" dirty="0"/>
              <a:t>Se debe verificar que estas relaciones se sigan inmediatamente de las definiciones de las relaciones trigonométricas. </a:t>
            </a:r>
          </a:p>
          <a:p>
            <a:r>
              <a:rPr lang="es-MX" sz="2200" dirty="0"/>
              <a:t>Seguimos la convención de que cuando escribimos sen t, queremos decir el seno del ángulo cuya medida en radianes es t. Por ejemplo, sen 1 significa el seno del ángulo cuya medida en radianes es 1. Cuando se use calculadora para hallar un valor aproximado para este número, es necesario poner la calculadora en el modo de radianes; se encontrará que sen 1 ≈ 0.841471</a:t>
            </a:r>
          </a:p>
          <a:p>
            <a:r>
              <a:rPr lang="es-MX" sz="2200" dirty="0"/>
              <a:t>Si se desea hallar el seno del ángulo cuya medida es 1°, la calculadora se pone en el modo de grados; se encontrará que sen 1° ≈ 0.0174524</a:t>
            </a:r>
            <a:endParaRPr lang="es-DO" sz="2200" dirty="0"/>
          </a:p>
        </p:txBody>
      </p:sp>
      <p:pic>
        <p:nvPicPr>
          <p:cNvPr id="9" name="Imagen 8" descr="Imagen que contiene Diagrama&#10;&#10;Descripción generada automáticamente">
            <a:extLst>
              <a:ext uri="{FF2B5EF4-FFF2-40B4-BE49-F238E27FC236}">
                <a16:creationId xmlns:a16="http://schemas.microsoft.com/office/drawing/2014/main" id="{F73E85D0-A752-4EA4-96E4-B3133DCBD3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7112" y="2819315"/>
            <a:ext cx="4877481" cy="609685"/>
          </a:xfrm>
          <a:prstGeom prst="rect">
            <a:avLst/>
          </a:prstGeom>
        </p:spPr>
      </p:pic>
    </p:spTree>
    <p:extLst>
      <p:ext uri="{BB962C8B-B14F-4D97-AF65-F5344CB8AC3E}">
        <p14:creationId xmlns:p14="http://schemas.microsoft.com/office/powerpoint/2010/main" val="554716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dow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wipe(down)">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wipe(down)">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wipe(down)">
                                      <p:cBhvr>
                                        <p:cTn id="32"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70C9FC-D086-4633-95EE-E60D51EF85C3}"/>
              </a:ext>
            </a:extLst>
          </p:cNvPr>
          <p:cNvSpPr>
            <a:spLocks noGrp="1"/>
          </p:cNvSpPr>
          <p:nvPr>
            <p:ph type="title"/>
          </p:nvPr>
        </p:nvSpPr>
        <p:spPr>
          <a:xfrm>
            <a:off x="452291" y="199939"/>
            <a:ext cx="11153555" cy="846483"/>
          </a:xfrm>
        </p:spPr>
        <p:txBody>
          <a:bodyPr>
            <a:noAutofit/>
          </a:bodyPr>
          <a:lstStyle/>
          <a:p>
            <a:r>
              <a:rPr lang="es-MX" sz="3600" dirty="0"/>
              <a:t>Teclas para programas la calculadora en grados o radianes. </a:t>
            </a:r>
            <a:endParaRPr lang="es-DO" sz="3600" dirty="0"/>
          </a:p>
        </p:txBody>
      </p:sp>
      <p:pic>
        <p:nvPicPr>
          <p:cNvPr id="2050" name="Picture 2" descr="Cómo usar la calculadora científica | Matemáticas modernas">
            <a:extLst>
              <a:ext uri="{FF2B5EF4-FFF2-40B4-BE49-F238E27FC236}">
                <a16:creationId xmlns:a16="http://schemas.microsoft.com/office/drawing/2014/main" id="{D34FF143-642C-410E-A289-E13ED8B1B8F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04315" y="1078306"/>
            <a:ext cx="320040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OLOCAR MODO RADIANES EN LA CALCULADORA (Casio fx82ms) - YouTube">
            <a:extLst>
              <a:ext uri="{FF2B5EF4-FFF2-40B4-BE49-F238E27FC236}">
                <a16:creationId xmlns:a16="http://schemas.microsoft.com/office/drawing/2014/main" id="{4CD11050-3D86-4928-957B-B1A2570692E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1867" t="22939" r="24668" b="40466"/>
          <a:stretch/>
        </p:blipFill>
        <p:spPr bwMode="auto">
          <a:xfrm>
            <a:off x="1704315" y="3191885"/>
            <a:ext cx="3245792" cy="1244084"/>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B7190586-49D4-436A-B142-5C7A28A786EB}"/>
              </a:ext>
            </a:extLst>
          </p:cNvPr>
          <p:cNvSpPr txBox="1"/>
          <p:nvPr/>
        </p:nvSpPr>
        <p:spPr>
          <a:xfrm>
            <a:off x="1550653" y="2684345"/>
            <a:ext cx="4545347" cy="369332"/>
          </a:xfrm>
          <a:prstGeom prst="rect">
            <a:avLst/>
          </a:prstGeom>
          <a:noFill/>
        </p:spPr>
        <p:txBody>
          <a:bodyPr wrap="none" rtlCol="0">
            <a:spAutoFit/>
          </a:bodyPr>
          <a:lstStyle/>
          <a:p>
            <a:r>
              <a:rPr lang="es-MX" dirty="0"/>
              <a:t>Se presiona la techa MODE, hasta que aparece</a:t>
            </a:r>
          </a:p>
        </p:txBody>
      </p:sp>
      <p:sp>
        <p:nvSpPr>
          <p:cNvPr id="5" name="CuadroTexto 4">
            <a:extLst>
              <a:ext uri="{FF2B5EF4-FFF2-40B4-BE49-F238E27FC236}">
                <a16:creationId xmlns:a16="http://schemas.microsoft.com/office/drawing/2014/main" id="{C5C4EB6E-2CE3-4E6F-8D6C-AC79A67B588F}"/>
              </a:ext>
            </a:extLst>
          </p:cNvPr>
          <p:cNvSpPr txBox="1"/>
          <p:nvPr/>
        </p:nvSpPr>
        <p:spPr>
          <a:xfrm>
            <a:off x="1550653" y="4659716"/>
            <a:ext cx="4027773" cy="923330"/>
          </a:xfrm>
          <a:prstGeom prst="rect">
            <a:avLst/>
          </a:prstGeom>
          <a:noFill/>
        </p:spPr>
        <p:txBody>
          <a:bodyPr wrap="square" rtlCol="0">
            <a:spAutoFit/>
          </a:bodyPr>
          <a:lstStyle/>
          <a:p>
            <a:r>
              <a:rPr lang="es-MX" dirty="0"/>
              <a:t>Si presiona </a:t>
            </a:r>
            <a:r>
              <a:rPr lang="es-MX" dirty="0">
                <a:solidFill>
                  <a:srgbClr val="FF0000"/>
                </a:solidFill>
              </a:rPr>
              <a:t>1</a:t>
            </a:r>
            <a:r>
              <a:rPr lang="es-MX" dirty="0"/>
              <a:t>, estará en grados y aparecerá la </a:t>
            </a:r>
            <a:r>
              <a:rPr lang="es-MX" dirty="0">
                <a:solidFill>
                  <a:srgbClr val="FF0000"/>
                </a:solidFill>
              </a:rPr>
              <a:t>D</a:t>
            </a:r>
            <a:r>
              <a:rPr lang="es-MX" dirty="0"/>
              <a:t>  en la parte superior de la pantalla.</a:t>
            </a:r>
            <a:endParaRPr lang="es-DO" dirty="0"/>
          </a:p>
        </p:txBody>
      </p:sp>
      <p:sp>
        <p:nvSpPr>
          <p:cNvPr id="6" name="CuadroTexto 5">
            <a:extLst>
              <a:ext uri="{FF2B5EF4-FFF2-40B4-BE49-F238E27FC236}">
                <a16:creationId xmlns:a16="http://schemas.microsoft.com/office/drawing/2014/main" id="{94E32363-CD0B-4761-993C-0D5DFD4AEB99}"/>
              </a:ext>
            </a:extLst>
          </p:cNvPr>
          <p:cNvSpPr txBox="1"/>
          <p:nvPr/>
        </p:nvSpPr>
        <p:spPr>
          <a:xfrm>
            <a:off x="1504657" y="5734731"/>
            <a:ext cx="3362179" cy="923330"/>
          </a:xfrm>
          <a:prstGeom prst="rect">
            <a:avLst/>
          </a:prstGeom>
          <a:noFill/>
        </p:spPr>
        <p:txBody>
          <a:bodyPr wrap="square" rtlCol="0">
            <a:spAutoFit/>
          </a:bodyPr>
          <a:lstStyle/>
          <a:p>
            <a:r>
              <a:rPr lang="es-MX" dirty="0"/>
              <a:t>Si presionas</a:t>
            </a:r>
            <a:r>
              <a:rPr lang="es-MX" dirty="0">
                <a:solidFill>
                  <a:srgbClr val="FF0000"/>
                </a:solidFill>
              </a:rPr>
              <a:t> 2</a:t>
            </a:r>
            <a:r>
              <a:rPr lang="es-MX" dirty="0"/>
              <a:t>, estará en radianes  y aparecerá la </a:t>
            </a:r>
            <a:r>
              <a:rPr lang="es-MX" dirty="0">
                <a:solidFill>
                  <a:srgbClr val="FF0000"/>
                </a:solidFill>
              </a:rPr>
              <a:t>R</a:t>
            </a:r>
            <a:r>
              <a:rPr lang="es-MX" dirty="0"/>
              <a:t> en la parte superior de la pantalla.</a:t>
            </a:r>
            <a:endParaRPr lang="es-DO" dirty="0"/>
          </a:p>
        </p:txBody>
      </p:sp>
      <p:sp>
        <p:nvSpPr>
          <p:cNvPr id="7" name="CuadroTexto 6">
            <a:extLst>
              <a:ext uri="{FF2B5EF4-FFF2-40B4-BE49-F238E27FC236}">
                <a16:creationId xmlns:a16="http://schemas.microsoft.com/office/drawing/2014/main" id="{9B7A00C8-30A6-46E9-A1C0-E86EEBF1F73E}"/>
              </a:ext>
            </a:extLst>
          </p:cNvPr>
          <p:cNvSpPr txBox="1"/>
          <p:nvPr/>
        </p:nvSpPr>
        <p:spPr>
          <a:xfrm>
            <a:off x="8159262" y="2940147"/>
            <a:ext cx="2926080" cy="1495821"/>
          </a:xfrm>
          <a:prstGeom prst="rect">
            <a:avLst/>
          </a:prstGeom>
          <a:noFill/>
        </p:spPr>
        <p:txBody>
          <a:bodyPr wrap="square" rtlCol="0">
            <a:spAutoFit/>
          </a:bodyPr>
          <a:lstStyle/>
          <a:p>
            <a:r>
              <a:rPr lang="es-MX" dirty="0"/>
              <a:t>Nota.</a:t>
            </a:r>
          </a:p>
          <a:p>
            <a:r>
              <a:rPr lang="es-MX" dirty="0"/>
              <a:t>Esto se realiza solo una vez. </a:t>
            </a:r>
          </a:p>
          <a:p>
            <a:r>
              <a:rPr lang="es-MX" dirty="0"/>
              <a:t>La calculadora se quedara en ese formato hasta que usted decida cambiarla.</a:t>
            </a:r>
            <a:endParaRPr lang="es-DO" dirty="0"/>
          </a:p>
        </p:txBody>
      </p:sp>
    </p:spTree>
    <p:extLst>
      <p:ext uri="{BB962C8B-B14F-4D97-AF65-F5344CB8AC3E}">
        <p14:creationId xmlns:p14="http://schemas.microsoft.com/office/powerpoint/2010/main" val="2261103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down)">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054"/>
                                        </p:tgtEl>
                                        <p:attrNameLst>
                                          <p:attrName>style.visibility</p:attrName>
                                        </p:attrNameLst>
                                      </p:cBhvr>
                                      <p:to>
                                        <p:strVal val="visible"/>
                                      </p:to>
                                    </p:set>
                                    <p:animEffect transition="in" filter="wipe(down)">
                                      <p:cBhvr>
                                        <p:cTn id="17" dur="500"/>
                                        <p:tgtEl>
                                          <p:spTgt spid="205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down)">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519" y="155575"/>
            <a:ext cx="10496550" cy="358775"/>
          </a:xfrm>
        </p:spPr>
        <p:txBody>
          <a:bodyPr>
            <a:normAutofit fontScale="90000"/>
          </a:bodyPr>
          <a:lstStyle/>
          <a:p>
            <a:r>
              <a:rPr lang="es-DO" sz="3600" b="1" dirty="0"/>
              <a:t>Resolución de triangulo rectángulos </a:t>
            </a:r>
          </a:p>
        </p:txBody>
      </p:sp>
      <mc:AlternateContent xmlns:mc="http://schemas.openxmlformats.org/markup-compatibility/2006" xmlns:a14="http://schemas.microsoft.com/office/drawing/2010/main">
        <mc:Choice Requires="a14">
          <p:sp>
            <p:nvSpPr>
              <p:cNvPr id="3" name="Marcador de contenido 2"/>
              <p:cNvSpPr>
                <a:spLocks noGrp="1"/>
              </p:cNvSpPr>
              <p:nvPr>
                <p:ph idx="1"/>
              </p:nvPr>
            </p:nvSpPr>
            <p:spPr>
              <a:xfrm>
                <a:off x="19168" y="514350"/>
                <a:ext cx="12039481" cy="6191250"/>
              </a:xfrm>
            </p:spPr>
            <p:txBody>
              <a:bodyPr>
                <a:noAutofit/>
              </a:bodyPr>
              <a:lstStyle/>
              <a:p>
                <a:pPr>
                  <a:lnSpc>
                    <a:spcPct val="100000"/>
                  </a:lnSpc>
                  <a:spcBef>
                    <a:spcPts val="600"/>
                  </a:spcBef>
                </a:pPr>
                <a:r>
                  <a:rPr lang="es-DO" sz="2100" b="1" dirty="0"/>
                  <a:t>Resolver un triángulo consiste en calcular la medida de sus tres lados y de sus tres ángulos.</a:t>
                </a:r>
              </a:p>
              <a:p>
                <a:pPr>
                  <a:lnSpc>
                    <a:spcPct val="100000"/>
                  </a:lnSpc>
                  <a:spcBef>
                    <a:spcPts val="600"/>
                  </a:spcBef>
                </a:pPr>
                <a:r>
                  <a:rPr lang="es-DO" sz="2100" dirty="0">
                    <a:solidFill>
                      <a:srgbClr val="0070C0"/>
                    </a:solidFill>
                  </a:rPr>
                  <a:t>Para resolver triángulos rectángulos  tendremos en cuenta que:</a:t>
                </a:r>
              </a:p>
              <a:p>
                <a:pPr>
                  <a:lnSpc>
                    <a:spcPct val="100000"/>
                  </a:lnSpc>
                  <a:spcBef>
                    <a:spcPts val="600"/>
                  </a:spcBef>
                </a:pPr>
                <a:r>
                  <a:rPr lang="es-DO" sz="2100" dirty="0"/>
                  <a:t>La suma de los dos ángulos agudos es 90º, o que, la suma de los tres ángulos es 180°.</a:t>
                </a:r>
              </a:p>
              <a:p>
                <a:pPr>
                  <a:lnSpc>
                    <a:spcPct val="100000"/>
                  </a:lnSpc>
                  <a:spcBef>
                    <a:spcPts val="600"/>
                  </a:spcBef>
                </a:pPr>
                <a:r>
                  <a:rPr lang="es-DO" sz="2100" dirty="0"/>
                  <a:t>La suma de dos lados siempre es mayor que el otro lado.</a:t>
                </a:r>
              </a:p>
              <a:p>
                <a:pPr>
                  <a:lnSpc>
                    <a:spcPct val="100000"/>
                  </a:lnSpc>
                  <a:spcBef>
                    <a:spcPts val="600"/>
                  </a:spcBef>
                </a:pPr>
                <a:r>
                  <a:rPr lang="es-DO" sz="2100" dirty="0"/>
                  <a:t>Sus lados están relacionados entre sí a través del teorema de Pitágoras: </a:t>
                </a:r>
                <a14:m>
                  <m:oMath xmlns:m="http://schemas.openxmlformats.org/officeDocument/2006/math">
                    <m:sSup>
                      <m:sSupPr>
                        <m:ctrlPr>
                          <a:rPr lang="es-DO" sz="2100" i="1" smtClean="0">
                            <a:latin typeface="Cambria Math" panose="02040503050406030204" pitchFamily="18" charset="0"/>
                          </a:rPr>
                        </m:ctrlPr>
                      </m:sSupPr>
                      <m:e>
                        <m:r>
                          <a:rPr lang="es-DO" sz="2100" i="1" smtClean="0">
                            <a:latin typeface="Cambria Math" panose="02040503050406030204" pitchFamily="18" charset="0"/>
                          </a:rPr>
                          <m:t>𝑎</m:t>
                        </m:r>
                      </m:e>
                      <m:sup>
                        <m:r>
                          <a:rPr lang="es-DO" sz="2100" i="1" smtClean="0">
                            <a:latin typeface="Cambria Math" panose="02040503050406030204" pitchFamily="18" charset="0"/>
                          </a:rPr>
                          <m:t>2</m:t>
                        </m:r>
                      </m:sup>
                    </m:sSup>
                    <m:r>
                      <a:rPr lang="es-DO" sz="2100" i="1" smtClean="0">
                        <a:latin typeface="Cambria Math" panose="02040503050406030204" pitchFamily="18" charset="0"/>
                      </a:rPr>
                      <m:t>+</m:t>
                    </m:r>
                    <m:sSup>
                      <m:sSupPr>
                        <m:ctrlPr>
                          <a:rPr lang="es-DO" sz="2100" i="1" smtClean="0">
                            <a:latin typeface="Cambria Math" panose="02040503050406030204" pitchFamily="18" charset="0"/>
                          </a:rPr>
                        </m:ctrlPr>
                      </m:sSupPr>
                      <m:e>
                        <m:r>
                          <a:rPr lang="es-DO" sz="2100" i="1" smtClean="0">
                            <a:latin typeface="Cambria Math" panose="02040503050406030204" pitchFamily="18" charset="0"/>
                          </a:rPr>
                          <m:t>𝑏</m:t>
                        </m:r>
                      </m:e>
                      <m:sup>
                        <m:r>
                          <a:rPr lang="es-DO" sz="2100" i="1" smtClean="0">
                            <a:latin typeface="Cambria Math" panose="02040503050406030204" pitchFamily="18" charset="0"/>
                          </a:rPr>
                          <m:t>2</m:t>
                        </m:r>
                      </m:sup>
                    </m:sSup>
                    <m:r>
                      <a:rPr lang="es-DO" sz="2100" i="1" smtClean="0">
                        <a:latin typeface="Cambria Math" panose="02040503050406030204" pitchFamily="18" charset="0"/>
                      </a:rPr>
                      <m:t>=</m:t>
                    </m:r>
                    <m:sSup>
                      <m:sSupPr>
                        <m:ctrlPr>
                          <a:rPr lang="es-DO" sz="2100" i="1" smtClean="0">
                            <a:latin typeface="Cambria Math" panose="02040503050406030204" pitchFamily="18" charset="0"/>
                          </a:rPr>
                        </m:ctrlPr>
                      </m:sSupPr>
                      <m:e>
                        <m:r>
                          <a:rPr lang="es-DO" sz="2100" i="1" smtClean="0">
                            <a:latin typeface="Cambria Math" panose="02040503050406030204" pitchFamily="18" charset="0"/>
                          </a:rPr>
                          <m:t>𝑐</m:t>
                        </m:r>
                      </m:e>
                      <m:sup>
                        <m:r>
                          <a:rPr lang="es-DO" sz="2100" i="1" smtClean="0">
                            <a:latin typeface="Cambria Math" panose="02040503050406030204" pitchFamily="18" charset="0"/>
                          </a:rPr>
                          <m:t>2</m:t>
                        </m:r>
                      </m:sup>
                    </m:sSup>
                  </m:oMath>
                </a14:m>
                <a:endParaRPr lang="es-DO" sz="2100" dirty="0"/>
              </a:p>
              <a:p>
                <a:pPr>
                  <a:lnSpc>
                    <a:spcPct val="100000"/>
                  </a:lnSpc>
                  <a:spcBef>
                    <a:spcPts val="600"/>
                  </a:spcBef>
                </a:pPr>
                <a:r>
                  <a:rPr lang="es-DO" sz="2100" dirty="0"/>
                  <a:t>Los lados y los ángulos se relacionan entre sí a través de las definiciones de las razones trigonométricas.</a:t>
                </a:r>
              </a:p>
              <a:p>
                <a:pPr>
                  <a:lnSpc>
                    <a:spcPct val="100000"/>
                  </a:lnSpc>
                  <a:spcBef>
                    <a:spcPts val="600"/>
                  </a:spcBef>
                </a:pPr>
                <a:r>
                  <a:rPr lang="es-DO" sz="2100" dirty="0">
                    <a:solidFill>
                      <a:srgbClr val="0070C0"/>
                    </a:solidFill>
                  </a:rPr>
                  <a:t>¿</a:t>
                </a:r>
                <a:r>
                  <a:rPr lang="es-DO" sz="2100" b="1" dirty="0">
                    <a:solidFill>
                      <a:srgbClr val="0070C0"/>
                    </a:solidFill>
                  </a:rPr>
                  <a:t>Qué datos se necesitan para resolver un triángulo rectángulo?</a:t>
                </a:r>
              </a:p>
              <a:p>
                <a:pPr>
                  <a:lnSpc>
                    <a:spcPct val="100000"/>
                  </a:lnSpc>
                  <a:spcBef>
                    <a:spcPts val="600"/>
                  </a:spcBef>
                </a:pPr>
                <a:r>
                  <a:rPr lang="es-DO" sz="2100" dirty="0"/>
                  <a:t>En general, para poder resolver un triángulo necesitamos conocer como mínimo, un lado, puesto que si conociésemos los ángulos y ningún lado, tendríamos infinitos triángulos semejantes.</a:t>
                </a:r>
              </a:p>
              <a:p>
                <a:pPr>
                  <a:lnSpc>
                    <a:spcPct val="100000"/>
                  </a:lnSpc>
                  <a:spcBef>
                    <a:spcPts val="600"/>
                  </a:spcBef>
                </a:pPr>
                <a:r>
                  <a:rPr lang="es-DO" sz="2100" dirty="0"/>
                  <a:t>En el caso de los triángulos rectángulos, ya se conoce la medida del ángulo de 90º.</a:t>
                </a:r>
              </a:p>
              <a:p>
                <a:r>
                  <a:rPr lang="es-DO" sz="2100" dirty="0"/>
                  <a:t>Si se conocen un lado y un ángulo agudo, las razones trigonométricas nos permitirán hallar los otros dos lados.</a:t>
                </a:r>
              </a:p>
              <a:p>
                <a:r>
                  <a:rPr lang="es-DO" sz="2100" dirty="0"/>
                  <a:t>Si se conocen dos lados, no necesitamos conocer ningún ángulo puesto que aplicando el teorema de Pitágoras podremos hallar el tercer lado. Y a partir de los lados, se calculan las razones y con éstas, los ángulos.</a:t>
                </a:r>
              </a:p>
              <a:p>
                <a:r>
                  <a:rPr lang="es-DO" sz="2100" dirty="0">
                    <a:solidFill>
                      <a:srgbClr val="C00000"/>
                    </a:solidFill>
                  </a:rPr>
                  <a:t>Es decir, </a:t>
                </a:r>
                <a:r>
                  <a:rPr lang="es-DO" sz="2100" b="1" dirty="0">
                    <a:solidFill>
                      <a:srgbClr val="C00000"/>
                    </a:solidFill>
                  </a:rPr>
                  <a:t>para resolver un triángulo rectángulo, se necesitan dos datos y uno de ellos ha de ser obligatoriamente un lado.</a:t>
                </a:r>
                <a:endParaRPr lang="es-DO" sz="2100" dirty="0">
                  <a:solidFill>
                    <a:srgbClr val="C00000"/>
                  </a:solidFill>
                </a:endParaRPr>
              </a:p>
              <a:p>
                <a:pPr>
                  <a:lnSpc>
                    <a:spcPct val="100000"/>
                  </a:lnSpc>
                  <a:spcBef>
                    <a:spcPts val="600"/>
                  </a:spcBef>
                </a:pPr>
                <a:endParaRPr lang="es-DO" sz="2100" dirty="0"/>
              </a:p>
              <a:p>
                <a:pPr>
                  <a:lnSpc>
                    <a:spcPct val="100000"/>
                  </a:lnSpc>
                  <a:spcBef>
                    <a:spcPts val="600"/>
                  </a:spcBef>
                </a:pPr>
                <a:endParaRPr lang="es-DO" sz="2100" dirty="0"/>
              </a:p>
              <a:p>
                <a:pPr>
                  <a:lnSpc>
                    <a:spcPct val="100000"/>
                  </a:lnSpc>
                  <a:spcBef>
                    <a:spcPts val="600"/>
                  </a:spcBef>
                </a:pPr>
                <a:endParaRPr lang="es-DO" sz="2100" dirty="0"/>
              </a:p>
              <a:p>
                <a:pPr>
                  <a:lnSpc>
                    <a:spcPct val="100000"/>
                  </a:lnSpc>
                  <a:spcBef>
                    <a:spcPts val="600"/>
                  </a:spcBef>
                </a:pPr>
                <a:endParaRPr lang="es-DO" sz="2100"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xfrm>
                <a:off x="19168" y="514350"/>
                <a:ext cx="12039481" cy="6191250"/>
              </a:xfrm>
              <a:blipFill>
                <a:blip r:embed="rId2"/>
                <a:stretch>
                  <a:fillRect l="-506" t="-591" b="-3740"/>
                </a:stretch>
              </a:blipFill>
            </p:spPr>
            <p:txBody>
              <a:bodyPr/>
              <a:lstStyle/>
              <a:p>
                <a:r>
                  <a:rPr lang="es-DO">
                    <a:noFill/>
                  </a:rPr>
                  <a:t> </a:t>
                </a:r>
              </a:p>
            </p:txBody>
          </p:sp>
        </mc:Fallback>
      </mc:AlternateContent>
      <p:pic>
        <p:nvPicPr>
          <p:cNvPr id="6" name="Imagen 5" descr="Gráfico, Gráfico de dispersión&#10;&#10;Descripción generada automáticamente">
            <a:extLst>
              <a:ext uri="{FF2B5EF4-FFF2-40B4-BE49-F238E27FC236}">
                <a16:creationId xmlns:a16="http://schemas.microsoft.com/office/drawing/2014/main" id="{019AA598-F5AC-47D3-8B54-132EC9377075}"/>
              </a:ext>
            </a:extLst>
          </p:cNvPr>
          <p:cNvPicPr>
            <a:picLocks noChangeAspect="1"/>
          </p:cNvPicPr>
          <p:nvPr/>
        </p:nvPicPr>
        <p:blipFill rotWithShape="1">
          <a:blip r:embed="rId3">
            <a:extLst>
              <a:ext uri="{28A0092B-C50C-407E-A947-70E740481C1C}">
                <a14:useLocalDpi xmlns:a14="http://schemas.microsoft.com/office/drawing/2010/main" val="0"/>
              </a:ext>
            </a:extLst>
          </a:blip>
          <a:srcRect l="4368" t="2699" r="2610"/>
          <a:stretch/>
        </p:blipFill>
        <p:spPr>
          <a:xfrm>
            <a:off x="9998020" y="873125"/>
            <a:ext cx="2060629" cy="1390390"/>
          </a:xfrm>
          <a:prstGeom prst="rect">
            <a:avLst/>
          </a:prstGeom>
        </p:spPr>
      </p:pic>
    </p:spTree>
    <p:extLst>
      <p:ext uri="{BB962C8B-B14F-4D97-AF65-F5344CB8AC3E}">
        <p14:creationId xmlns:p14="http://schemas.microsoft.com/office/powerpoint/2010/main" val="3194620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inVertic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arn(inVertical)">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arn(inVertical)">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55E714-BDE5-478E-B66C-0D58EEF32BD7}"/>
              </a:ext>
            </a:extLst>
          </p:cNvPr>
          <p:cNvSpPr>
            <a:spLocks noGrp="1"/>
          </p:cNvSpPr>
          <p:nvPr>
            <p:ph type="title"/>
          </p:nvPr>
        </p:nvSpPr>
        <p:spPr>
          <a:xfrm>
            <a:off x="570914" y="218709"/>
            <a:ext cx="10746660" cy="605750"/>
          </a:xfrm>
        </p:spPr>
        <p:txBody>
          <a:bodyPr>
            <a:normAutofit/>
          </a:bodyPr>
          <a:lstStyle/>
          <a:p>
            <a:r>
              <a:rPr lang="es-MX" sz="3600" dirty="0">
                <a:solidFill>
                  <a:srgbClr val="00B050"/>
                </a:solidFill>
              </a:rPr>
              <a:t>Ejemplo 1   </a:t>
            </a:r>
            <a:r>
              <a:rPr lang="es-MX" sz="3600" dirty="0"/>
              <a:t>Resolver un triángulo rectángulo</a:t>
            </a:r>
            <a:endParaRPr lang="es-DO" sz="3600" dirty="0"/>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4F61D187-8FF1-47F4-AEC8-07F1C514C7FA}"/>
                  </a:ext>
                </a:extLst>
              </p:cNvPr>
              <p:cNvSpPr>
                <a:spLocks noGrp="1"/>
              </p:cNvSpPr>
              <p:nvPr>
                <p:ph idx="1"/>
              </p:nvPr>
            </p:nvSpPr>
            <p:spPr>
              <a:xfrm>
                <a:off x="223833" y="961448"/>
                <a:ext cx="9999460" cy="5469332"/>
              </a:xfrm>
            </p:spPr>
            <p:txBody>
              <a:bodyPr>
                <a:normAutofit fontScale="77500" lnSpcReduction="20000"/>
              </a:bodyPr>
              <a:lstStyle/>
              <a:p>
                <a:r>
                  <a:rPr lang="es-MX" dirty="0"/>
                  <a:t>Resuelva el triángulo ABC que se muestra en la figura. </a:t>
                </a:r>
              </a:p>
              <a:p>
                <a:r>
                  <a:rPr lang="es-MX" dirty="0"/>
                  <a:t>SOLUCIÓN </a:t>
                </a:r>
              </a:p>
              <a:p>
                <a:r>
                  <a:rPr lang="es-MX" dirty="0"/>
                  <a:t>Determinamos </a:t>
                </a:r>
                <a14:m>
                  <m:oMath xmlns:m="http://schemas.openxmlformats.org/officeDocument/2006/math">
                    <m:r>
                      <a:rPr lang="es-MX" i="1" dirty="0">
                        <a:solidFill>
                          <a:srgbClr val="FF0000"/>
                        </a:solidFill>
                        <a:latin typeface="Cambria Math" panose="02040503050406030204" pitchFamily="18" charset="0"/>
                      </a:rPr>
                      <m:t>∠</m:t>
                    </m:r>
                    <m:r>
                      <a:rPr lang="es-MX" i="1" dirty="0">
                        <a:solidFill>
                          <a:srgbClr val="FF0000"/>
                        </a:solidFill>
                        <a:latin typeface="Cambria Math" panose="02040503050406030204" pitchFamily="18" charset="0"/>
                      </a:rPr>
                      <m:t>𝐵</m:t>
                    </m:r>
                  </m:oMath>
                </a14:m>
                <a:endParaRPr lang="es-MX" dirty="0"/>
              </a:p>
              <a:p>
                <a:r>
                  <a:rPr lang="es-MX" dirty="0"/>
                  <a:t> </a:t>
                </a:r>
                <a14:m>
                  <m:oMath xmlns:m="http://schemas.openxmlformats.org/officeDocument/2006/math">
                    <m:r>
                      <a:rPr lang="es-MX" i="1" dirty="0" smtClean="0">
                        <a:solidFill>
                          <a:srgbClr val="FF0000"/>
                        </a:solidFill>
                        <a:latin typeface="Cambria Math" panose="02040503050406030204" pitchFamily="18" charset="0"/>
                      </a:rPr>
                      <m:t>∠</m:t>
                    </m:r>
                    <m:r>
                      <a:rPr lang="es-MX" i="1" dirty="0" smtClean="0">
                        <a:solidFill>
                          <a:srgbClr val="FF0000"/>
                        </a:solidFill>
                        <a:latin typeface="Cambria Math" panose="02040503050406030204" pitchFamily="18" charset="0"/>
                      </a:rPr>
                      <m:t>𝐵</m:t>
                    </m:r>
                    <m:r>
                      <a:rPr lang="es-MX" i="1" dirty="0" smtClean="0">
                        <a:latin typeface="Cambria Math" panose="02040503050406030204" pitchFamily="18" charset="0"/>
                      </a:rPr>
                      <m:t>=</m:t>
                    </m:r>
                    <m:r>
                      <a:rPr lang="es-MX" i="1" dirty="0" smtClean="0">
                        <a:solidFill>
                          <a:srgbClr val="00B0F0"/>
                        </a:solidFill>
                        <a:latin typeface="Cambria Math" panose="02040503050406030204" pitchFamily="18" charset="0"/>
                      </a:rPr>
                      <m:t>90°−30°</m:t>
                    </m:r>
                    <m:r>
                      <a:rPr lang="es-MX" b="0" i="1" dirty="0" smtClean="0">
                        <a:solidFill>
                          <a:srgbClr val="00B0F0"/>
                        </a:solidFill>
                        <a:latin typeface="Cambria Math" panose="02040503050406030204" pitchFamily="18" charset="0"/>
                      </a:rPr>
                      <m:t> </m:t>
                    </m:r>
                    <m:r>
                      <a:rPr lang="es-MX" i="1" dirty="0" smtClean="0">
                        <a:latin typeface="Cambria Math" panose="02040503050406030204" pitchFamily="18" charset="0"/>
                      </a:rPr>
                      <m:t>= </m:t>
                    </m:r>
                    <m:r>
                      <a:rPr lang="es-MX" i="1" dirty="0" smtClean="0">
                        <a:solidFill>
                          <a:srgbClr val="FF0000"/>
                        </a:solidFill>
                        <a:latin typeface="Cambria Math" panose="02040503050406030204" pitchFamily="18" charset="0"/>
                      </a:rPr>
                      <m:t>60°. </m:t>
                    </m:r>
                  </m:oMath>
                </a14:m>
                <a:endParaRPr lang="es-MX" dirty="0"/>
              </a:p>
              <a:p>
                <a:r>
                  <a:rPr lang="es-MX" dirty="0"/>
                  <a:t>Para hallar </a:t>
                </a:r>
                <a:r>
                  <a:rPr lang="es-MX" dirty="0">
                    <a:solidFill>
                      <a:srgbClr val="FF0000"/>
                    </a:solidFill>
                  </a:rPr>
                  <a:t>a</a:t>
                </a:r>
                <a:r>
                  <a:rPr lang="es-MX" dirty="0"/>
                  <a:t>, buscamos una ecuación que relacione a con las longitudes y ángulos que ya conocemos. </a:t>
                </a:r>
              </a:p>
              <a:p>
                <a:r>
                  <a:rPr lang="es-MX" dirty="0"/>
                  <a:t>En este caso, tenemos </a:t>
                </a:r>
                <a14:m>
                  <m:oMath xmlns:m="http://schemas.openxmlformats.org/officeDocument/2006/math">
                    <m:r>
                      <a:rPr lang="es-MX" i="1" dirty="0" smtClean="0">
                        <a:solidFill>
                          <a:srgbClr val="00B0F0"/>
                        </a:solidFill>
                        <a:latin typeface="Cambria Math" panose="02040503050406030204" pitchFamily="18" charset="0"/>
                      </a:rPr>
                      <m:t>𝑠𝑒𝑛</m:t>
                    </m:r>
                    <m:r>
                      <a:rPr lang="es-MX" i="1" dirty="0" smtClean="0">
                        <a:solidFill>
                          <a:srgbClr val="00B0F0"/>
                        </a:solidFill>
                        <a:latin typeface="Cambria Math" panose="02040503050406030204" pitchFamily="18" charset="0"/>
                      </a:rPr>
                      <m:t> 30° =</m:t>
                    </m:r>
                    <m:f>
                      <m:fPr>
                        <m:ctrlPr>
                          <a:rPr lang="es-MX" i="1" smtClean="0">
                            <a:solidFill>
                              <a:srgbClr val="00B0F0"/>
                            </a:solidFill>
                            <a:latin typeface="Cambria Math" panose="02040503050406030204" pitchFamily="18" charset="0"/>
                          </a:rPr>
                        </m:ctrlPr>
                      </m:fPr>
                      <m:num>
                        <m:r>
                          <a:rPr lang="es-MX" b="0" i="1" smtClean="0">
                            <a:solidFill>
                              <a:srgbClr val="FF0000"/>
                            </a:solidFill>
                            <a:latin typeface="Cambria Math" panose="02040503050406030204" pitchFamily="18" charset="0"/>
                          </a:rPr>
                          <m:t>𝑎</m:t>
                        </m:r>
                      </m:num>
                      <m:den>
                        <m:r>
                          <a:rPr lang="es-MX" b="0" i="1" smtClean="0">
                            <a:solidFill>
                              <a:srgbClr val="00B0F0"/>
                            </a:solidFill>
                            <a:latin typeface="Cambria Math" panose="02040503050406030204" pitchFamily="18" charset="0"/>
                          </a:rPr>
                          <m:t>12</m:t>
                        </m:r>
                      </m:den>
                    </m:f>
                  </m:oMath>
                </a14:m>
                <a:r>
                  <a:rPr lang="es-MX" dirty="0"/>
                  <a:t>, de modo que </a:t>
                </a:r>
              </a:p>
              <a:p>
                <a14:m>
                  <m:oMath xmlns:m="http://schemas.openxmlformats.org/officeDocument/2006/math">
                    <m:r>
                      <a:rPr lang="es-MX" b="0" i="1" smtClean="0">
                        <a:solidFill>
                          <a:srgbClr val="FF0000"/>
                        </a:solidFill>
                        <a:latin typeface="Cambria Math" panose="02040503050406030204" pitchFamily="18" charset="0"/>
                      </a:rPr>
                      <m:t>𝑎</m:t>
                    </m:r>
                    <m:r>
                      <a:rPr lang="es-MX" b="0" i="1" smtClean="0">
                        <a:latin typeface="Cambria Math" panose="02040503050406030204" pitchFamily="18" charset="0"/>
                      </a:rPr>
                      <m:t>=</m:t>
                    </m:r>
                    <m:r>
                      <a:rPr lang="es-MX" b="0" i="1" smtClean="0">
                        <a:solidFill>
                          <a:srgbClr val="00B0F0"/>
                        </a:solidFill>
                        <a:latin typeface="Cambria Math" panose="02040503050406030204" pitchFamily="18" charset="0"/>
                      </a:rPr>
                      <m:t>12 </m:t>
                    </m:r>
                    <m:r>
                      <a:rPr lang="es-MX" b="0" i="1" smtClean="0">
                        <a:solidFill>
                          <a:srgbClr val="00B0F0"/>
                        </a:solidFill>
                        <a:latin typeface="Cambria Math" panose="02040503050406030204" pitchFamily="18" charset="0"/>
                      </a:rPr>
                      <m:t>𝑠𝑒𝑛</m:t>
                    </m:r>
                    <m:r>
                      <a:rPr lang="es-MX" b="0" i="1" smtClean="0">
                        <a:solidFill>
                          <a:srgbClr val="00B0F0"/>
                        </a:solidFill>
                        <a:latin typeface="Cambria Math" panose="02040503050406030204" pitchFamily="18" charset="0"/>
                      </a:rPr>
                      <m:t>30°=12</m:t>
                    </m:r>
                    <m:d>
                      <m:dPr>
                        <m:ctrlPr>
                          <a:rPr lang="es-MX" b="0" i="1" smtClean="0">
                            <a:solidFill>
                              <a:srgbClr val="00B0F0"/>
                            </a:solidFill>
                            <a:latin typeface="Cambria Math" panose="02040503050406030204" pitchFamily="18" charset="0"/>
                          </a:rPr>
                        </m:ctrlPr>
                      </m:dPr>
                      <m:e>
                        <m:f>
                          <m:fPr>
                            <m:ctrlPr>
                              <a:rPr lang="es-MX" b="0" i="1" smtClean="0">
                                <a:solidFill>
                                  <a:srgbClr val="00B0F0"/>
                                </a:solidFill>
                                <a:latin typeface="Cambria Math" panose="02040503050406030204" pitchFamily="18" charset="0"/>
                              </a:rPr>
                            </m:ctrlPr>
                          </m:fPr>
                          <m:num>
                            <m:r>
                              <a:rPr lang="es-MX" b="0" i="1" smtClean="0">
                                <a:solidFill>
                                  <a:srgbClr val="00B0F0"/>
                                </a:solidFill>
                                <a:latin typeface="Cambria Math" panose="02040503050406030204" pitchFamily="18" charset="0"/>
                              </a:rPr>
                              <m:t>1</m:t>
                            </m:r>
                          </m:num>
                          <m:den>
                            <m:r>
                              <a:rPr lang="es-MX" b="0" i="1" smtClean="0">
                                <a:solidFill>
                                  <a:srgbClr val="00B0F0"/>
                                </a:solidFill>
                                <a:latin typeface="Cambria Math" panose="02040503050406030204" pitchFamily="18" charset="0"/>
                              </a:rPr>
                              <m:t>2</m:t>
                            </m:r>
                          </m:den>
                        </m:f>
                      </m:e>
                    </m:d>
                  </m:oMath>
                </a14:m>
                <a:endParaRPr lang="es-MX" b="0" i="1" dirty="0">
                  <a:solidFill>
                    <a:srgbClr val="00B0F0"/>
                  </a:solidFill>
                  <a:latin typeface="Cambria Math" panose="02040503050406030204" pitchFamily="18" charset="0"/>
                </a:endParaRPr>
              </a:p>
              <a:p>
                <a:r>
                  <a:rPr lang="es-MX" b="0" dirty="0">
                    <a:solidFill>
                      <a:srgbClr val="FF0000"/>
                    </a:solidFill>
                  </a:rPr>
                  <a:t>a</a:t>
                </a:r>
                <a14:m>
                  <m:oMath xmlns:m="http://schemas.openxmlformats.org/officeDocument/2006/math">
                    <m:r>
                      <a:rPr lang="es-MX" b="0" i="1" smtClean="0">
                        <a:latin typeface="Cambria Math" panose="02040503050406030204" pitchFamily="18" charset="0"/>
                      </a:rPr>
                      <m:t>=</m:t>
                    </m:r>
                    <m:r>
                      <a:rPr lang="es-MX" b="0" i="1" smtClean="0">
                        <a:solidFill>
                          <a:srgbClr val="FF0000"/>
                        </a:solidFill>
                        <a:latin typeface="Cambria Math" panose="02040503050406030204" pitchFamily="18" charset="0"/>
                      </a:rPr>
                      <m:t>6</m:t>
                    </m:r>
                  </m:oMath>
                </a14:m>
                <a:endParaRPr lang="es-DO" dirty="0"/>
              </a:p>
              <a:p>
                <a:r>
                  <a:rPr lang="es-DO" dirty="0"/>
                  <a:t>Para determinar </a:t>
                </a:r>
                <a:r>
                  <a:rPr lang="es-DO" dirty="0">
                    <a:solidFill>
                      <a:srgbClr val="FF0000"/>
                    </a:solidFill>
                  </a:rPr>
                  <a:t>b</a:t>
                </a:r>
                <a:r>
                  <a:rPr lang="es-DO" dirty="0"/>
                  <a:t>, se puede usar Pitágoras o la función </a:t>
                </a:r>
                <a14:m>
                  <m:oMath xmlns:m="http://schemas.openxmlformats.org/officeDocument/2006/math">
                    <m:func>
                      <m:funcPr>
                        <m:ctrlPr>
                          <a:rPr lang="es-DO" i="1" smtClean="0">
                            <a:latin typeface="Cambria Math" panose="02040503050406030204" pitchFamily="18" charset="0"/>
                          </a:rPr>
                        </m:ctrlPr>
                      </m:funcPr>
                      <m:fName>
                        <m:r>
                          <m:rPr>
                            <m:sty m:val="p"/>
                          </m:rPr>
                          <a:rPr lang="es-DO" i="0" smtClean="0">
                            <a:latin typeface="Cambria Math" panose="02040503050406030204" pitchFamily="18" charset="0"/>
                          </a:rPr>
                          <m:t>cos</m:t>
                        </m:r>
                      </m:fName>
                      <m:e>
                        <m:r>
                          <a:rPr lang="es-MX" b="0" i="1" smtClean="0">
                            <a:latin typeface="Cambria Math" panose="02040503050406030204" pitchFamily="18" charset="0"/>
                          </a:rPr>
                          <m:t>30°</m:t>
                        </m:r>
                      </m:e>
                    </m:func>
                  </m:oMath>
                </a14:m>
                <a:endParaRPr lang="es-DO" dirty="0"/>
              </a:p>
              <a:p>
                <a:r>
                  <a:rPr lang="es-DO" dirty="0">
                    <a:solidFill>
                      <a:srgbClr val="00B0F0"/>
                    </a:solidFill>
                  </a:rPr>
                  <a:t>cos</a:t>
                </a:r>
                <a14:m>
                  <m:oMath xmlns:m="http://schemas.openxmlformats.org/officeDocument/2006/math">
                    <m:r>
                      <a:rPr lang="es-MX" i="1" dirty="0" smtClean="0">
                        <a:solidFill>
                          <a:srgbClr val="00B0F0"/>
                        </a:solidFill>
                        <a:latin typeface="Cambria Math" panose="02040503050406030204" pitchFamily="18" charset="0"/>
                      </a:rPr>
                      <m:t> 30° =</m:t>
                    </m:r>
                    <m:f>
                      <m:fPr>
                        <m:ctrlPr>
                          <a:rPr lang="es-MX" i="1" smtClean="0">
                            <a:solidFill>
                              <a:srgbClr val="00B0F0"/>
                            </a:solidFill>
                            <a:latin typeface="Cambria Math" panose="02040503050406030204" pitchFamily="18" charset="0"/>
                          </a:rPr>
                        </m:ctrlPr>
                      </m:fPr>
                      <m:num>
                        <m:r>
                          <a:rPr lang="es-MX" b="0" i="1" smtClean="0">
                            <a:solidFill>
                              <a:srgbClr val="FF0000"/>
                            </a:solidFill>
                            <a:latin typeface="Cambria Math" panose="02040503050406030204" pitchFamily="18" charset="0"/>
                          </a:rPr>
                          <m:t>𝑏</m:t>
                        </m:r>
                      </m:num>
                      <m:den>
                        <m:r>
                          <a:rPr lang="es-MX" b="0" i="1" smtClean="0">
                            <a:solidFill>
                              <a:srgbClr val="00B0F0"/>
                            </a:solidFill>
                            <a:latin typeface="Cambria Math" panose="02040503050406030204" pitchFamily="18" charset="0"/>
                          </a:rPr>
                          <m:t>12</m:t>
                        </m:r>
                      </m:den>
                    </m:f>
                  </m:oMath>
                </a14:m>
                <a:endParaRPr lang="es-DO" dirty="0"/>
              </a:p>
              <a:p>
                <a14:m>
                  <m:oMath xmlns:m="http://schemas.openxmlformats.org/officeDocument/2006/math">
                    <m:r>
                      <a:rPr lang="es-MX" b="0" i="1" smtClean="0">
                        <a:solidFill>
                          <a:srgbClr val="FF0000"/>
                        </a:solidFill>
                        <a:latin typeface="Cambria Math" panose="02040503050406030204" pitchFamily="18" charset="0"/>
                      </a:rPr>
                      <m:t>𝑏</m:t>
                    </m:r>
                    <m:r>
                      <a:rPr lang="es-MX" b="0" i="1" smtClean="0">
                        <a:latin typeface="Cambria Math" panose="02040503050406030204" pitchFamily="18" charset="0"/>
                      </a:rPr>
                      <m:t>=</m:t>
                    </m:r>
                    <m:r>
                      <a:rPr lang="es-MX" b="0" i="1" smtClean="0">
                        <a:solidFill>
                          <a:srgbClr val="00B0F0"/>
                        </a:solidFill>
                        <a:latin typeface="Cambria Math" panose="02040503050406030204" pitchFamily="18" charset="0"/>
                      </a:rPr>
                      <m:t>12</m:t>
                    </m:r>
                    <m:func>
                      <m:funcPr>
                        <m:ctrlPr>
                          <a:rPr lang="es-MX" b="0" i="1" smtClean="0">
                            <a:solidFill>
                              <a:srgbClr val="00B0F0"/>
                            </a:solidFill>
                            <a:latin typeface="Cambria Math" panose="02040503050406030204" pitchFamily="18" charset="0"/>
                          </a:rPr>
                        </m:ctrlPr>
                      </m:funcPr>
                      <m:fName>
                        <m:r>
                          <m:rPr>
                            <m:sty m:val="p"/>
                          </m:rPr>
                          <a:rPr lang="es-MX" b="0" i="0" smtClean="0">
                            <a:solidFill>
                              <a:srgbClr val="00B0F0"/>
                            </a:solidFill>
                            <a:latin typeface="Cambria Math" panose="02040503050406030204" pitchFamily="18" charset="0"/>
                          </a:rPr>
                          <m:t>cos</m:t>
                        </m:r>
                      </m:fName>
                      <m:e>
                        <m:r>
                          <a:rPr lang="es-MX" b="0" i="1" smtClean="0">
                            <a:solidFill>
                              <a:srgbClr val="00B0F0"/>
                            </a:solidFill>
                            <a:latin typeface="Cambria Math" panose="02040503050406030204" pitchFamily="18" charset="0"/>
                          </a:rPr>
                          <m:t>30°=12</m:t>
                        </m:r>
                        <m:d>
                          <m:dPr>
                            <m:ctrlPr>
                              <a:rPr lang="es-MX" b="0" i="1" smtClean="0">
                                <a:solidFill>
                                  <a:srgbClr val="00B0F0"/>
                                </a:solidFill>
                                <a:latin typeface="Cambria Math" panose="02040503050406030204" pitchFamily="18" charset="0"/>
                              </a:rPr>
                            </m:ctrlPr>
                          </m:dPr>
                          <m:e>
                            <m:f>
                              <m:fPr>
                                <m:ctrlPr>
                                  <a:rPr lang="es-MX" b="0" i="1" smtClean="0">
                                    <a:solidFill>
                                      <a:srgbClr val="00B0F0"/>
                                    </a:solidFill>
                                    <a:latin typeface="Cambria Math" panose="02040503050406030204" pitchFamily="18" charset="0"/>
                                  </a:rPr>
                                </m:ctrlPr>
                              </m:fPr>
                              <m:num>
                                <m:rad>
                                  <m:radPr>
                                    <m:degHide m:val="on"/>
                                    <m:ctrlPr>
                                      <a:rPr lang="es-MX" b="0" i="1" smtClean="0">
                                        <a:solidFill>
                                          <a:srgbClr val="00B0F0"/>
                                        </a:solidFill>
                                        <a:latin typeface="Cambria Math" panose="02040503050406030204" pitchFamily="18" charset="0"/>
                                      </a:rPr>
                                    </m:ctrlPr>
                                  </m:radPr>
                                  <m:deg/>
                                  <m:e>
                                    <m:r>
                                      <a:rPr lang="es-MX" b="0" i="1" smtClean="0">
                                        <a:solidFill>
                                          <a:srgbClr val="00B0F0"/>
                                        </a:solidFill>
                                        <a:latin typeface="Cambria Math" panose="02040503050406030204" pitchFamily="18" charset="0"/>
                                      </a:rPr>
                                      <m:t>3</m:t>
                                    </m:r>
                                  </m:e>
                                </m:rad>
                              </m:num>
                              <m:den>
                                <m:r>
                                  <a:rPr lang="es-MX" b="0" i="1" smtClean="0">
                                    <a:solidFill>
                                      <a:srgbClr val="00B0F0"/>
                                    </a:solidFill>
                                    <a:latin typeface="Cambria Math" panose="02040503050406030204" pitchFamily="18" charset="0"/>
                                  </a:rPr>
                                  <m:t>2</m:t>
                                </m:r>
                              </m:den>
                            </m:f>
                          </m:e>
                        </m:d>
                        <m:r>
                          <a:rPr lang="es-MX" b="0" i="1" smtClean="0">
                            <a:solidFill>
                              <a:srgbClr val="00B0F0"/>
                            </a:solidFill>
                            <a:latin typeface="Cambria Math" panose="02040503050406030204" pitchFamily="18" charset="0"/>
                          </a:rPr>
                          <m:t> </m:t>
                        </m:r>
                      </m:e>
                    </m:func>
                    <m:r>
                      <a:rPr lang="es-MX" b="0" i="1" smtClean="0">
                        <a:solidFill>
                          <a:srgbClr val="00B0F0"/>
                        </a:solidFill>
                        <a:latin typeface="Cambria Math" panose="02040503050406030204" pitchFamily="18" charset="0"/>
                      </a:rPr>
                      <m:t> </m:t>
                    </m:r>
                  </m:oMath>
                </a14:m>
                <a:endParaRPr lang="es-DO" dirty="0"/>
              </a:p>
              <a:p>
                <a14:m>
                  <m:oMath xmlns:m="http://schemas.openxmlformats.org/officeDocument/2006/math">
                    <m:r>
                      <a:rPr lang="es-MX" b="0" i="1" smtClean="0">
                        <a:solidFill>
                          <a:srgbClr val="FF0000"/>
                        </a:solidFill>
                        <a:latin typeface="Cambria Math" panose="02040503050406030204" pitchFamily="18" charset="0"/>
                      </a:rPr>
                      <m:t>𝑏</m:t>
                    </m:r>
                    <m:r>
                      <a:rPr lang="es-MX" b="0" i="1" smtClean="0">
                        <a:solidFill>
                          <a:srgbClr val="00B0F0"/>
                        </a:solidFill>
                        <a:latin typeface="Cambria Math" panose="02040503050406030204" pitchFamily="18" charset="0"/>
                      </a:rPr>
                      <m:t>=</m:t>
                    </m:r>
                    <m:r>
                      <a:rPr lang="es-MX" b="0" i="1" smtClean="0">
                        <a:solidFill>
                          <a:srgbClr val="FF0000"/>
                        </a:solidFill>
                        <a:latin typeface="Cambria Math" panose="02040503050406030204" pitchFamily="18" charset="0"/>
                      </a:rPr>
                      <m:t>6</m:t>
                    </m:r>
                    <m:rad>
                      <m:radPr>
                        <m:degHide m:val="on"/>
                        <m:ctrlPr>
                          <a:rPr lang="es-MX" b="0" i="1" smtClean="0">
                            <a:solidFill>
                              <a:srgbClr val="FF0000"/>
                            </a:solidFill>
                            <a:latin typeface="Cambria Math" panose="02040503050406030204" pitchFamily="18" charset="0"/>
                          </a:rPr>
                        </m:ctrlPr>
                      </m:radPr>
                      <m:deg/>
                      <m:e>
                        <m:r>
                          <a:rPr lang="es-MX" b="0" i="1" smtClean="0">
                            <a:solidFill>
                              <a:srgbClr val="FF0000"/>
                            </a:solidFill>
                            <a:latin typeface="Cambria Math" panose="02040503050406030204" pitchFamily="18" charset="0"/>
                          </a:rPr>
                          <m:t>3</m:t>
                        </m:r>
                      </m:e>
                    </m:rad>
                  </m:oMath>
                </a14:m>
                <a:endParaRPr lang="es-DO" dirty="0"/>
              </a:p>
            </p:txBody>
          </p:sp>
        </mc:Choice>
        <mc:Fallback xmlns="">
          <p:sp>
            <p:nvSpPr>
              <p:cNvPr id="3" name="Marcador de contenido 2">
                <a:extLst>
                  <a:ext uri="{FF2B5EF4-FFF2-40B4-BE49-F238E27FC236}">
                    <a16:creationId xmlns:a16="http://schemas.microsoft.com/office/drawing/2014/main" id="{4F61D187-8FF1-47F4-AEC8-07F1C514C7FA}"/>
                  </a:ext>
                </a:extLst>
              </p:cNvPr>
              <p:cNvSpPr>
                <a:spLocks noGrp="1" noRot="1" noChangeAspect="1" noMove="1" noResize="1" noEditPoints="1" noAdjustHandles="1" noChangeArrowheads="1" noChangeShapeType="1" noTextEdit="1"/>
              </p:cNvSpPr>
              <p:nvPr>
                <p:ph idx="1"/>
              </p:nvPr>
            </p:nvSpPr>
            <p:spPr>
              <a:xfrm>
                <a:off x="223833" y="961448"/>
                <a:ext cx="9999460" cy="5469332"/>
              </a:xfrm>
              <a:blipFill>
                <a:blip r:embed="rId2"/>
                <a:stretch>
                  <a:fillRect l="-732" t="-2341"/>
                </a:stretch>
              </a:blipFill>
            </p:spPr>
            <p:txBody>
              <a:bodyPr/>
              <a:lstStyle/>
              <a:p>
                <a:r>
                  <a:rPr lang="es-DO">
                    <a:noFill/>
                  </a:rPr>
                  <a:t> </a:t>
                </a:r>
              </a:p>
            </p:txBody>
          </p:sp>
        </mc:Fallback>
      </mc:AlternateContent>
      <p:pic>
        <p:nvPicPr>
          <p:cNvPr id="5" name="Imagen 4" descr="Diagrama&#10;&#10;Descripción generada automáticamente">
            <a:extLst>
              <a:ext uri="{FF2B5EF4-FFF2-40B4-BE49-F238E27FC236}">
                <a16:creationId xmlns:a16="http://schemas.microsoft.com/office/drawing/2014/main" id="{722C02D4-15BF-4B07-BE03-52E2D20485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6351" y="195717"/>
            <a:ext cx="2758199" cy="1831263"/>
          </a:xfrm>
          <a:prstGeom prst="rect">
            <a:avLst/>
          </a:prstGeom>
        </p:spPr>
      </p:pic>
    </p:spTree>
    <p:extLst>
      <p:ext uri="{BB962C8B-B14F-4D97-AF65-F5344CB8AC3E}">
        <p14:creationId xmlns:p14="http://schemas.microsoft.com/office/powerpoint/2010/main" val="2720783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inVertic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arn(inVertical)">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arn(inVertical)">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D7C990-4014-492B-8445-88D63466CD88}"/>
              </a:ext>
            </a:extLst>
          </p:cNvPr>
          <p:cNvSpPr>
            <a:spLocks noGrp="1"/>
          </p:cNvSpPr>
          <p:nvPr>
            <p:ph type="title"/>
          </p:nvPr>
        </p:nvSpPr>
        <p:spPr>
          <a:xfrm>
            <a:off x="166174" y="223324"/>
            <a:ext cx="10162736" cy="605546"/>
          </a:xfrm>
        </p:spPr>
        <p:txBody>
          <a:bodyPr>
            <a:normAutofit/>
          </a:bodyPr>
          <a:lstStyle/>
          <a:p>
            <a:r>
              <a:rPr lang="es-MX" sz="3200" dirty="0">
                <a:solidFill>
                  <a:srgbClr val="00B050"/>
                </a:solidFill>
              </a:rPr>
              <a:t>Ejemplo 2 </a:t>
            </a:r>
            <a:r>
              <a:rPr lang="es-MX" sz="3200" b="1" dirty="0"/>
              <a:t>Resuelva el siguiente triángulo rectángulo </a:t>
            </a:r>
            <a:endParaRPr lang="es-DO" sz="3200" b="1" dirty="0"/>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0F4AC91B-E1FF-487E-98BA-C1FD7F9869ED}"/>
                  </a:ext>
                </a:extLst>
              </p:cNvPr>
              <p:cNvSpPr>
                <a:spLocks noGrp="1"/>
              </p:cNvSpPr>
              <p:nvPr>
                <p:ph idx="1"/>
              </p:nvPr>
            </p:nvSpPr>
            <p:spPr>
              <a:xfrm>
                <a:off x="166174" y="964270"/>
                <a:ext cx="7074075" cy="5893730"/>
              </a:xfrm>
            </p:spPr>
            <p:txBody>
              <a:bodyPr>
                <a:normAutofit fontScale="92500" lnSpcReduction="20000"/>
              </a:bodyPr>
              <a:lstStyle/>
              <a:p>
                <a:r>
                  <a:rPr lang="es-MX" sz="2400" dirty="0"/>
                  <a:t>El lado que falta lo podemos determinar por Pitágoras</a:t>
                </a:r>
              </a:p>
              <a:p>
                <a14:m>
                  <m:oMath xmlns:m="http://schemas.openxmlformats.org/officeDocument/2006/math">
                    <m:r>
                      <a:rPr lang="es-MX" sz="2400" b="0" i="1" smtClean="0">
                        <a:solidFill>
                          <a:srgbClr val="FF0000"/>
                        </a:solidFill>
                        <a:latin typeface="Cambria Math" panose="02040503050406030204" pitchFamily="18" charset="0"/>
                      </a:rPr>
                      <m:t>𝑙</m:t>
                    </m:r>
                    <m:r>
                      <a:rPr lang="es-MX" sz="2400" b="0" i="1" smtClean="0">
                        <a:latin typeface="Cambria Math" panose="02040503050406030204" pitchFamily="18" charset="0"/>
                      </a:rPr>
                      <m:t>=</m:t>
                    </m:r>
                    <m:rad>
                      <m:radPr>
                        <m:degHide m:val="on"/>
                        <m:ctrlPr>
                          <a:rPr lang="es-MX" sz="2400" b="0" i="1" smtClean="0">
                            <a:solidFill>
                              <a:srgbClr val="0070C0"/>
                            </a:solidFill>
                            <a:latin typeface="Cambria Math" panose="02040503050406030204" pitchFamily="18" charset="0"/>
                          </a:rPr>
                        </m:ctrlPr>
                      </m:radPr>
                      <m:deg/>
                      <m:e>
                        <m:sSup>
                          <m:sSupPr>
                            <m:ctrlPr>
                              <a:rPr lang="es-MX" sz="2400" b="0" i="1" smtClean="0">
                                <a:solidFill>
                                  <a:srgbClr val="0070C0"/>
                                </a:solidFill>
                                <a:latin typeface="Cambria Math" panose="02040503050406030204" pitchFamily="18" charset="0"/>
                              </a:rPr>
                            </m:ctrlPr>
                          </m:sSupPr>
                          <m:e>
                            <m:d>
                              <m:dPr>
                                <m:ctrlPr>
                                  <a:rPr lang="es-MX" sz="2400" b="0" i="1" smtClean="0">
                                    <a:solidFill>
                                      <a:srgbClr val="0070C0"/>
                                    </a:solidFill>
                                    <a:latin typeface="Cambria Math" panose="02040503050406030204" pitchFamily="18" charset="0"/>
                                  </a:rPr>
                                </m:ctrlPr>
                              </m:dPr>
                              <m:e>
                                <m:r>
                                  <a:rPr lang="es-MX" sz="2400" b="0" i="1" smtClean="0">
                                    <a:solidFill>
                                      <a:srgbClr val="0070C0"/>
                                    </a:solidFill>
                                    <a:latin typeface="Cambria Math" panose="02040503050406030204" pitchFamily="18" charset="0"/>
                                  </a:rPr>
                                  <m:t>6</m:t>
                                </m:r>
                              </m:e>
                            </m:d>
                          </m:e>
                          <m:sup>
                            <m:r>
                              <a:rPr lang="es-MX" sz="2400" b="0" i="1" smtClean="0">
                                <a:solidFill>
                                  <a:srgbClr val="0070C0"/>
                                </a:solidFill>
                                <a:latin typeface="Cambria Math" panose="02040503050406030204" pitchFamily="18" charset="0"/>
                              </a:rPr>
                              <m:t>2</m:t>
                            </m:r>
                          </m:sup>
                        </m:sSup>
                        <m:r>
                          <a:rPr lang="es-MX" sz="2400" b="0" i="1" smtClean="0">
                            <a:solidFill>
                              <a:srgbClr val="0070C0"/>
                            </a:solidFill>
                            <a:latin typeface="Cambria Math" panose="02040503050406030204" pitchFamily="18" charset="0"/>
                          </a:rPr>
                          <m:t>−</m:t>
                        </m:r>
                        <m:sSup>
                          <m:sSupPr>
                            <m:ctrlPr>
                              <a:rPr lang="es-MX" sz="2400" b="0" i="1" smtClean="0">
                                <a:solidFill>
                                  <a:srgbClr val="0070C0"/>
                                </a:solidFill>
                                <a:latin typeface="Cambria Math" panose="02040503050406030204" pitchFamily="18" charset="0"/>
                              </a:rPr>
                            </m:ctrlPr>
                          </m:sSupPr>
                          <m:e>
                            <m:d>
                              <m:dPr>
                                <m:ctrlPr>
                                  <a:rPr lang="es-MX" sz="2400" b="0" i="1" smtClean="0">
                                    <a:solidFill>
                                      <a:srgbClr val="0070C0"/>
                                    </a:solidFill>
                                    <a:latin typeface="Cambria Math" panose="02040503050406030204" pitchFamily="18" charset="0"/>
                                  </a:rPr>
                                </m:ctrlPr>
                              </m:dPr>
                              <m:e>
                                <m:r>
                                  <a:rPr lang="es-MX" sz="2400" b="0" i="1" smtClean="0">
                                    <a:solidFill>
                                      <a:srgbClr val="0070C0"/>
                                    </a:solidFill>
                                    <a:latin typeface="Cambria Math" panose="02040503050406030204" pitchFamily="18" charset="0"/>
                                  </a:rPr>
                                  <m:t>3</m:t>
                                </m:r>
                              </m:e>
                            </m:d>
                          </m:e>
                          <m:sup>
                            <m:r>
                              <a:rPr lang="es-MX" sz="2400" b="0" i="1" smtClean="0">
                                <a:solidFill>
                                  <a:srgbClr val="0070C0"/>
                                </a:solidFill>
                                <a:latin typeface="Cambria Math" panose="02040503050406030204" pitchFamily="18" charset="0"/>
                              </a:rPr>
                              <m:t>2</m:t>
                            </m:r>
                          </m:sup>
                        </m:sSup>
                      </m:e>
                    </m:rad>
                    <m:r>
                      <a:rPr lang="es-MX" sz="2400" b="0" i="1" smtClean="0">
                        <a:solidFill>
                          <a:srgbClr val="0070C0"/>
                        </a:solidFill>
                        <a:latin typeface="Cambria Math" panose="02040503050406030204" pitchFamily="18" charset="0"/>
                      </a:rPr>
                      <m:t>=</m:t>
                    </m:r>
                    <m:rad>
                      <m:radPr>
                        <m:degHide m:val="on"/>
                        <m:ctrlPr>
                          <a:rPr lang="es-MX" sz="2400" b="0" i="1" smtClean="0">
                            <a:solidFill>
                              <a:srgbClr val="0070C0"/>
                            </a:solidFill>
                            <a:latin typeface="Cambria Math" panose="02040503050406030204" pitchFamily="18" charset="0"/>
                          </a:rPr>
                        </m:ctrlPr>
                      </m:radPr>
                      <m:deg/>
                      <m:e>
                        <m:r>
                          <a:rPr lang="es-MX" sz="2400" b="0" i="1" smtClean="0">
                            <a:solidFill>
                              <a:srgbClr val="0070C0"/>
                            </a:solidFill>
                            <a:latin typeface="Cambria Math" panose="02040503050406030204" pitchFamily="18" charset="0"/>
                          </a:rPr>
                          <m:t>36−9</m:t>
                        </m:r>
                      </m:e>
                    </m:rad>
                    <m:r>
                      <a:rPr lang="es-MX" sz="2400" b="0" i="1" smtClean="0">
                        <a:solidFill>
                          <a:srgbClr val="0070C0"/>
                        </a:solidFill>
                        <a:latin typeface="Cambria Math" panose="02040503050406030204" pitchFamily="18" charset="0"/>
                      </a:rPr>
                      <m:t>=</m:t>
                    </m:r>
                    <m:rad>
                      <m:radPr>
                        <m:degHide m:val="on"/>
                        <m:ctrlPr>
                          <a:rPr lang="es-MX" sz="2400" b="0" i="1" smtClean="0">
                            <a:solidFill>
                              <a:srgbClr val="0070C0"/>
                            </a:solidFill>
                            <a:latin typeface="Cambria Math" panose="02040503050406030204" pitchFamily="18" charset="0"/>
                          </a:rPr>
                        </m:ctrlPr>
                      </m:radPr>
                      <m:deg/>
                      <m:e>
                        <m:r>
                          <a:rPr lang="es-MX" sz="2400" b="0" i="1" smtClean="0">
                            <a:solidFill>
                              <a:srgbClr val="0070C0"/>
                            </a:solidFill>
                            <a:latin typeface="Cambria Math" panose="02040503050406030204" pitchFamily="18" charset="0"/>
                          </a:rPr>
                          <m:t>27</m:t>
                        </m:r>
                      </m:e>
                    </m:rad>
                    <m:r>
                      <a:rPr lang="es-MX" sz="2400" b="0" i="1" smtClean="0">
                        <a:latin typeface="Cambria Math" panose="02040503050406030204" pitchFamily="18" charset="0"/>
                      </a:rPr>
                      <m:t>=</m:t>
                    </m:r>
                    <m:r>
                      <a:rPr lang="es-MX" sz="2400" b="0" i="1" smtClean="0">
                        <a:solidFill>
                          <a:srgbClr val="FF0000"/>
                        </a:solidFill>
                        <a:latin typeface="Cambria Math" panose="02040503050406030204" pitchFamily="18" charset="0"/>
                      </a:rPr>
                      <m:t>3</m:t>
                    </m:r>
                    <m:rad>
                      <m:radPr>
                        <m:degHide m:val="on"/>
                        <m:ctrlPr>
                          <a:rPr lang="es-MX" sz="2400" b="0" i="1" smtClean="0">
                            <a:solidFill>
                              <a:srgbClr val="FF0000"/>
                            </a:solidFill>
                            <a:latin typeface="Cambria Math" panose="02040503050406030204" pitchFamily="18" charset="0"/>
                          </a:rPr>
                        </m:ctrlPr>
                      </m:radPr>
                      <m:deg/>
                      <m:e>
                        <m:r>
                          <a:rPr lang="es-MX" sz="2400" b="0" i="1" smtClean="0">
                            <a:solidFill>
                              <a:srgbClr val="FF0000"/>
                            </a:solidFill>
                            <a:latin typeface="Cambria Math" panose="02040503050406030204" pitchFamily="18" charset="0"/>
                          </a:rPr>
                          <m:t>3</m:t>
                        </m:r>
                      </m:e>
                    </m:rad>
                  </m:oMath>
                </a14:m>
                <a:endParaRPr lang="es-MX" sz="2400" dirty="0"/>
              </a:p>
              <a:p>
                <a:endParaRPr lang="es-MX" sz="2400" dirty="0"/>
              </a:p>
              <a:p>
                <a:r>
                  <a:rPr lang="es-MX" sz="2400" dirty="0"/>
                  <a:t> Para determinar uno de los ángulos agudos, utilizaremos una de estas teclas de la calculadora </a:t>
                </a:r>
                <a14:m>
                  <m:oMath xmlns:m="http://schemas.openxmlformats.org/officeDocument/2006/math">
                    <m:func>
                      <m:funcPr>
                        <m:ctrlPr>
                          <a:rPr lang="es-MX" sz="2400" i="1" smtClean="0">
                            <a:solidFill>
                              <a:srgbClr val="00B050"/>
                            </a:solidFill>
                            <a:latin typeface="Cambria Math" panose="02040503050406030204" pitchFamily="18" charset="0"/>
                          </a:rPr>
                        </m:ctrlPr>
                      </m:funcPr>
                      <m:fName>
                        <m:sSup>
                          <m:sSupPr>
                            <m:ctrlPr>
                              <a:rPr lang="es-MX" sz="2400" i="1" smtClean="0">
                                <a:solidFill>
                                  <a:srgbClr val="00B050"/>
                                </a:solidFill>
                                <a:latin typeface="Cambria Math" panose="02040503050406030204" pitchFamily="18" charset="0"/>
                              </a:rPr>
                            </m:ctrlPr>
                          </m:sSupPr>
                          <m:e>
                            <m:r>
                              <m:rPr>
                                <m:sty m:val="p"/>
                              </m:rPr>
                              <a:rPr lang="es-MX" sz="2400" i="0" smtClean="0">
                                <a:solidFill>
                                  <a:srgbClr val="00B050"/>
                                </a:solidFill>
                                <a:latin typeface="Cambria Math" panose="02040503050406030204" pitchFamily="18" charset="0"/>
                              </a:rPr>
                              <m:t>sin</m:t>
                            </m:r>
                          </m:e>
                          <m:sup>
                            <m:r>
                              <a:rPr lang="es-MX" sz="2400" i="1" smtClean="0">
                                <a:solidFill>
                                  <a:srgbClr val="00B050"/>
                                </a:solidFill>
                                <a:latin typeface="Cambria Math" panose="02040503050406030204" pitchFamily="18" charset="0"/>
                              </a:rPr>
                              <m:t>−1</m:t>
                            </m:r>
                          </m:sup>
                        </m:sSup>
                        <m:r>
                          <a:rPr lang="es-MX" sz="2400" b="0" i="1" smtClean="0">
                            <a:solidFill>
                              <a:srgbClr val="00B050"/>
                            </a:solidFill>
                            <a:latin typeface="Cambria Math" panose="02040503050406030204" pitchFamily="18" charset="0"/>
                          </a:rPr>
                          <m:t>(</m:t>
                        </m:r>
                      </m:fName>
                      <m:e>
                        <m:r>
                          <a:rPr lang="es-MX" sz="2400" i="1" smtClean="0">
                            <a:solidFill>
                              <a:srgbClr val="00B050"/>
                            </a:solidFill>
                            <a:latin typeface="Cambria Math" panose="02040503050406030204" pitchFamily="18" charset="0"/>
                            <a:ea typeface="Cambria Math" panose="02040503050406030204" pitchFamily="18" charset="0"/>
                          </a:rPr>
                          <m:t>𝜃</m:t>
                        </m:r>
                        <m:r>
                          <a:rPr lang="es-MX" sz="2400" b="0" i="1" smtClean="0">
                            <a:solidFill>
                              <a:srgbClr val="00B050"/>
                            </a:solidFill>
                            <a:latin typeface="Cambria Math" panose="02040503050406030204" pitchFamily="18" charset="0"/>
                            <a:ea typeface="Cambria Math" panose="02040503050406030204" pitchFamily="18" charset="0"/>
                          </a:rPr>
                          <m:t>)</m:t>
                        </m:r>
                      </m:e>
                    </m:func>
                    <m:r>
                      <a:rPr lang="es-MX" sz="2400" b="0" i="1" smtClean="0">
                        <a:latin typeface="Cambria Math" panose="02040503050406030204" pitchFamily="18" charset="0"/>
                      </a:rPr>
                      <m:t>,</m:t>
                    </m:r>
                    <m:func>
                      <m:funcPr>
                        <m:ctrlPr>
                          <a:rPr lang="es-MX" sz="2400" b="0" i="1" smtClean="0">
                            <a:solidFill>
                              <a:srgbClr val="00B050"/>
                            </a:solidFill>
                            <a:latin typeface="Cambria Math" panose="02040503050406030204" pitchFamily="18" charset="0"/>
                          </a:rPr>
                        </m:ctrlPr>
                      </m:funcPr>
                      <m:fName>
                        <m:sSup>
                          <m:sSupPr>
                            <m:ctrlPr>
                              <a:rPr lang="es-MX" sz="2400" b="0" i="1" smtClean="0">
                                <a:solidFill>
                                  <a:srgbClr val="00B050"/>
                                </a:solidFill>
                                <a:latin typeface="Cambria Math" panose="02040503050406030204" pitchFamily="18" charset="0"/>
                              </a:rPr>
                            </m:ctrlPr>
                          </m:sSupPr>
                          <m:e>
                            <m:r>
                              <m:rPr>
                                <m:sty m:val="p"/>
                              </m:rPr>
                              <a:rPr lang="es-MX" sz="2400" b="0" i="0" smtClean="0">
                                <a:solidFill>
                                  <a:srgbClr val="00B050"/>
                                </a:solidFill>
                                <a:latin typeface="Cambria Math" panose="02040503050406030204" pitchFamily="18" charset="0"/>
                              </a:rPr>
                              <m:t>cos</m:t>
                            </m:r>
                          </m:e>
                          <m:sup>
                            <m:r>
                              <a:rPr lang="es-MX" sz="2400" b="0" i="1" smtClean="0">
                                <a:solidFill>
                                  <a:srgbClr val="00B050"/>
                                </a:solidFill>
                                <a:latin typeface="Cambria Math" panose="02040503050406030204" pitchFamily="18" charset="0"/>
                              </a:rPr>
                              <m:t>−1</m:t>
                            </m:r>
                          </m:sup>
                        </m:sSup>
                      </m:fName>
                      <m:e>
                        <m:d>
                          <m:dPr>
                            <m:ctrlPr>
                              <a:rPr lang="es-MX" sz="2400" b="0" i="1" smtClean="0">
                                <a:solidFill>
                                  <a:srgbClr val="00B050"/>
                                </a:solidFill>
                                <a:latin typeface="Cambria Math" panose="02040503050406030204" pitchFamily="18" charset="0"/>
                              </a:rPr>
                            </m:ctrlPr>
                          </m:dPr>
                          <m:e>
                            <m:r>
                              <a:rPr lang="es-MX" sz="2400" b="0" i="1" smtClean="0">
                                <a:solidFill>
                                  <a:srgbClr val="00B050"/>
                                </a:solidFill>
                                <a:latin typeface="Cambria Math" panose="02040503050406030204" pitchFamily="18" charset="0"/>
                                <a:ea typeface="Cambria Math" panose="02040503050406030204" pitchFamily="18" charset="0"/>
                              </a:rPr>
                              <m:t>𝜃</m:t>
                            </m:r>
                          </m:e>
                        </m:d>
                      </m:e>
                    </m:func>
                  </m:oMath>
                </a14:m>
                <a:r>
                  <a:rPr lang="es-MX" sz="2400" b="0" i="0" dirty="0">
                    <a:latin typeface="+mj-lt"/>
                  </a:rPr>
                  <a:t> o </a:t>
                </a:r>
                <a14:m>
                  <m:oMath xmlns:m="http://schemas.openxmlformats.org/officeDocument/2006/math">
                    <m:func>
                      <m:funcPr>
                        <m:ctrlPr>
                          <a:rPr lang="es-MX" sz="2400" b="0" i="1" smtClean="0">
                            <a:solidFill>
                              <a:srgbClr val="00B050"/>
                            </a:solidFill>
                            <a:latin typeface="Cambria Math" panose="02040503050406030204" pitchFamily="18" charset="0"/>
                          </a:rPr>
                        </m:ctrlPr>
                      </m:funcPr>
                      <m:fName>
                        <m:sSup>
                          <m:sSupPr>
                            <m:ctrlPr>
                              <a:rPr lang="es-MX" sz="2400" b="0" i="1" smtClean="0">
                                <a:solidFill>
                                  <a:srgbClr val="00B050"/>
                                </a:solidFill>
                                <a:latin typeface="Cambria Math" panose="02040503050406030204" pitchFamily="18" charset="0"/>
                              </a:rPr>
                            </m:ctrlPr>
                          </m:sSupPr>
                          <m:e>
                            <m:r>
                              <m:rPr>
                                <m:sty m:val="p"/>
                              </m:rPr>
                              <a:rPr lang="es-MX" sz="2400" b="0" i="0" smtClean="0">
                                <a:solidFill>
                                  <a:srgbClr val="00B050"/>
                                </a:solidFill>
                                <a:latin typeface="Cambria Math" panose="02040503050406030204" pitchFamily="18" charset="0"/>
                              </a:rPr>
                              <m:t>tan</m:t>
                            </m:r>
                          </m:e>
                          <m:sup>
                            <m:r>
                              <a:rPr lang="es-MX" sz="2400" b="0" i="1" smtClean="0">
                                <a:solidFill>
                                  <a:srgbClr val="00B050"/>
                                </a:solidFill>
                                <a:latin typeface="Cambria Math" panose="02040503050406030204" pitchFamily="18" charset="0"/>
                              </a:rPr>
                              <m:t>−1</m:t>
                            </m:r>
                          </m:sup>
                        </m:sSup>
                      </m:fName>
                      <m:e>
                        <m:d>
                          <m:dPr>
                            <m:ctrlPr>
                              <a:rPr lang="es-MX" sz="2400" b="0" i="1" smtClean="0">
                                <a:solidFill>
                                  <a:srgbClr val="00B050"/>
                                </a:solidFill>
                                <a:latin typeface="Cambria Math" panose="02040503050406030204" pitchFamily="18" charset="0"/>
                              </a:rPr>
                            </m:ctrlPr>
                          </m:dPr>
                          <m:e>
                            <m:r>
                              <a:rPr lang="es-MX" sz="2400" b="0" i="1" smtClean="0">
                                <a:solidFill>
                                  <a:srgbClr val="00B050"/>
                                </a:solidFill>
                                <a:latin typeface="Cambria Math" panose="02040503050406030204" pitchFamily="18" charset="0"/>
                                <a:ea typeface="Cambria Math" panose="02040503050406030204" pitchFamily="18" charset="0"/>
                              </a:rPr>
                              <m:t>𝜃</m:t>
                            </m:r>
                          </m:e>
                        </m:d>
                      </m:e>
                    </m:func>
                  </m:oMath>
                </a14:m>
                <a:r>
                  <a:rPr lang="es-MX" sz="2400" dirty="0">
                    <a:solidFill>
                      <a:srgbClr val="00B050"/>
                    </a:solidFill>
                  </a:rPr>
                  <a:t> </a:t>
                </a:r>
                <a:endParaRPr lang="es-MX" sz="2400" dirty="0"/>
              </a:p>
              <a:p>
                <a:r>
                  <a:rPr lang="es-MX" sz="2400" dirty="0"/>
                  <a:t>Primero escogemos la función mas conveniente </a:t>
                </a:r>
              </a:p>
              <a:p>
                <a:r>
                  <a:rPr lang="es-MX" sz="2400" dirty="0"/>
                  <a:t>En este caso </a:t>
                </a:r>
                <a14:m>
                  <m:oMath xmlns:m="http://schemas.openxmlformats.org/officeDocument/2006/math">
                    <m:r>
                      <a:rPr lang="es-MX" sz="2400" b="0" i="1" smtClean="0">
                        <a:solidFill>
                          <a:srgbClr val="00B0F0"/>
                        </a:solidFill>
                        <a:latin typeface="Cambria Math" panose="02040503050406030204" pitchFamily="18" charset="0"/>
                      </a:rPr>
                      <m:t>𝑠𝑒𝑛</m:t>
                    </m:r>
                    <m:r>
                      <a:rPr lang="es-MX" sz="2400" b="0" i="1" smtClean="0">
                        <a:solidFill>
                          <a:srgbClr val="00B0F0"/>
                        </a:solidFill>
                        <a:latin typeface="Cambria Math" panose="02040503050406030204" pitchFamily="18" charset="0"/>
                      </a:rPr>
                      <m:t> </m:t>
                    </m:r>
                    <m:r>
                      <a:rPr lang="es-MX" sz="2400" b="0" i="1" smtClean="0">
                        <a:solidFill>
                          <a:srgbClr val="FF0000"/>
                        </a:solidFill>
                        <a:latin typeface="Cambria Math" panose="02040503050406030204" pitchFamily="18" charset="0"/>
                        <a:ea typeface="Cambria Math" panose="02040503050406030204" pitchFamily="18" charset="0"/>
                      </a:rPr>
                      <m:t>𝜃</m:t>
                    </m:r>
                    <m:r>
                      <a:rPr lang="es-MX" sz="2400" b="0" i="1" smtClean="0">
                        <a:solidFill>
                          <a:srgbClr val="00B0F0"/>
                        </a:solidFill>
                        <a:latin typeface="Cambria Math" panose="02040503050406030204" pitchFamily="18" charset="0"/>
                        <a:ea typeface="Cambria Math" panose="02040503050406030204" pitchFamily="18" charset="0"/>
                      </a:rPr>
                      <m:t>=</m:t>
                    </m:r>
                    <m:f>
                      <m:fPr>
                        <m:ctrlPr>
                          <a:rPr lang="es-MX" sz="2400" b="0" i="1" smtClean="0">
                            <a:solidFill>
                              <a:srgbClr val="00B0F0"/>
                            </a:solidFill>
                            <a:latin typeface="Cambria Math" panose="02040503050406030204" pitchFamily="18" charset="0"/>
                            <a:ea typeface="Cambria Math" panose="02040503050406030204" pitchFamily="18" charset="0"/>
                          </a:rPr>
                        </m:ctrlPr>
                      </m:fPr>
                      <m:num>
                        <m:r>
                          <a:rPr lang="es-MX" sz="2400" b="0" i="1" smtClean="0">
                            <a:solidFill>
                              <a:srgbClr val="00B0F0"/>
                            </a:solidFill>
                            <a:latin typeface="Cambria Math" panose="02040503050406030204" pitchFamily="18" charset="0"/>
                            <a:ea typeface="Cambria Math" panose="02040503050406030204" pitchFamily="18" charset="0"/>
                          </a:rPr>
                          <m:t>3</m:t>
                        </m:r>
                      </m:num>
                      <m:den>
                        <m:r>
                          <a:rPr lang="es-MX" sz="2400" b="0" i="1" smtClean="0">
                            <a:solidFill>
                              <a:srgbClr val="00B0F0"/>
                            </a:solidFill>
                            <a:latin typeface="Cambria Math" panose="02040503050406030204" pitchFamily="18" charset="0"/>
                            <a:ea typeface="Cambria Math" panose="02040503050406030204" pitchFamily="18" charset="0"/>
                          </a:rPr>
                          <m:t>6</m:t>
                        </m:r>
                      </m:den>
                    </m:f>
                    <m:r>
                      <a:rPr lang="es-MX" sz="2400" b="0" i="0" smtClean="0">
                        <a:solidFill>
                          <a:srgbClr val="00B0F0"/>
                        </a:solidFill>
                        <a:latin typeface="Cambria Math" panose="02040503050406030204" pitchFamily="18" charset="0"/>
                        <a:ea typeface="Cambria Math" panose="02040503050406030204" pitchFamily="18" charset="0"/>
                      </a:rPr>
                      <m:t> </m:t>
                    </m:r>
                  </m:oMath>
                </a14:m>
                <a:endParaRPr lang="es-MX" sz="2400" b="0" dirty="0">
                  <a:solidFill>
                    <a:srgbClr val="00B0F0"/>
                  </a:solidFill>
                  <a:ea typeface="Cambria Math" panose="02040503050406030204" pitchFamily="18" charset="0"/>
                </a:endParaRPr>
              </a:p>
              <a:p>
                <a:r>
                  <a:rPr lang="es-DO" sz="2400" dirty="0"/>
                  <a:t>Luego despejamos </a:t>
                </a:r>
                <a14:m>
                  <m:oMath xmlns:m="http://schemas.openxmlformats.org/officeDocument/2006/math">
                    <m:r>
                      <a:rPr lang="es-DO" sz="2400" i="1" smtClean="0">
                        <a:solidFill>
                          <a:srgbClr val="FF0000"/>
                        </a:solidFill>
                        <a:latin typeface="Cambria Math" panose="02040503050406030204" pitchFamily="18" charset="0"/>
                        <a:ea typeface="Cambria Math" panose="02040503050406030204" pitchFamily="18" charset="0"/>
                      </a:rPr>
                      <m:t>𝜃</m:t>
                    </m:r>
                    <m:r>
                      <a:rPr lang="es-MX" sz="2400" b="0" i="1" smtClean="0">
                        <a:latin typeface="Cambria Math" panose="02040503050406030204" pitchFamily="18" charset="0"/>
                        <a:ea typeface="Cambria Math" panose="02040503050406030204" pitchFamily="18" charset="0"/>
                      </a:rPr>
                      <m:t>=</m:t>
                    </m:r>
                    <m:func>
                      <m:funcPr>
                        <m:ctrlPr>
                          <a:rPr lang="es-MX" sz="2400" i="1" smtClean="0">
                            <a:solidFill>
                              <a:srgbClr val="00B0F0"/>
                            </a:solidFill>
                            <a:latin typeface="Cambria Math" panose="02040503050406030204" pitchFamily="18" charset="0"/>
                          </a:rPr>
                        </m:ctrlPr>
                      </m:funcPr>
                      <m:fName>
                        <m:sSup>
                          <m:sSupPr>
                            <m:ctrlPr>
                              <a:rPr lang="es-MX" sz="2400" i="1" smtClean="0">
                                <a:solidFill>
                                  <a:srgbClr val="00B0F0"/>
                                </a:solidFill>
                                <a:latin typeface="Cambria Math" panose="02040503050406030204" pitchFamily="18" charset="0"/>
                              </a:rPr>
                            </m:ctrlPr>
                          </m:sSupPr>
                          <m:e>
                            <m:r>
                              <m:rPr>
                                <m:sty m:val="p"/>
                              </m:rPr>
                              <a:rPr lang="es-MX" sz="2400" i="0" smtClean="0">
                                <a:solidFill>
                                  <a:srgbClr val="00B0F0"/>
                                </a:solidFill>
                                <a:latin typeface="Cambria Math" panose="02040503050406030204" pitchFamily="18" charset="0"/>
                              </a:rPr>
                              <m:t>sin</m:t>
                            </m:r>
                          </m:e>
                          <m:sup>
                            <m:r>
                              <a:rPr lang="es-MX" sz="2400" i="1" smtClean="0">
                                <a:solidFill>
                                  <a:srgbClr val="00B0F0"/>
                                </a:solidFill>
                                <a:latin typeface="Cambria Math" panose="02040503050406030204" pitchFamily="18" charset="0"/>
                              </a:rPr>
                              <m:t>−1</m:t>
                            </m:r>
                          </m:sup>
                        </m:sSup>
                      </m:fName>
                      <m:e>
                        <m:d>
                          <m:dPr>
                            <m:ctrlPr>
                              <a:rPr lang="es-MX" sz="2400" i="1" smtClean="0">
                                <a:solidFill>
                                  <a:srgbClr val="00B0F0"/>
                                </a:solidFill>
                                <a:latin typeface="Cambria Math" panose="02040503050406030204" pitchFamily="18" charset="0"/>
                              </a:rPr>
                            </m:ctrlPr>
                          </m:dPr>
                          <m:e>
                            <m:f>
                              <m:fPr>
                                <m:ctrlPr>
                                  <a:rPr lang="es-MX" sz="2400" b="0" i="1" smtClean="0">
                                    <a:solidFill>
                                      <a:srgbClr val="00B0F0"/>
                                    </a:solidFill>
                                    <a:latin typeface="Cambria Math" panose="02040503050406030204" pitchFamily="18" charset="0"/>
                                    <a:ea typeface="Cambria Math" panose="02040503050406030204" pitchFamily="18" charset="0"/>
                                  </a:rPr>
                                </m:ctrlPr>
                              </m:fPr>
                              <m:num>
                                <m:r>
                                  <a:rPr lang="es-MX" sz="2400" b="0" i="1" smtClean="0">
                                    <a:solidFill>
                                      <a:srgbClr val="00B0F0"/>
                                    </a:solidFill>
                                    <a:latin typeface="Cambria Math" panose="02040503050406030204" pitchFamily="18" charset="0"/>
                                    <a:ea typeface="Cambria Math" panose="02040503050406030204" pitchFamily="18" charset="0"/>
                                  </a:rPr>
                                  <m:t>3</m:t>
                                </m:r>
                              </m:num>
                              <m:den>
                                <m:r>
                                  <a:rPr lang="es-MX" sz="2400" b="0" i="1" smtClean="0">
                                    <a:solidFill>
                                      <a:srgbClr val="00B0F0"/>
                                    </a:solidFill>
                                    <a:latin typeface="Cambria Math" panose="02040503050406030204" pitchFamily="18" charset="0"/>
                                    <a:ea typeface="Cambria Math" panose="02040503050406030204" pitchFamily="18" charset="0"/>
                                  </a:rPr>
                                  <m:t>6</m:t>
                                </m:r>
                              </m:den>
                            </m:f>
                          </m:e>
                        </m:d>
                      </m:e>
                    </m:func>
                  </m:oMath>
                </a14:m>
                <a:r>
                  <a:rPr lang="es-DO" sz="2400" dirty="0">
                    <a:solidFill>
                      <a:srgbClr val="00B0F0"/>
                    </a:solidFill>
                  </a:rPr>
                  <a:t> </a:t>
                </a:r>
                <a:r>
                  <a:rPr lang="es-DO" sz="2400" dirty="0"/>
                  <a:t>y digitamos esta expresión en la calculadora.</a:t>
                </a:r>
              </a:p>
              <a:p>
                <a14:m>
                  <m:oMath xmlns:m="http://schemas.openxmlformats.org/officeDocument/2006/math">
                    <m:r>
                      <a:rPr lang="es-DO" sz="2400" i="1" smtClean="0">
                        <a:latin typeface="Cambria Math" panose="02040503050406030204" pitchFamily="18" charset="0"/>
                        <a:ea typeface="Cambria Math" panose="02040503050406030204" pitchFamily="18" charset="0"/>
                      </a:rPr>
                      <m:t>∴</m:t>
                    </m:r>
                    <m:r>
                      <a:rPr lang="es-MX" sz="2400" b="0" i="1" smtClean="0">
                        <a:latin typeface="Cambria Math" panose="02040503050406030204" pitchFamily="18" charset="0"/>
                        <a:ea typeface="Cambria Math" panose="02040503050406030204" pitchFamily="18" charset="0"/>
                      </a:rPr>
                      <m:t>  </m:t>
                    </m:r>
                    <m:r>
                      <a:rPr lang="es-DO" sz="2400" i="1" smtClean="0">
                        <a:solidFill>
                          <a:srgbClr val="FF0000"/>
                        </a:solidFill>
                        <a:latin typeface="Cambria Math" panose="02040503050406030204" pitchFamily="18" charset="0"/>
                        <a:ea typeface="Cambria Math" panose="02040503050406030204" pitchFamily="18" charset="0"/>
                      </a:rPr>
                      <m:t>𝜃</m:t>
                    </m:r>
                    <m:r>
                      <a:rPr lang="es-MX" sz="2400" b="0" i="1" smtClean="0">
                        <a:solidFill>
                          <a:srgbClr val="FF0000"/>
                        </a:solidFill>
                        <a:latin typeface="Cambria Math" panose="02040503050406030204" pitchFamily="18" charset="0"/>
                        <a:ea typeface="Cambria Math" panose="02040503050406030204" pitchFamily="18" charset="0"/>
                      </a:rPr>
                      <m:t>=30°</m:t>
                    </m:r>
                  </m:oMath>
                </a14:m>
                <a:endParaRPr lang="es-DO" sz="2400" dirty="0">
                  <a:solidFill>
                    <a:srgbClr val="FF0000"/>
                  </a:solidFill>
                </a:endParaRPr>
              </a:p>
              <a:p>
                <a:endParaRPr lang="es-DO" sz="2400" dirty="0">
                  <a:solidFill>
                    <a:srgbClr val="FF0000"/>
                  </a:solidFill>
                </a:endParaRPr>
              </a:p>
              <a:p>
                <a:r>
                  <a:rPr lang="es-DO" sz="2400" dirty="0"/>
                  <a:t>Por ultimo </a:t>
                </a:r>
                <a14:m>
                  <m:oMath xmlns:m="http://schemas.openxmlformats.org/officeDocument/2006/math">
                    <m:r>
                      <a:rPr lang="es-DO" sz="2400" i="1" smtClean="0">
                        <a:solidFill>
                          <a:srgbClr val="FF0000"/>
                        </a:solidFill>
                        <a:latin typeface="Cambria Math" panose="02040503050406030204" pitchFamily="18" charset="0"/>
                        <a:ea typeface="Cambria Math" panose="02040503050406030204" pitchFamily="18" charset="0"/>
                      </a:rPr>
                      <m:t>𝛽</m:t>
                    </m:r>
                    <m:r>
                      <a:rPr lang="es-MX" sz="2400" b="0" i="1" smtClean="0">
                        <a:latin typeface="Cambria Math" panose="02040503050406030204" pitchFamily="18" charset="0"/>
                        <a:ea typeface="Cambria Math" panose="02040503050406030204" pitchFamily="18" charset="0"/>
                      </a:rPr>
                      <m:t>=</m:t>
                    </m:r>
                    <m:r>
                      <a:rPr lang="es-MX" sz="2400" b="0" i="1" smtClean="0">
                        <a:solidFill>
                          <a:srgbClr val="00B0F0"/>
                        </a:solidFill>
                        <a:latin typeface="Cambria Math" panose="02040503050406030204" pitchFamily="18" charset="0"/>
                        <a:ea typeface="Cambria Math" panose="02040503050406030204" pitchFamily="18" charset="0"/>
                      </a:rPr>
                      <m:t>90°−</m:t>
                    </m:r>
                    <m:r>
                      <a:rPr lang="es-MX" sz="2400" b="0" i="1" smtClean="0">
                        <a:solidFill>
                          <a:srgbClr val="00B0F0"/>
                        </a:solidFill>
                        <a:latin typeface="Cambria Math" panose="02040503050406030204" pitchFamily="18" charset="0"/>
                        <a:ea typeface="Cambria Math" panose="02040503050406030204" pitchFamily="18" charset="0"/>
                      </a:rPr>
                      <m:t>𝜃</m:t>
                    </m:r>
                  </m:oMath>
                </a14:m>
                <a:endParaRPr lang="es-MX" sz="2400" b="0" dirty="0">
                  <a:solidFill>
                    <a:srgbClr val="00B0F0"/>
                  </a:solidFill>
                  <a:ea typeface="Cambria Math" panose="02040503050406030204" pitchFamily="18" charset="0"/>
                </a:endParaRPr>
              </a:p>
              <a:p>
                <a14:m>
                  <m:oMath xmlns:m="http://schemas.openxmlformats.org/officeDocument/2006/math">
                    <m:r>
                      <a:rPr lang="es-DO" sz="2400" i="1" smtClean="0">
                        <a:solidFill>
                          <a:srgbClr val="FF0000"/>
                        </a:solidFill>
                        <a:latin typeface="Cambria Math" panose="02040503050406030204" pitchFamily="18" charset="0"/>
                        <a:ea typeface="Cambria Math" panose="02040503050406030204" pitchFamily="18" charset="0"/>
                      </a:rPr>
                      <m:t>𝛽</m:t>
                    </m:r>
                    <m:r>
                      <a:rPr lang="es-MX" sz="2400" b="0" i="1" smtClean="0">
                        <a:solidFill>
                          <a:schemeClr val="tx1"/>
                        </a:solidFill>
                        <a:latin typeface="Cambria Math" panose="02040503050406030204" pitchFamily="18" charset="0"/>
                        <a:ea typeface="Cambria Math" panose="02040503050406030204" pitchFamily="18" charset="0"/>
                      </a:rPr>
                      <m:t>=</m:t>
                    </m:r>
                    <m:r>
                      <a:rPr lang="es-MX" sz="2400" b="0" i="1" smtClean="0">
                        <a:solidFill>
                          <a:srgbClr val="00B0F0"/>
                        </a:solidFill>
                        <a:latin typeface="Cambria Math" panose="02040503050406030204" pitchFamily="18" charset="0"/>
                        <a:ea typeface="Cambria Math" panose="02040503050406030204" pitchFamily="18" charset="0"/>
                      </a:rPr>
                      <m:t>90°−30°</m:t>
                    </m:r>
                  </m:oMath>
                </a14:m>
                <a:endParaRPr lang="es-MX" sz="2400" b="0" i="1" dirty="0">
                  <a:solidFill>
                    <a:srgbClr val="00B0F0"/>
                  </a:solidFill>
                  <a:latin typeface="Cambria Math" panose="02040503050406030204" pitchFamily="18" charset="0"/>
                  <a:ea typeface="Cambria Math" panose="02040503050406030204" pitchFamily="18" charset="0"/>
                </a:endParaRPr>
              </a:p>
              <a:p>
                <a14:m>
                  <m:oMath xmlns:m="http://schemas.openxmlformats.org/officeDocument/2006/math">
                    <m:r>
                      <a:rPr lang="es-DO" sz="2400" i="1" smtClean="0">
                        <a:solidFill>
                          <a:srgbClr val="FF0000"/>
                        </a:solidFill>
                        <a:latin typeface="Cambria Math" panose="02040503050406030204" pitchFamily="18" charset="0"/>
                        <a:ea typeface="Cambria Math" panose="02040503050406030204" pitchFamily="18" charset="0"/>
                      </a:rPr>
                      <m:t>𝛽</m:t>
                    </m:r>
                    <m:r>
                      <a:rPr lang="es-DO" sz="2400" i="1" smtClean="0">
                        <a:solidFill>
                          <a:srgbClr val="FF0000"/>
                        </a:solidFill>
                        <a:latin typeface="Cambria Math" panose="02040503050406030204" pitchFamily="18" charset="0"/>
                        <a:ea typeface="Cambria Math" panose="02040503050406030204" pitchFamily="18" charset="0"/>
                      </a:rPr>
                      <m:t> =60°</m:t>
                    </m:r>
                  </m:oMath>
                </a14:m>
                <a:endParaRPr lang="es-MX" sz="2400" b="0" dirty="0">
                  <a:solidFill>
                    <a:srgbClr val="FF0000"/>
                  </a:solidFill>
                  <a:ea typeface="Cambria Math" panose="02040503050406030204" pitchFamily="18" charset="0"/>
                </a:endParaRPr>
              </a:p>
              <a:p>
                <a:endParaRPr lang="es-DO" sz="2400" dirty="0"/>
              </a:p>
            </p:txBody>
          </p:sp>
        </mc:Choice>
        <mc:Fallback xmlns="">
          <p:sp>
            <p:nvSpPr>
              <p:cNvPr id="3" name="Marcador de contenido 2">
                <a:extLst>
                  <a:ext uri="{FF2B5EF4-FFF2-40B4-BE49-F238E27FC236}">
                    <a16:creationId xmlns:a16="http://schemas.microsoft.com/office/drawing/2014/main" id="{0F4AC91B-E1FF-487E-98BA-C1FD7F9869ED}"/>
                  </a:ext>
                </a:extLst>
              </p:cNvPr>
              <p:cNvSpPr>
                <a:spLocks noGrp="1" noRot="1" noChangeAspect="1" noMove="1" noResize="1" noEditPoints="1" noAdjustHandles="1" noChangeArrowheads="1" noChangeShapeType="1" noTextEdit="1"/>
              </p:cNvSpPr>
              <p:nvPr>
                <p:ph idx="1"/>
              </p:nvPr>
            </p:nvSpPr>
            <p:spPr>
              <a:xfrm>
                <a:off x="166174" y="964270"/>
                <a:ext cx="7074075" cy="5893730"/>
              </a:xfrm>
              <a:blipFill>
                <a:blip r:embed="rId2"/>
                <a:stretch>
                  <a:fillRect l="-947" t="-2172"/>
                </a:stretch>
              </a:blipFill>
            </p:spPr>
            <p:txBody>
              <a:bodyPr/>
              <a:lstStyle/>
              <a:p>
                <a:r>
                  <a:rPr lang="es-DO">
                    <a:noFill/>
                  </a:rPr>
                  <a:t> </a:t>
                </a:r>
              </a:p>
            </p:txBody>
          </p:sp>
        </mc:Fallback>
      </mc:AlternateContent>
      <p:pic>
        <p:nvPicPr>
          <p:cNvPr id="7" name="Imagen 6" descr="Imagen que contiene Diagrama&#10;&#10;Descripción generada automáticamente">
            <a:extLst>
              <a:ext uri="{FF2B5EF4-FFF2-40B4-BE49-F238E27FC236}">
                <a16:creationId xmlns:a16="http://schemas.microsoft.com/office/drawing/2014/main" id="{3A81E332-59DC-4329-9946-07DA0D0D76E2}"/>
              </a:ext>
            </a:extLst>
          </p:cNvPr>
          <p:cNvPicPr>
            <a:picLocks noChangeAspect="1"/>
          </p:cNvPicPr>
          <p:nvPr/>
        </p:nvPicPr>
        <p:blipFill rotWithShape="1">
          <a:blip r:embed="rId3">
            <a:extLst>
              <a:ext uri="{28A0092B-C50C-407E-A947-70E740481C1C}">
                <a14:useLocalDpi xmlns:a14="http://schemas.microsoft.com/office/drawing/2010/main" val="0"/>
              </a:ext>
            </a:extLst>
          </a:blip>
          <a:srcRect l="5179" t="5486" r="3303"/>
          <a:stretch/>
        </p:blipFill>
        <p:spPr>
          <a:xfrm>
            <a:off x="7950988" y="828870"/>
            <a:ext cx="2599781" cy="1580771"/>
          </a:xfrm>
          <a:prstGeom prst="rect">
            <a:avLst/>
          </a:prstGeom>
        </p:spPr>
      </p:pic>
      <p:pic>
        <p:nvPicPr>
          <p:cNvPr id="1028" name="Picture 4" descr="Venta &amp;gt; radianes calculadora casio &amp;gt; en stock">
            <a:extLst>
              <a:ext uri="{FF2B5EF4-FFF2-40B4-BE49-F238E27FC236}">
                <a16:creationId xmlns:a16="http://schemas.microsoft.com/office/drawing/2014/main" id="{72A1A203-5F05-4A15-B29A-86BDB36DA06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77426" y="2703071"/>
            <a:ext cx="3851219" cy="3931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101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028"/>
                                        </p:tgtEl>
                                        <p:attrNameLst>
                                          <p:attrName>style.visibility</p:attrName>
                                        </p:attrNameLst>
                                      </p:cBhvr>
                                      <p:to>
                                        <p:strVal val="visible"/>
                                      </p:to>
                                    </p:set>
                                    <p:animEffect transition="in" filter="wipe(down)">
                                      <p:cBhvr>
                                        <p:cTn id="22" dur="500"/>
                                        <p:tgtEl>
                                          <p:spTgt spid="102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down)">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wipe(down)">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wipe(down)">
                                      <p:cBhvr>
                                        <p:cTn id="5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EE4E0FE-A250-4722-B395-96F793305B61}"/>
              </a:ext>
            </a:extLst>
          </p:cNvPr>
          <p:cNvSpPr>
            <a:spLocks noGrp="1"/>
          </p:cNvSpPr>
          <p:nvPr>
            <p:ph idx="1"/>
          </p:nvPr>
        </p:nvSpPr>
        <p:spPr>
          <a:xfrm>
            <a:off x="162951" y="221908"/>
            <a:ext cx="8741206" cy="6508676"/>
          </a:xfrm>
        </p:spPr>
        <p:txBody>
          <a:bodyPr>
            <a:normAutofit fontScale="92500"/>
          </a:bodyPr>
          <a:lstStyle/>
          <a:p>
            <a:r>
              <a:rPr lang="es-MX" sz="2400" dirty="0"/>
              <a:t>La capacidad para resolver triángulos rectángulos con el uso de relaciones trigonométricas es fundamental para numerosos problemas en navegación, topografía, astronomía y las medidas de distancias. </a:t>
            </a:r>
          </a:p>
          <a:p>
            <a:r>
              <a:rPr lang="es-MX" sz="2400" dirty="0"/>
              <a:t>Las aplicaciones que consideramos en esta sección siempre comprenden triángulos rectos pero, más adelante veremos, que la trigonometría también es útil para resolver triángulos que no son rectángulos.</a:t>
            </a:r>
          </a:p>
          <a:p>
            <a:r>
              <a:rPr lang="es-MX" sz="2400" dirty="0"/>
              <a:t>Para examinar los siguientes ejemplos, necesitamos alguna terminología. Si un observador está viendo un objeto, entonces la recta que va de sus ojos al objeto se llama línea de visión. </a:t>
            </a:r>
          </a:p>
          <a:p>
            <a:r>
              <a:rPr lang="es-MX" sz="2400" dirty="0"/>
              <a:t>Si el objeto que es observado está arriba de la horizontal, entonces el ángulo entre la línea de visión y la horizontal recibe el nombre de ángulo de elevación; si está debajo de la horizontal, entonces el ángulo entre la línea de visión y la horizontal se denomina ángulo de depresión. </a:t>
            </a:r>
          </a:p>
          <a:p>
            <a:r>
              <a:rPr lang="es-MX" sz="2400" dirty="0"/>
              <a:t>En muchos de los ejemplos y ejercicios que mostramos, los ángulos de elevación y de depresión se darán para un observador hipotético al nivel del suelo. Si la línea de visión sigue un objeto físico, por ejemplo un plano inclinado o una ladera, usamos el término ángulo de inclinación.</a:t>
            </a:r>
            <a:endParaRPr lang="es-DO" sz="2400" dirty="0"/>
          </a:p>
        </p:txBody>
      </p:sp>
      <p:pic>
        <p:nvPicPr>
          <p:cNvPr id="5" name="Imagen 4" descr="Diagrama&#10;&#10;Descripción generada automáticamente con confianza media">
            <a:extLst>
              <a:ext uri="{FF2B5EF4-FFF2-40B4-BE49-F238E27FC236}">
                <a16:creationId xmlns:a16="http://schemas.microsoft.com/office/drawing/2014/main" id="{607E8510-E51D-409D-8D1E-0AE00A4C26C5}"/>
              </a:ext>
            </a:extLst>
          </p:cNvPr>
          <p:cNvPicPr>
            <a:picLocks noChangeAspect="1"/>
          </p:cNvPicPr>
          <p:nvPr/>
        </p:nvPicPr>
        <p:blipFill rotWithShape="1">
          <a:blip r:embed="rId2">
            <a:extLst>
              <a:ext uri="{28A0092B-C50C-407E-A947-70E740481C1C}">
                <a14:useLocalDpi xmlns:a14="http://schemas.microsoft.com/office/drawing/2010/main" val="0"/>
              </a:ext>
            </a:extLst>
          </a:blip>
          <a:srcRect r="53975" b="-6141"/>
          <a:stretch/>
        </p:blipFill>
        <p:spPr>
          <a:xfrm>
            <a:off x="9339169" y="391771"/>
            <a:ext cx="2575998" cy="2921055"/>
          </a:xfrm>
          <a:prstGeom prst="rect">
            <a:avLst/>
          </a:prstGeom>
        </p:spPr>
      </p:pic>
      <p:pic>
        <p:nvPicPr>
          <p:cNvPr id="6" name="Imagen 5" descr="Diagrama&#10;&#10;Descripción generada automáticamente con confianza media">
            <a:extLst>
              <a:ext uri="{FF2B5EF4-FFF2-40B4-BE49-F238E27FC236}">
                <a16:creationId xmlns:a16="http://schemas.microsoft.com/office/drawing/2014/main" id="{EE279744-999B-40C4-9639-430D60E41EAA}"/>
              </a:ext>
            </a:extLst>
          </p:cNvPr>
          <p:cNvPicPr>
            <a:picLocks noChangeAspect="1"/>
          </p:cNvPicPr>
          <p:nvPr/>
        </p:nvPicPr>
        <p:blipFill rotWithShape="1">
          <a:blip r:embed="rId2">
            <a:extLst>
              <a:ext uri="{28A0092B-C50C-407E-A947-70E740481C1C}">
                <a14:useLocalDpi xmlns:a14="http://schemas.microsoft.com/office/drawing/2010/main" val="0"/>
              </a:ext>
            </a:extLst>
          </a:blip>
          <a:srcRect l="56264" r="-2289" b="-6141"/>
          <a:stretch/>
        </p:blipFill>
        <p:spPr>
          <a:xfrm>
            <a:off x="9263360" y="3312826"/>
            <a:ext cx="2575998" cy="2921055"/>
          </a:xfrm>
          <a:prstGeom prst="rect">
            <a:avLst/>
          </a:prstGeom>
        </p:spPr>
      </p:pic>
    </p:spTree>
    <p:extLst>
      <p:ext uri="{BB962C8B-B14F-4D97-AF65-F5344CB8AC3E}">
        <p14:creationId xmlns:p14="http://schemas.microsoft.com/office/powerpoint/2010/main" val="1026375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ipe(down)">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19DBF6D-F85D-41FB-B8B1-430A524AF4E4}"/>
              </a:ext>
            </a:extLst>
          </p:cNvPr>
          <p:cNvSpPr>
            <a:spLocks noGrp="1"/>
          </p:cNvSpPr>
          <p:nvPr>
            <p:ph idx="1"/>
          </p:nvPr>
        </p:nvSpPr>
        <p:spPr>
          <a:xfrm>
            <a:off x="134815" y="193773"/>
            <a:ext cx="11780520" cy="6516516"/>
          </a:xfrm>
        </p:spPr>
        <p:txBody>
          <a:bodyPr>
            <a:normAutofit/>
          </a:bodyPr>
          <a:lstStyle/>
          <a:p>
            <a:r>
              <a:rPr lang="es-MX" sz="2600" dirty="0"/>
              <a:t>El ejemplo siguiente nos da una importante aplicación de trigonometría al problema de mediciones: medimos la altura de un árbol alto sin tener que subir a él. Aun cuando el ejemplo es sencillo, el resultado es fundamental para entender la forma en que se aplican relaciones trigonométricas a problemas como éste.</a:t>
            </a:r>
          </a:p>
          <a:p>
            <a:r>
              <a:rPr lang="es-MX" sz="2600" dirty="0">
                <a:solidFill>
                  <a:srgbClr val="00B050"/>
                </a:solidFill>
              </a:rPr>
              <a:t>Ejemplo 3 </a:t>
            </a:r>
            <a:r>
              <a:rPr lang="es-MX" sz="2600" dirty="0"/>
              <a:t>Hallar la altura de un árbol</a:t>
            </a:r>
          </a:p>
          <a:p>
            <a:r>
              <a:rPr lang="es-MX" sz="2600" dirty="0"/>
              <a:t>Una secoya proyecta una sombra de 532 pies de largo. Encuentre la altura del árbol si el ángulo de elevación del Sol es 25.7°.</a:t>
            </a:r>
          </a:p>
          <a:p>
            <a:r>
              <a:rPr lang="es-MX" sz="2600" dirty="0"/>
              <a:t>SOLUCIÓN Sea h la altura del árbol. De la figura vemos que</a:t>
            </a:r>
          </a:p>
          <a:p>
            <a:endParaRPr lang="es-MX" sz="2600" dirty="0"/>
          </a:p>
          <a:p>
            <a:endParaRPr lang="es-MX" sz="2600" dirty="0"/>
          </a:p>
          <a:p>
            <a:endParaRPr lang="es-MX" sz="2600" dirty="0"/>
          </a:p>
          <a:p>
            <a:endParaRPr lang="es-MX" sz="2600" dirty="0"/>
          </a:p>
          <a:p>
            <a:pPr marL="0" indent="0">
              <a:buNone/>
            </a:pPr>
            <a:endParaRPr lang="es-MX" sz="2600" dirty="0"/>
          </a:p>
          <a:p>
            <a:r>
              <a:rPr lang="es-MX" sz="2600" dirty="0"/>
              <a:t>Por lo tanto, la altura del árbol es aproximadamente 256 pies.</a:t>
            </a:r>
          </a:p>
        </p:txBody>
      </p:sp>
      <p:pic>
        <p:nvPicPr>
          <p:cNvPr id="5" name="Imagen 4" descr="Imagen de la pantalla de un videojuego&#10;&#10;Descripción generada automáticamente con confianza baja">
            <a:extLst>
              <a:ext uri="{FF2B5EF4-FFF2-40B4-BE49-F238E27FC236}">
                <a16:creationId xmlns:a16="http://schemas.microsoft.com/office/drawing/2014/main" id="{5A0DAABD-71BD-40D1-9FD6-C28E6DC244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18213" y="3429000"/>
            <a:ext cx="3238972" cy="2313552"/>
          </a:xfrm>
          <a:prstGeom prst="rect">
            <a:avLst/>
          </a:prstGeom>
        </p:spPr>
      </p:pic>
      <mc:AlternateContent xmlns:mc="http://schemas.openxmlformats.org/markup-compatibility/2006" xmlns:a14="http://schemas.microsoft.com/office/drawing/2010/main">
        <mc:Choice Requires="a14">
          <p:sp>
            <p:nvSpPr>
              <p:cNvPr id="8" name="Marcador de contenido 9">
                <a:extLst>
                  <a:ext uri="{FF2B5EF4-FFF2-40B4-BE49-F238E27FC236}">
                    <a16:creationId xmlns:a16="http://schemas.microsoft.com/office/drawing/2014/main" id="{A21570A1-0604-4957-B121-0F2A662D6F61}"/>
                  </a:ext>
                </a:extLst>
              </p:cNvPr>
              <p:cNvSpPr txBox="1">
                <a:spLocks/>
              </p:cNvSpPr>
              <p:nvPr/>
            </p:nvSpPr>
            <p:spPr>
              <a:xfrm>
                <a:off x="494675" y="3772644"/>
                <a:ext cx="7240249" cy="162626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14:m>
                  <m:oMath xmlns:m="http://schemas.openxmlformats.org/officeDocument/2006/math">
                    <m:f>
                      <m:fPr>
                        <m:ctrlPr>
                          <a:rPr lang="es-DO" sz="2400" i="1" smtClean="0">
                            <a:latin typeface="Cambria Math" panose="02040503050406030204" pitchFamily="18" charset="0"/>
                          </a:rPr>
                        </m:ctrlPr>
                      </m:fPr>
                      <m:num>
                        <m:r>
                          <a:rPr lang="es-MX" sz="2400" i="1" smtClean="0">
                            <a:solidFill>
                              <a:srgbClr val="FF0000"/>
                            </a:solidFill>
                            <a:latin typeface="Cambria Math" panose="02040503050406030204" pitchFamily="18" charset="0"/>
                          </a:rPr>
                          <m:t>h</m:t>
                        </m:r>
                      </m:num>
                      <m:den>
                        <m:r>
                          <a:rPr lang="es-MX" sz="2400" i="1">
                            <a:latin typeface="Cambria Math" panose="02040503050406030204" pitchFamily="18" charset="0"/>
                          </a:rPr>
                          <m:t>5</m:t>
                        </m:r>
                        <m:r>
                          <a:rPr lang="es-MX" sz="2400" b="0" i="1" smtClean="0">
                            <a:latin typeface="Cambria Math" panose="02040503050406030204" pitchFamily="18" charset="0"/>
                          </a:rPr>
                          <m:t>32</m:t>
                        </m:r>
                      </m:den>
                    </m:f>
                    <m:r>
                      <a:rPr lang="es-MX" sz="2400" i="1">
                        <a:latin typeface="Cambria Math" panose="02040503050406030204" pitchFamily="18" charset="0"/>
                      </a:rPr>
                      <m:t>=</m:t>
                    </m:r>
                    <m:func>
                      <m:funcPr>
                        <m:ctrlPr>
                          <a:rPr lang="es-MX" sz="2400" i="1">
                            <a:latin typeface="Cambria Math" panose="02040503050406030204" pitchFamily="18" charset="0"/>
                          </a:rPr>
                        </m:ctrlPr>
                      </m:funcPr>
                      <m:fName>
                        <m:r>
                          <m:rPr>
                            <m:sty m:val="p"/>
                          </m:rPr>
                          <a:rPr lang="es-MX" sz="2400">
                            <a:latin typeface="Cambria Math" panose="02040503050406030204" pitchFamily="18" charset="0"/>
                          </a:rPr>
                          <m:t>tan</m:t>
                        </m:r>
                      </m:fName>
                      <m:e>
                        <m:r>
                          <a:rPr lang="es-MX" sz="2400" i="1">
                            <a:latin typeface="Cambria Math" panose="02040503050406030204" pitchFamily="18" charset="0"/>
                          </a:rPr>
                          <m:t>2</m:t>
                        </m:r>
                        <m:r>
                          <a:rPr lang="es-MX" sz="2400" b="0" i="1" smtClean="0">
                            <a:latin typeface="Cambria Math" panose="02040503050406030204" pitchFamily="18" charset="0"/>
                          </a:rPr>
                          <m:t>5.7</m:t>
                        </m:r>
                        <m:r>
                          <a:rPr lang="es-MX" sz="2400" i="1">
                            <a:latin typeface="Cambria Math" panose="02040503050406030204" pitchFamily="18" charset="0"/>
                          </a:rPr>
                          <m:t>°</m:t>
                        </m:r>
                      </m:e>
                    </m:func>
                  </m:oMath>
                </a14:m>
                <a:r>
                  <a:rPr lang="es-DO" sz="2400" dirty="0"/>
                  <a:t>                 </a:t>
                </a:r>
                <a:r>
                  <a:rPr lang="es-DO" sz="2400" dirty="0">
                    <a:solidFill>
                      <a:srgbClr val="00B0F0"/>
                    </a:solidFill>
                  </a:rPr>
                  <a:t>defición de tangente.</a:t>
                </a:r>
              </a:p>
              <a:p>
                <a14:m>
                  <m:oMath xmlns:m="http://schemas.openxmlformats.org/officeDocument/2006/math">
                    <m:r>
                      <a:rPr lang="es-MX" sz="2400" i="1" smtClean="0">
                        <a:solidFill>
                          <a:srgbClr val="FF0000"/>
                        </a:solidFill>
                        <a:latin typeface="Cambria Math" panose="02040503050406030204" pitchFamily="18" charset="0"/>
                      </a:rPr>
                      <m:t>h</m:t>
                    </m:r>
                    <m:r>
                      <a:rPr lang="es-MX" sz="2400" i="1">
                        <a:latin typeface="Cambria Math" panose="02040503050406030204" pitchFamily="18" charset="0"/>
                      </a:rPr>
                      <m:t>=5</m:t>
                    </m:r>
                    <m:r>
                      <a:rPr lang="es-MX" sz="2400" b="0" i="1" smtClean="0">
                        <a:latin typeface="Cambria Math" panose="02040503050406030204" pitchFamily="18" charset="0"/>
                      </a:rPr>
                      <m:t>32</m:t>
                    </m:r>
                    <m:r>
                      <a:rPr lang="es-MX" sz="2400" i="1">
                        <a:latin typeface="Cambria Math" panose="02040503050406030204" pitchFamily="18" charset="0"/>
                      </a:rPr>
                      <m:t>(</m:t>
                    </m:r>
                    <m:func>
                      <m:funcPr>
                        <m:ctrlPr>
                          <a:rPr lang="es-MX" sz="2400" i="1">
                            <a:latin typeface="Cambria Math" panose="02040503050406030204" pitchFamily="18" charset="0"/>
                          </a:rPr>
                        </m:ctrlPr>
                      </m:funcPr>
                      <m:fName>
                        <m:r>
                          <m:rPr>
                            <m:sty m:val="p"/>
                          </m:rPr>
                          <a:rPr lang="es-MX" sz="2400">
                            <a:latin typeface="Cambria Math" panose="02040503050406030204" pitchFamily="18" charset="0"/>
                          </a:rPr>
                          <m:t>tan</m:t>
                        </m:r>
                      </m:fName>
                      <m:e>
                        <m:r>
                          <a:rPr lang="es-MX" sz="2400" i="1">
                            <a:latin typeface="Cambria Math" panose="02040503050406030204" pitchFamily="18" charset="0"/>
                          </a:rPr>
                          <m:t>2</m:t>
                        </m:r>
                        <m:r>
                          <a:rPr lang="es-MX" sz="2400" b="0" i="1" smtClean="0">
                            <a:latin typeface="Cambria Math" panose="02040503050406030204" pitchFamily="18" charset="0"/>
                          </a:rPr>
                          <m:t>5.7</m:t>
                        </m:r>
                        <m:r>
                          <a:rPr lang="es-MX" sz="2400" i="1">
                            <a:latin typeface="Cambria Math" panose="02040503050406030204" pitchFamily="18" charset="0"/>
                          </a:rPr>
                          <m:t>°</m:t>
                        </m:r>
                      </m:e>
                    </m:func>
                  </m:oMath>
                </a14:m>
                <a:r>
                  <a:rPr lang="es-DO" sz="2400" dirty="0"/>
                  <a:t>)        </a:t>
                </a:r>
                <a:r>
                  <a:rPr lang="es-DO" sz="2400" dirty="0">
                    <a:solidFill>
                      <a:srgbClr val="00B0F0"/>
                    </a:solidFill>
                  </a:rPr>
                  <a:t>despeje.</a:t>
                </a:r>
              </a:p>
              <a:p>
                <a14:m>
                  <m:oMath xmlns:m="http://schemas.openxmlformats.org/officeDocument/2006/math">
                    <m:r>
                      <a:rPr lang="es-MX" sz="2400" i="1" smtClean="0">
                        <a:solidFill>
                          <a:srgbClr val="FF0000"/>
                        </a:solidFill>
                        <a:latin typeface="Cambria Math" panose="02040503050406030204" pitchFamily="18" charset="0"/>
                      </a:rPr>
                      <m:t>h</m:t>
                    </m:r>
                    <m:r>
                      <a:rPr lang="es-MX" sz="2400" i="1">
                        <a:latin typeface="Cambria Math" panose="02040503050406030204" pitchFamily="18" charset="0"/>
                        <a:ea typeface="Cambria Math" panose="02040503050406030204" pitchFamily="18" charset="0"/>
                      </a:rPr>
                      <m:t>≈2</m:t>
                    </m:r>
                    <m:r>
                      <a:rPr lang="es-MX" sz="2400" b="0" i="1" smtClean="0">
                        <a:latin typeface="Cambria Math" panose="02040503050406030204" pitchFamily="18" charset="0"/>
                        <a:ea typeface="Cambria Math" panose="02040503050406030204" pitchFamily="18" charset="0"/>
                      </a:rPr>
                      <m:t>56</m:t>
                    </m:r>
                    <m:r>
                      <a:rPr lang="es-MX" sz="2400" i="1">
                        <a:latin typeface="Cambria Math" panose="02040503050406030204" pitchFamily="18" charset="0"/>
                        <a:ea typeface="Cambria Math" panose="02040503050406030204" pitchFamily="18" charset="0"/>
                      </a:rPr>
                      <m:t> </m:t>
                    </m:r>
                    <m:r>
                      <a:rPr lang="es-MX" sz="2400" i="1">
                        <a:latin typeface="Cambria Math" panose="02040503050406030204" pitchFamily="18" charset="0"/>
                        <a:ea typeface="Cambria Math" panose="02040503050406030204" pitchFamily="18" charset="0"/>
                      </a:rPr>
                      <m:t>𝑝𝑖𝑒𝑠</m:t>
                    </m:r>
                  </m:oMath>
                </a14:m>
                <a:r>
                  <a:rPr lang="es-DO" sz="2400" dirty="0"/>
                  <a:t>                    </a:t>
                </a:r>
                <a:r>
                  <a:rPr lang="es-DO" sz="2400" dirty="0">
                    <a:solidFill>
                      <a:srgbClr val="00B0F0"/>
                    </a:solidFill>
                  </a:rPr>
                  <a:t>al usar calculadora.</a:t>
                </a:r>
              </a:p>
            </p:txBody>
          </p:sp>
        </mc:Choice>
        <mc:Fallback xmlns="">
          <p:sp>
            <p:nvSpPr>
              <p:cNvPr id="8" name="Marcador de contenido 9">
                <a:extLst>
                  <a:ext uri="{FF2B5EF4-FFF2-40B4-BE49-F238E27FC236}">
                    <a16:creationId xmlns:a16="http://schemas.microsoft.com/office/drawing/2014/main" id="{A21570A1-0604-4957-B121-0F2A662D6F61}"/>
                  </a:ext>
                </a:extLst>
              </p:cNvPr>
              <p:cNvSpPr txBox="1">
                <a:spLocks noRot="1" noChangeAspect="1" noMove="1" noResize="1" noEditPoints="1" noAdjustHandles="1" noChangeArrowheads="1" noChangeShapeType="1" noTextEdit="1"/>
              </p:cNvSpPr>
              <p:nvPr/>
            </p:nvSpPr>
            <p:spPr>
              <a:xfrm>
                <a:off x="494675" y="3772644"/>
                <a:ext cx="7240249" cy="1626264"/>
              </a:xfrm>
              <a:prstGeom prst="rect">
                <a:avLst/>
              </a:prstGeom>
              <a:blipFill>
                <a:blip r:embed="rId3"/>
                <a:stretch>
                  <a:fillRect l="-1094" t="-375"/>
                </a:stretch>
              </a:blipFill>
            </p:spPr>
            <p:txBody>
              <a:bodyPr/>
              <a:lstStyle/>
              <a:p>
                <a:r>
                  <a:rPr lang="es-DO">
                    <a:noFill/>
                  </a:rPr>
                  <a:t> </a:t>
                </a:r>
              </a:p>
            </p:txBody>
          </p:sp>
        </mc:Fallback>
      </mc:AlternateContent>
    </p:spTree>
    <p:extLst>
      <p:ext uri="{BB962C8B-B14F-4D97-AF65-F5344CB8AC3E}">
        <p14:creationId xmlns:p14="http://schemas.microsoft.com/office/powerpoint/2010/main" val="3734935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wipe(down)">
                                      <p:cBhvr>
                                        <p:cTn id="27" dur="5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8">
                                            <p:txEl>
                                              <p:pRg st="1" end="1"/>
                                            </p:txEl>
                                          </p:spTgt>
                                        </p:tgtEl>
                                        <p:attrNameLst>
                                          <p:attrName>style.visibility</p:attrName>
                                        </p:attrNameLst>
                                      </p:cBhvr>
                                      <p:to>
                                        <p:strVal val="visible"/>
                                      </p:to>
                                    </p:set>
                                    <p:animEffect transition="in" filter="wipe(down)">
                                      <p:cBhvr>
                                        <p:cTn id="32" dur="500"/>
                                        <p:tgtEl>
                                          <p:spTgt spid="8">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8">
                                            <p:txEl>
                                              <p:pRg st="2" end="2"/>
                                            </p:txEl>
                                          </p:spTgt>
                                        </p:tgtEl>
                                        <p:attrNameLst>
                                          <p:attrName>style.visibility</p:attrName>
                                        </p:attrNameLst>
                                      </p:cBhvr>
                                      <p:to>
                                        <p:strVal val="visible"/>
                                      </p:to>
                                    </p:set>
                                    <p:animEffect transition="in" filter="wipe(down)">
                                      <p:cBhvr>
                                        <p:cTn id="37" dur="500"/>
                                        <p:tgtEl>
                                          <p:spTgt spid="8">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wipe(down)">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6240</TotalTime>
  <Words>1395</Words>
  <Application>Microsoft Office PowerPoint</Application>
  <PresentationFormat>Panorámica</PresentationFormat>
  <Paragraphs>99</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Calibri</vt:lpstr>
      <vt:lpstr>Calibri Light</vt:lpstr>
      <vt:lpstr>Cambria Math</vt:lpstr>
      <vt:lpstr>Tema de Office</vt:lpstr>
      <vt:lpstr>Funciones trigonométricas de ángulos especiales. y  Resolución de triángulo rectángulo. </vt:lpstr>
      <vt:lpstr>Presentación de PowerPoint</vt:lpstr>
      <vt:lpstr>Presentación de PowerPoint</vt:lpstr>
      <vt:lpstr>Teclas para programas la calculadora en grados o radianes. </vt:lpstr>
      <vt:lpstr>Resolución de triangulo rectángulos </vt:lpstr>
      <vt:lpstr>Ejemplo 1   Resolver un triángulo rectángulo</vt:lpstr>
      <vt:lpstr>Ejemplo 2 Resuelva el siguiente triángulo rectángulo </vt:lpstr>
      <vt:lpstr>Presentación de PowerPoint</vt:lpstr>
      <vt:lpstr>Presentación de PowerPoint</vt:lpstr>
      <vt:lpstr>Ejemplo 4  Un problema de triángulos rectángulo</vt:lpstr>
      <vt:lpstr>Ejemplo 5 Una escalera de 40 pies se apoya contra un edificio.  Si la base de la escalera está a 6 pies de la base del edificio, ¿cuál es el ángulo formado por la escalera y el edificio.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Funciones trigonométricas de ángulos especiales</dc:title>
  <dc:creator>Frank Felix Cepeda  Torres</dc:creator>
  <cp:lastModifiedBy>Frank Felix Cepeda  Torres</cp:lastModifiedBy>
  <cp:revision>34</cp:revision>
  <dcterms:created xsi:type="dcterms:W3CDTF">2021-06-10T15:17:01Z</dcterms:created>
  <dcterms:modified xsi:type="dcterms:W3CDTF">2021-06-15T15:04:52Z</dcterms:modified>
</cp:coreProperties>
</file>