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7" r:id="rId9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1DBBA-AD50-4A7C-A0EB-7D923425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510599-9E25-4759-9E43-6F0793AB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9C8FB8-C8F1-423A-9A33-D5FC5ACD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840C9-FCE3-43E1-9ACA-F6556BAF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5C0CEF-54F9-4474-93E0-F512B860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1875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07625-9A3D-4522-8F3B-5C3FE45A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90D0D0-77AB-49DF-93C5-54C023890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C5EDC7-0121-4655-8A8D-9870B63D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F1280-6624-44B2-803F-B0C4387C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B83F29-16DD-486F-A210-2A92FB48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538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95E6D2-2BF2-4B6E-A9EF-9DBE50615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47F657-F85F-432F-8266-C6A288AAD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F31DA5-6AD7-48DE-A1BD-ABB6A345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9CBDAD-879D-43F8-934E-58998800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F469C6-22D3-4CDF-9705-C1200345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7586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EC004-FE74-4710-A9E0-1EAED4BD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F7F8DF-A91E-4271-BB5A-6A6A06140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627B94-B0E8-48EC-84AD-64E6FFEB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7824EB-A3C7-420D-B671-E7C2D21B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8D94FC-735E-4348-8692-B7B74067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404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7C2AB-5075-4FC6-B22D-1FDBB33A6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C796A7-C46B-4E3A-8F10-BF1909578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02B63-2910-4585-A30C-D4CC35B6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7F3FA-91BF-447A-BB86-44DB5940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BD056-A959-4C64-8D57-D5D52363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72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DEF76-EED4-43CD-A4B1-2CDF3D10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70162C-8EF7-4613-A979-2EBD70D93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C58440-3039-4879-88CB-1AE675745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48B169-3FDE-406C-8AA1-FF290A2E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3CD6F8-86E8-4875-BA3A-D3C1A8E7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C6A0A4-8EE1-40E6-BEBE-4FA099AF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5164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5D08C-294F-47A6-A6CD-54EC13D91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2AC27-4DBA-4086-89C2-2FAF9C2C1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D0962B-0374-428A-BF85-9A7EF38D9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ACCB34-16CD-4399-A001-46723DE06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76A530-6E6B-48EB-9471-22DEE8CB2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DE3B93-B287-4302-9BBC-0B0439C7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1DB04F-2FC5-4D42-8D7C-BD2C64BC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5D4F8E-9370-43FF-A107-0345B579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8388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1D4A9-1ED1-49AC-8F31-9B7ADB25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BB7F08-E573-4F57-B208-B4C9484A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AC6BA7-0BD5-478B-8A54-F257C98A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9142D3-285C-420D-9146-1C6950E8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4729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1BC6452-67E4-408F-95D7-E1F7F1E8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041A23-811A-4306-B7D3-8B999274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139D1-6831-4BEE-B9F7-71F0C4BD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180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CEDEC-245E-4A40-BB68-30184330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EC043-05E5-4419-9EC7-F9DEA9D1F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3966C6-9138-4712-9C12-6731A1415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467036-BAD5-49BA-9807-414B4E98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0EE90C-7A14-44A6-B2D5-79E0DA0A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68DA93-D890-494A-8702-E8CFCE6A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5386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CDB13-38A8-4CE8-9817-E1C2CE5C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F5770D-96DA-4899-B0E5-6D23E2452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E036FB-C305-4E63-A729-49D733FF7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50620E-121A-4C73-81E1-ABC6A6C8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A47484-F28C-4072-8972-DF0D0603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A0A7FD-C62F-4BA5-8DA2-B5A3B3E9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550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7381772-5A52-4DAD-8F3A-388B8A345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1F761A-A63C-4502-B65B-94AD4462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27F600-2108-4BDA-8164-B3B18D6C2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7F05-36AF-4BA7-86C6-5CFDC2780143}" type="datetimeFigureOut">
              <a:rPr lang="es-DO" smtClean="0"/>
              <a:t>8/6/2021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E58387-0266-4280-869B-F44250AF7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77397-13F6-4D7E-9291-1E2AD618D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B6D-5994-4F56-8AFF-F93C03535F9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8638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8.jpeg"/><Relationship Id="rId4" Type="http://schemas.openxmlformats.org/officeDocument/2006/relationships/image" Target="../media/image15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8.jpe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CAE6E-F755-42C6-B91B-89309B59E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DO" dirty="0"/>
              <a:t>Funciones trigonométricas</a:t>
            </a:r>
            <a:br>
              <a:rPr lang="es-DO" dirty="0"/>
            </a:br>
            <a:r>
              <a:rPr lang="es-DO" dirty="0"/>
              <a:t>de ángulos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C361FC-E8C5-4E77-8E9D-8F07A6B83B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578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8C292-B50F-43DE-90EF-CA58BB1B1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13" y="53319"/>
            <a:ext cx="9386081" cy="708772"/>
          </a:xfrm>
        </p:spPr>
        <p:txBody>
          <a:bodyPr>
            <a:normAutofit/>
          </a:bodyPr>
          <a:lstStyle/>
          <a:p>
            <a:pPr algn="ctr"/>
            <a:r>
              <a:rPr lang="es-DO" sz="3200" b="1" dirty="0"/>
              <a:t>Funciones trigonométricas de ángulos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Marcador de contenido 16">
                <a:extLst>
                  <a:ext uri="{FF2B5EF4-FFF2-40B4-BE49-F238E27FC236}">
                    <a16:creationId xmlns:a16="http://schemas.microsoft.com/office/drawing/2014/main" id="{1F80D39E-EE9F-43EA-A4CA-A59C1B295F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0288" y="695493"/>
                <a:ext cx="7501010" cy="5606831"/>
              </a:xfrm>
            </p:spPr>
            <p:txBody>
              <a:bodyPr>
                <a:noAutofit/>
              </a:bodyPr>
              <a:lstStyle/>
              <a:p>
                <a:r>
                  <a:rPr lang="es-MX" sz="2200" dirty="0">
                    <a:latin typeface="Times-Roman"/>
                  </a:rPr>
                  <a:t>Introduciremos las funciones trigonométricas en la forma en que se originaron históricamente, como razones entre los lados de un triángulo rectángulo.</a:t>
                </a:r>
              </a:p>
              <a:p>
                <a:r>
                  <a:rPr lang="es-MX" sz="2200" dirty="0">
                    <a:latin typeface="Times-Roman"/>
                  </a:rPr>
                  <a:t>Un triángulo es un triángulo rectángulo si uno de sus ángulos es un ángulo recto. Si </a:t>
                </a:r>
                <a14:m>
                  <m:oMath xmlns:m="http://schemas.openxmlformats.org/officeDocument/2006/math">
                    <m:r>
                      <a:rPr lang="es-MX" sz="22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200" dirty="0">
                    <a:solidFill>
                      <a:srgbClr val="00B0F0"/>
                    </a:solidFill>
                    <a:latin typeface="Times-Roman"/>
                  </a:rPr>
                  <a:t> </a:t>
                </a:r>
                <a:r>
                  <a:rPr lang="es-MX" sz="2200" dirty="0">
                    <a:latin typeface="Times-Roman"/>
                  </a:rPr>
                  <a:t>es cualquier ángulo agudo, podemos considerar un triángulo rectángulo que tiene </a:t>
                </a:r>
                <a14:m>
                  <m:oMath xmlns:m="http://schemas.openxmlformats.org/officeDocument/2006/math">
                    <m:r>
                      <a:rPr lang="es-MX" sz="22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200" dirty="0">
                    <a:latin typeface="Times-Roman"/>
                  </a:rPr>
                  <a:t> como uno de sus ángulos, como en la figura 1, donde el símbolo </a:t>
                </a:r>
                <a14:m>
                  <m:oMath xmlns:m="http://schemas.openxmlformats.org/officeDocument/2006/math">
                    <m:r>
                      <a:rPr lang="es-MX" sz="22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∟</m:t>
                    </m:r>
                  </m:oMath>
                </a14:m>
                <a:r>
                  <a:rPr lang="es-MX" sz="2200" dirty="0">
                    <a:solidFill>
                      <a:srgbClr val="00B0F0"/>
                    </a:solidFill>
                    <a:latin typeface="Times-Roman"/>
                  </a:rPr>
                  <a:t> </a:t>
                </a:r>
                <a:r>
                  <a:rPr lang="es-MX" sz="2200" dirty="0">
                    <a:latin typeface="Times-Roman"/>
                  </a:rPr>
                  <a:t>especifica el ángulo de 90°. </a:t>
                </a:r>
              </a:p>
              <a:p>
                <a:r>
                  <a:rPr lang="es-MX" sz="2200" dirty="0">
                    <a:latin typeface="Times-Roman"/>
                  </a:rPr>
                  <a:t>Se pueden obtener seis razones usando las longitudes a, b y c de los lados del triángulo:</a:t>
                </a:r>
              </a:p>
              <a:p>
                <a:pPr algn="l"/>
                <a:r>
                  <a:rPr lang="es-MX" sz="2200" b="0" i="0" u="none" strike="noStrike" baseline="0" dirty="0">
                    <a:latin typeface="Times-Roman"/>
                  </a:rPr>
                  <a:t>Podemos demostrar que estas razones dependen sólo de </a:t>
                </a:r>
                <a14:m>
                  <m:oMath xmlns:m="http://schemas.openxmlformats.org/officeDocument/2006/math">
                    <m:r>
                      <a:rPr lang="es-MX" sz="22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200" b="0" i="0" u="none" strike="noStrike" baseline="0" dirty="0">
                    <a:latin typeface="YorkGreek"/>
                  </a:rPr>
                  <a:t> </a:t>
                </a:r>
                <a:r>
                  <a:rPr lang="es-MX" sz="2200" b="0" i="0" u="none" strike="noStrike" baseline="0" dirty="0">
                    <a:latin typeface="Times-Roman"/>
                  </a:rPr>
                  <a:t>y no del tamaño del triángulo, como se indica en la figura 2.</a:t>
                </a:r>
              </a:p>
              <a:p>
                <a:pPr algn="l"/>
                <a:r>
                  <a:rPr lang="es-MX" sz="2200" b="0" i="0" u="none" strike="noStrike" baseline="0" dirty="0">
                    <a:latin typeface="Times-Roman"/>
                  </a:rPr>
                  <a:t> Como los dos triángulos tienen ángulos iguales, son semejantes y por tanto las razones entre lados correspondientes </a:t>
                </a:r>
                <a:r>
                  <a:rPr lang="es-DO" sz="2200" b="0" i="0" u="none" strike="noStrike" baseline="0" dirty="0">
                    <a:latin typeface="Times-Roman"/>
                  </a:rPr>
                  <a:t>son proporcionales. Por ejemplo</a:t>
                </a:r>
                <a:endParaRPr lang="es-DO" sz="2200" dirty="0"/>
              </a:p>
            </p:txBody>
          </p:sp>
        </mc:Choice>
        <mc:Fallback xmlns="">
          <p:sp>
            <p:nvSpPr>
              <p:cNvPr id="17" name="Marcador de contenido 16">
                <a:extLst>
                  <a:ext uri="{FF2B5EF4-FFF2-40B4-BE49-F238E27FC236}">
                    <a16:creationId xmlns:a16="http://schemas.microsoft.com/office/drawing/2014/main" id="{1F80D39E-EE9F-43EA-A4CA-A59C1B295F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288" y="695493"/>
                <a:ext cx="7501010" cy="5606831"/>
              </a:xfrm>
              <a:blipFill>
                <a:blip r:embed="rId2"/>
                <a:stretch>
                  <a:fillRect l="-894" t="-1304" r="-1543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EB0D6457-2440-4005-A110-AC12CF4C7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502" y="2081443"/>
            <a:ext cx="3886398" cy="87009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E6B2706-3699-4C44-8A9A-22089389F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298" y="5898737"/>
            <a:ext cx="3886398" cy="8071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1D678A-C588-42D6-8CDB-C4C157488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245" y="379570"/>
            <a:ext cx="1968774" cy="156231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45B495F-7A6F-4277-AA13-805AAACDB6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00" y="3289374"/>
            <a:ext cx="3107064" cy="249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2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86D6D39-5B22-4F72-9C5F-EC33CAEAD3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017" y="179705"/>
                <a:ext cx="9494676" cy="64609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MX" sz="2400" b="0" i="0" u="none" strike="noStrike" baseline="0" dirty="0">
                    <a:latin typeface="Times-Roman"/>
                  </a:rPr>
                  <a:t>Entonces, para cada 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0" u="none" strike="noStrike" baseline="0" dirty="0">
                    <a:latin typeface="Times-Roman"/>
                  </a:rPr>
                  <a:t>, las seis razones están determinadas de manera única y por tanto son funciones de 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0" u="none" strike="noStrike" baseline="0" dirty="0">
                    <a:latin typeface="Times-Roman"/>
                  </a:rPr>
                  <a:t>. Reciben el nombre de </a:t>
                </a:r>
                <a:r>
                  <a:rPr lang="es-MX" sz="2400" b="1" i="0" u="none" strike="noStrike" baseline="0" dirty="0">
                    <a:solidFill>
                      <a:srgbClr val="00B0F0"/>
                    </a:solidFill>
                    <a:latin typeface="Times-Bold"/>
                  </a:rPr>
                  <a:t>funciones trigonométricas</a:t>
                </a:r>
                <a:r>
                  <a:rPr lang="es-MX" sz="2400" b="0" i="0" u="none" strike="noStrike" baseline="0" dirty="0">
                    <a:solidFill>
                      <a:srgbClr val="00B0F0"/>
                    </a:solidFill>
                    <a:latin typeface="Times-Roman"/>
                  </a:rPr>
                  <a:t>* </a:t>
                </a:r>
                <a:r>
                  <a:rPr lang="es-MX" sz="2400" b="0" i="0" u="none" strike="noStrike" baseline="0" dirty="0">
                    <a:latin typeface="Times-Roman"/>
                  </a:rPr>
                  <a:t>y se denotan como las funciones </a:t>
                </a:r>
                <a:r>
                  <a:rPr lang="es-MX" sz="2400" i="1" u="none" strike="noStrike" baseline="0" dirty="0">
                    <a:solidFill>
                      <a:srgbClr val="FF0000"/>
                    </a:solidFill>
                    <a:latin typeface="+mj-lt"/>
                  </a:rPr>
                  <a:t>seno</a:t>
                </a:r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:r>
                  <a:rPr lang="es-MX" sz="2400" i="1" u="none" strike="noStrike" baseline="0" dirty="0">
                    <a:solidFill>
                      <a:srgbClr val="FF0000"/>
                    </a:solidFill>
                    <a:latin typeface="Times-Bold"/>
                  </a:rPr>
                  <a:t>coseno</a:t>
                </a:r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:r>
                  <a:rPr lang="es-MX" sz="2400" i="1" u="none" strike="noStrike" baseline="0" dirty="0">
                    <a:solidFill>
                      <a:srgbClr val="FF0000"/>
                    </a:solidFill>
                    <a:latin typeface="Times-Bold"/>
                  </a:rPr>
                  <a:t>tangente</a:t>
                </a:r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:r>
                  <a:rPr lang="es-MX" sz="2400" i="1" u="none" strike="noStrike" baseline="0" dirty="0">
                    <a:solidFill>
                      <a:srgbClr val="FF0000"/>
                    </a:solidFill>
                    <a:latin typeface="Times-Bold"/>
                  </a:rPr>
                  <a:t>cotangente</a:t>
                </a:r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:r>
                  <a:rPr lang="es-MX" sz="2400" i="1" u="none" strike="noStrike" baseline="0" dirty="0">
                    <a:solidFill>
                      <a:srgbClr val="FF0000"/>
                    </a:solidFill>
                    <a:latin typeface="Times-Bold"/>
                  </a:rPr>
                  <a:t>secante</a:t>
                </a:r>
                <a:r>
                  <a:rPr lang="es-MX" sz="2400" i="0" u="none" strike="noStrike" baseline="0" dirty="0">
                    <a:latin typeface="Times-Bold"/>
                  </a:rPr>
                  <a:t> </a:t>
                </a:r>
                <a:r>
                  <a:rPr lang="es-MX" sz="2400" i="0" u="none" strike="noStrike" baseline="0" dirty="0">
                    <a:latin typeface="Times-Roman"/>
                  </a:rPr>
                  <a:t>y </a:t>
                </a:r>
                <a:r>
                  <a:rPr lang="es-MX" sz="2400" i="1" u="none" strike="noStrike" baseline="0" dirty="0">
                    <a:solidFill>
                      <a:srgbClr val="FF0000"/>
                    </a:solidFill>
                    <a:latin typeface="Times-Bold"/>
                  </a:rPr>
                  <a:t>cosecante</a:t>
                </a:r>
                <a:r>
                  <a:rPr lang="es-MX" sz="2400" i="0" u="none" strike="noStrike" baseline="0" dirty="0">
                    <a:latin typeface="Times-Roman"/>
                  </a:rPr>
                  <a:t>, abreviadas </a:t>
                </a:r>
                <a14:m>
                  <m:oMath xmlns:m="http://schemas.openxmlformats.org/officeDocument/2006/math">
                    <m:r>
                      <a:rPr lang="es-MX" sz="2400" b="0" i="1" u="none" strike="noStrike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</m:oMath>
                </a14:m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14:m>
                  <m:oMath xmlns:m="http://schemas.openxmlformats.org/officeDocument/2006/math">
                    <m:r>
                      <a:rPr lang="es-MX" sz="2400" b="0" i="1" u="none" strike="noStrike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s-DO" sz="2400" b="0" i="1" u="none" strike="noStrike" baseline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</m:t>
                    </m:r>
                  </m:oMath>
                </a14:m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14:m>
                  <m:oMath xmlns:m="http://schemas.openxmlformats.org/officeDocument/2006/math">
                    <m:r>
                      <a:rPr lang="es-MX" sz="2400" b="0" i="1" u="none" strike="noStrike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</m:oMath>
                </a14:m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14:m>
                  <m:oMath xmlns:m="http://schemas.openxmlformats.org/officeDocument/2006/math">
                    <m:r>
                      <a:rPr lang="es-MX" sz="2400" b="0" i="1" u="none" strike="noStrike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𝑐𝑜𝑡</m:t>
                    </m:r>
                  </m:oMath>
                </a14:m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14:m>
                  <m:oMath xmlns:m="http://schemas.openxmlformats.org/officeDocument/2006/math">
                    <m:r>
                      <a:rPr lang="es-MX" sz="2400" b="0" i="1" u="none" strike="noStrike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r>
                  <a:rPr lang="es-MX" sz="2400" i="0" u="none" strike="noStrike" baseline="0" dirty="0">
                    <a:latin typeface="Times-Bold"/>
                  </a:rPr>
                  <a:t> </a:t>
                </a:r>
                <a:r>
                  <a:rPr lang="es-MX" sz="2400" i="0" u="none" strike="noStrike" baseline="0" dirty="0">
                    <a:latin typeface="Times-Roman"/>
                  </a:rPr>
                  <a:t>y </a:t>
                </a:r>
                <a14:m>
                  <m:oMath xmlns:m="http://schemas.openxmlformats.org/officeDocument/2006/math">
                    <m:r>
                      <a:rPr lang="es-MX" sz="2400" b="0" i="1" u="none" strike="noStrike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𝑐𝑠𝑐</m:t>
                    </m:r>
                  </m:oMath>
                </a14:m>
                <a:r>
                  <a:rPr lang="es-MX" sz="2400" i="0" u="none" strike="noStrike" baseline="0" dirty="0">
                    <a:latin typeface="Times-Bold"/>
                  </a:rPr>
                  <a:t>, </a:t>
                </a:r>
                <a:r>
                  <a:rPr lang="es-MX" sz="2400" b="0" i="0" u="none" strike="noStrike" baseline="0" dirty="0">
                    <a:latin typeface="Times-Roman"/>
                  </a:rPr>
                  <a:t>respectivamente.</a:t>
                </a:r>
              </a:p>
              <a:p>
                <a:r>
                  <a:rPr lang="es-MX" sz="2400" b="0" i="0" u="none" strike="noStrike" baseline="0" dirty="0">
                    <a:latin typeface="Times-Roman"/>
                  </a:rPr>
                  <a:t>El símbolo </a:t>
                </a:r>
                <a:r>
                  <a:rPr lang="es-MX" sz="2400" b="0" i="0" u="none" strike="noStrike" baseline="0" dirty="0">
                    <a:solidFill>
                      <a:srgbClr val="FF0000"/>
                    </a:solidFill>
                    <a:latin typeface="Times-Roman"/>
                  </a:rPr>
                  <a:t>sen </a:t>
                </a:r>
                <a:r>
                  <a:rPr lang="es-MX" sz="2400" b="0" i="1" u="none" strike="noStrike" baseline="0" dirty="0">
                    <a:solidFill>
                      <a:srgbClr val="FF0000"/>
                    </a:solidFill>
                    <a:latin typeface="Times-Italic"/>
                  </a:rPr>
                  <a:t>(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1" u="none" strike="noStrike" baseline="0" dirty="0">
                    <a:solidFill>
                      <a:srgbClr val="FF0000"/>
                    </a:solidFill>
                    <a:latin typeface="Times-Italic"/>
                  </a:rPr>
                  <a:t>) </a:t>
                </a:r>
                <a:r>
                  <a:rPr lang="es-MX" sz="2400" b="0" i="0" u="none" strike="noStrike" baseline="0" dirty="0">
                    <a:latin typeface="Times-Roman"/>
                  </a:rPr>
                  <a:t>o </a:t>
                </a:r>
                <a:r>
                  <a:rPr lang="es-MX" sz="2400" b="0" i="0" u="none" strike="noStrike" baseline="0" dirty="0">
                    <a:solidFill>
                      <a:srgbClr val="FF0000"/>
                    </a:solidFill>
                    <a:latin typeface="Times-Roman"/>
                  </a:rPr>
                  <a:t>sen</a:t>
                </a:r>
                <a:r>
                  <a:rPr lang="es-MX" sz="2400" b="0" i="0" u="none" strike="noStrike" baseline="0" dirty="0"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0" u="none" strike="noStrike" baseline="0" dirty="0">
                    <a:latin typeface="YorkGreek"/>
                  </a:rPr>
                  <a:t> </a:t>
                </a:r>
                <a:r>
                  <a:rPr lang="es-MX" sz="2400" b="0" i="0" u="none" strike="noStrike" baseline="0" dirty="0">
                    <a:latin typeface="Times-Roman"/>
                  </a:rPr>
                  <a:t>se usa por la razón , que la función </a:t>
                </a:r>
                <a:r>
                  <a:rPr lang="es-MX" sz="2400" b="0" i="0" u="none" strike="noStrike" baseline="0" dirty="0">
                    <a:solidFill>
                      <a:srgbClr val="FF0000"/>
                    </a:solidFill>
                    <a:latin typeface="Times-Roman"/>
                  </a:rPr>
                  <a:t>seno</a:t>
                </a:r>
                <a:r>
                  <a:rPr lang="es-MX" sz="2400" b="0" i="0" u="none" strike="noStrike" baseline="0" dirty="0">
                    <a:latin typeface="Times-Roman"/>
                  </a:rPr>
                  <a:t> asocia con 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0" u="none" strike="noStrike" baseline="0" dirty="0">
                    <a:latin typeface="Times-Roman"/>
                  </a:rPr>
                  <a:t>. Los valores de las otras cinco funciones se denotan de un modo semejante. Para resumir, si 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0" u="none" strike="noStrike" baseline="0" dirty="0">
                    <a:latin typeface="YorkGreek"/>
                  </a:rPr>
                  <a:t> </a:t>
                </a:r>
                <a:r>
                  <a:rPr lang="es-MX" sz="2400" b="0" i="0" u="none" strike="noStrike" baseline="0" dirty="0">
                    <a:latin typeface="Times-Roman"/>
                  </a:rPr>
                  <a:t>es el ángulo agudo del triángulo rectángulo de la </a:t>
                </a:r>
                <a:r>
                  <a:rPr lang="es-MX" sz="2400" b="0" i="0" u="none" strike="noStrike" baseline="0" dirty="0">
                    <a:solidFill>
                      <a:srgbClr val="FF0000"/>
                    </a:solidFill>
                    <a:latin typeface="Times-Roman"/>
                  </a:rPr>
                  <a:t>figura </a:t>
                </a:r>
                <a:r>
                  <a:rPr lang="es-DO" sz="2400" b="0" i="0" u="none" strike="noStrike" baseline="0" dirty="0">
                    <a:solidFill>
                      <a:srgbClr val="FF0000"/>
                    </a:solidFill>
                    <a:latin typeface="Times-Roman"/>
                  </a:rPr>
                  <a:t>1</a:t>
                </a:r>
                <a:r>
                  <a:rPr lang="es-DO" sz="2400" b="0" i="0" u="none" strike="noStrike" baseline="0" dirty="0">
                    <a:latin typeface="Times-Roman"/>
                  </a:rPr>
                  <a:t>, entonces, por definición,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DO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DO" sz="24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s-MX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es-DO" sz="24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r>
                          <a:rPr lang="es-MX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D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func>
                  </m:oMath>
                </a14:m>
                <a:r>
                  <a:rPr lang="es-DO" sz="2400" dirty="0"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DO" sz="24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MX" sz="2400" b="0" i="0" dirty="0" smtClean="0">
                            <a:latin typeface="Cambria Math" panose="02040503050406030204" pitchFamily="18" charset="0"/>
                          </a:rPr>
                          <m:t>                          </m:t>
                        </m:r>
                        <m:r>
                          <m:rPr>
                            <m:sty m:val="p"/>
                          </m:rPr>
                          <a:rPr lang="es-DO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MX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D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func>
                    <m:r>
                      <a:rPr lang="es-MX" sz="2400" b="0" i="1" dirty="0" smtClean="0">
                        <a:latin typeface="Cambria Math" panose="02040503050406030204" pitchFamily="18" charset="0"/>
                      </a:rPr>
                      <m:t>                         </m:t>
                    </m:r>
                    <m:func>
                      <m:funcPr>
                        <m:ctrlPr>
                          <a:rPr lang="es-MX" sz="24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MX" sz="24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s-MX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D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es-MX" sz="2400" b="0" dirty="0">
                  <a:latin typeface="Times-Roman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DO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DO" sz="24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s-MX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D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func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                           </m:t>
                    </m:r>
                    <m:func>
                      <m:func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MX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s-MX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D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                          </m:t>
                        </m:r>
                        <m:r>
                          <m:rPr>
                            <m:sty m:val="p"/>
                          </m:rPr>
                          <a:rPr lang="es-MX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s-MX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D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func>
                  </m:oMath>
                </a14:m>
                <a:endParaRPr lang="es-DO" sz="2400" dirty="0">
                  <a:latin typeface="Times-Roman"/>
                </a:endParaRPr>
              </a:p>
              <a:p>
                <a:pPr algn="l"/>
                <a:r>
                  <a:rPr lang="es-MX" sz="2400" b="0" i="0" u="none" strike="noStrike" baseline="0" dirty="0">
                    <a:latin typeface="Times-Roman"/>
                  </a:rPr>
                  <a:t>El dominio de cada una de las seis funciones trigonométricas es el conjunto de todos los ángulos agudos. </a:t>
                </a:r>
              </a:p>
              <a:p>
                <a:pPr algn="l"/>
                <a:r>
                  <a:rPr lang="es-MX" sz="2400" b="0" i="0" u="none" strike="noStrike" baseline="0" dirty="0">
                    <a:latin typeface="Times-Roman"/>
                  </a:rPr>
                  <a:t>Si </a:t>
                </a:r>
                <a14:m>
                  <m:oMath xmlns:m="http://schemas.openxmlformats.org/officeDocument/2006/math">
                    <m:r>
                      <a:rPr lang="es-MX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b="0" i="0" u="none" strike="noStrike" baseline="0" dirty="0">
                    <a:latin typeface="YorkGreek"/>
                  </a:rPr>
                  <a:t> </a:t>
                </a:r>
                <a:r>
                  <a:rPr lang="es-MX" sz="2400" b="0" i="0" u="none" strike="noStrike" baseline="0" dirty="0">
                    <a:latin typeface="Times-Roman"/>
                  </a:rPr>
                  <a:t>es el ángulo en la figura 1, nos referiremos a los lados del triángulo de longitudes </a:t>
                </a:r>
                <a:r>
                  <a:rPr lang="es-MX" sz="2400" b="0" i="1" u="none" strike="noStrike" baseline="0" dirty="0">
                    <a:latin typeface="Times-Italic"/>
                  </a:rPr>
                  <a:t>a</a:t>
                </a:r>
                <a:r>
                  <a:rPr lang="es-MX" sz="2400" b="0" i="0" u="none" strike="noStrike" baseline="0" dirty="0">
                    <a:latin typeface="Times-Roman"/>
                  </a:rPr>
                  <a:t>, </a:t>
                </a:r>
                <a:r>
                  <a:rPr lang="es-MX" sz="2400" b="0" i="1" u="none" strike="noStrike" baseline="0" dirty="0">
                    <a:latin typeface="Times-Italic"/>
                  </a:rPr>
                  <a:t>b </a:t>
                </a:r>
                <a:r>
                  <a:rPr lang="es-MX" sz="2400" b="0" i="0" u="none" strike="noStrike" baseline="0" dirty="0">
                    <a:latin typeface="Times-Roman"/>
                  </a:rPr>
                  <a:t>y </a:t>
                </a:r>
                <a:r>
                  <a:rPr lang="es-MX" sz="2400" b="0" i="1" u="none" strike="noStrike" baseline="0" dirty="0">
                    <a:latin typeface="Times-Italic"/>
                  </a:rPr>
                  <a:t>c </a:t>
                </a:r>
                <a:r>
                  <a:rPr lang="es-MX" sz="2400" b="0" i="0" u="none" strike="noStrike" baseline="0" dirty="0">
                    <a:latin typeface="Times-Roman"/>
                  </a:rPr>
                  <a:t>como el </a:t>
                </a:r>
                <a:r>
                  <a:rPr lang="es-MX" sz="2400" b="1" i="0" u="none" strike="noStrike" baseline="0" dirty="0">
                    <a:latin typeface="Times-Bold"/>
                  </a:rPr>
                  <a:t>lado adyacente, lado opuesto </a:t>
                </a:r>
                <a:r>
                  <a:rPr lang="es-MX" sz="2400" b="0" i="0" u="none" strike="noStrike" baseline="0" dirty="0">
                    <a:latin typeface="Times-Roman"/>
                  </a:rPr>
                  <a:t>e </a:t>
                </a:r>
                <a:r>
                  <a:rPr lang="es-MX" sz="2400" b="1" i="0" u="none" strike="noStrike" baseline="0" dirty="0">
                    <a:latin typeface="Times-Bold"/>
                  </a:rPr>
                  <a:t>hipotenusa, </a:t>
                </a:r>
                <a:r>
                  <a:rPr lang="es-DO" sz="2400" b="0" i="0" u="none" strike="noStrike" baseline="0" dirty="0">
                    <a:latin typeface="Times-Roman"/>
                  </a:rPr>
                  <a:t>respectivamente. </a:t>
                </a:r>
              </a:p>
              <a:p>
                <a:pPr algn="l"/>
                <a:r>
                  <a:rPr lang="es-DO" sz="2400" b="0" i="0" u="none" strike="noStrike" baseline="0" dirty="0">
                    <a:latin typeface="Times-Roman"/>
                  </a:rPr>
                  <a:t>Usaremos </a:t>
                </a:r>
                <a:r>
                  <a:rPr lang="es-DO" sz="2400" b="1" i="0" u="none" strike="noStrike" baseline="0" dirty="0" err="1">
                    <a:latin typeface="Times-Bold"/>
                  </a:rPr>
                  <a:t>ady</a:t>
                </a:r>
                <a:r>
                  <a:rPr lang="es-DO" sz="2400" b="1" i="0" u="none" strike="noStrike" baseline="0" dirty="0">
                    <a:latin typeface="Times-Bold"/>
                  </a:rPr>
                  <a:t>, </a:t>
                </a:r>
                <a:r>
                  <a:rPr lang="es-DO" sz="2400" b="1" i="0" u="none" strike="noStrike" baseline="0" dirty="0" err="1">
                    <a:latin typeface="Times-Bold"/>
                  </a:rPr>
                  <a:t>op</a:t>
                </a:r>
                <a:r>
                  <a:rPr lang="es-DO" sz="2400" b="1" i="0" u="none" strike="noStrike" baseline="0" dirty="0">
                    <a:latin typeface="Times-Bold"/>
                  </a:rPr>
                  <a:t> </a:t>
                </a:r>
                <a:r>
                  <a:rPr lang="es-DO" sz="2400" b="0" i="0" u="none" strike="noStrike" baseline="0" dirty="0">
                    <a:latin typeface="Times-Roman"/>
                  </a:rPr>
                  <a:t>e </a:t>
                </a:r>
                <a:r>
                  <a:rPr lang="es-DO" sz="2400" b="1" i="0" u="none" strike="noStrike" baseline="0" dirty="0">
                    <a:latin typeface="Times-Bold"/>
                  </a:rPr>
                  <a:t>hip </a:t>
                </a:r>
                <a:r>
                  <a:rPr lang="es-DO" sz="2400" b="0" i="0" u="none" strike="noStrike" baseline="0" dirty="0">
                    <a:latin typeface="Times-Roman"/>
                  </a:rPr>
                  <a:t>para denotar las longitudes de los </a:t>
                </a:r>
                <a:r>
                  <a:rPr lang="es-MX" sz="2400" b="0" i="0" u="none" strike="noStrike" baseline="0" dirty="0">
                    <a:latin typeface="Times-Roman"/>
                  </a:rPr>
                  <a:t>lados. Entonces podemos representar el triángulo como en la figura 3. Con esta notación, las funciones trigonométricas se pueden expresar como sigue.</a:t>
                </a:r>
                <a:endParaRPr lang="es-DO" sz="36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86D6D39-5B22-4F72-9C5F-EC33CAEAD3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017" y="179705"/>
                <a:ext cx="9494676" cy="6460938"/>
              </a:xfrm>
              <a:blipFill>
                <a:blip r:embed="rId2"/>
                <a:stretch>
                  <a:fillRect l="-706" t="-1604" r="-147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8E465FF6-902B-40BD-9360-B38AD74EB2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84" y="3620896"/>
            <a:ext cx="2485568" cy="229679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52236E2-12C5-4A0D-AEF6-5FDD244CC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693" y="346733"/>
            <a:ext cx="2485568" cy="197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0453D-35C0-485C-9DB4-82AFCB42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17" y="135751"/>
            <a:ext cx="11766455" cy="484049"/>
          </a:xfrm>
        </p:spPr>
        <p:txBody>
          <a:bodyPr>
            <a:normAutofit/>
          </a:bodyPr>
          <a:lstStyle/>
          <a:p>
            <a:r>
              <a:rPr lang="es-MX" sz="2600" b="1" dirty="0">
                <a:solidFill>
                  <a:srgbClr val="00B050"/>
                </a:solidFill>
              </a:rPr>
              <a:t>Definición de funciones trigonométricas de un ángulo agudo de un triángulo rectángulo</a:t>
            </a:r>
            <a:endParaRPr lang="es-DO" sz="26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Marcador de contenido 7">
                <a:extLst>
                  <a:ext uri="{FF2B5EF4-FFF2-40B4-BE49-F238E27FC236}">
                    <a16:creationId xmlns:a16="http://schemas.microsoft.com/office/drawing/2014/main" id="{2AD0EB9B-817A-4EC0-B97F-33D758B4F12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219808" y="3630839"/>
                <a:ext cx="11324325" cy="2381814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s-MX" sz="2400" b="0" i="0" u="none" strike="noStrike" baseline="0" dirty="0">
                    <a:latin typeface="Times-Roman"/>
                  </a:rPr>
                  <a:t>Las fórmulas de la definición anterior se pueden aplicar a cualquier triángulo rectángulo sin poner las leyendas </a:t>
                </a:r>
                <a:r>
                  <a:rPr lang="es-MX" sz="2400" b="0" i="1" u="none" strike="noStrike" baseline="0" dirty="0">
                    <a:latin typeface="Times-Italic"/>
                  </a:rPr>
                  <a:t>a, b, c </a:t>
                </a:r>
                <a:r>
                  <a:rPr lang="es-MX" sz="2400" b="0" i="0" u="none" strike="noStrike" baseline="0" dirty="0">
                    <a:latin typeface="Times-Roman"/>
                  </a:rPr>
                  <a:t>a cada uno de los lados.</a:t>
                </a:r>
              </a:p>
              <a:p>
                <a:r>
                  <a:rPr lang="es-MX" sz="2400" b="0" i="0" u="none" strike="noStrike" baseline="0" dirty="0">
                    <a:latin typeface="Times-Roman"/>
                  </a:rPr>
                  <a:t> </a:t>
                </a:r>
                <a:r>
                  <a:rPr lang="es-MX" sz="2400" dirty="0">
                    <a:latin typeface="Times-Roman"/>
                  </a:rPr>
                  <a:t>Como las longitudes de los lados de un triángulo son números reales positivos, los valores de las seis funciones trigonométricas son positivos para todo ángulo agudo </a:t>
                </a:r>
                <a14:m>
                  <m:oMath xmlns:m="http://schemas.openxmlformats.org/officeDocument/2006/math">
                    <m:r>
                      <a:rPr lang="es-MX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>
                    <a:latin typeface="Times-Roman"/>
                  </a:rPr>
                  <a:t>. Además, la hipotenusa es siempre mayor que el lado adyacente o el opuesto y por tanto </a:t>
                </a:r>
                <a14:m>
                  <m:oMath xmlns:m="http://schemas.openxmlformats.org/officeDocument/2006/math">
                    <m:r>
                      <a:rPr lang="es-MX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</m:oMath>
                </a14:m>
                <a:r>
                  <a:rPr lang="es-MX" sz="2400" dirty="0"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>
                    <a:latin typeface="Times-Roman"/>
                  </a:rPr>
                  <a:t> &lt; 1,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es-DO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</m:t>
                    </m:r>
                    <m:r>
                      <a:rPr lang="es-MX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>
                    <a:latin typeface="Times-Roman"/>
                  </a:rPr>
                  <a:t> &lt; 1,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csc</m:t>
                    </m:r>
                    <m:r>
                      <a:rPr lang="es-MX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>
                    <a:latin typeface="Times-Roman"/>
                  </a:rPr>
                  <a:t> &gt;1 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sec</m:t>
                    </m:r>
                    <m:r>
                      <a:rPr lang="es-MX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>
                    <a:latin typeface="Times-Roman"/>
                  </a:rPr>
                  <a:t>&gt; 1 para todo ángulo agudo </a:t>
                </a:r>
                <a14:m>
                  <m:oMath xmlns:m="http://schemas.openxmlformats.org/officeDocument/2006/math">
                    <m:r>
                      <a:rPr lang="es-MX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dirty="0">
                    <a:latin typeface="Times-Roman"/>
                  </a:rPr>
                  <a:t>.</a:t>
                </a:r>
                <a:endParaRPr lang="es-DO" sz="2400" dirty="0"/>
              </a:p>
            </p:txBody>
          </p:sp>
        </mc:Choice>
        <mc:Fallback xmlns="">
          <p:sp>
            <p:nvSpPr>
              <p:cNvPr id="8" name="Marcador de contenido 7">
                <a:extLst>
                  <a:ext uri="{FF2B5EF4-FFF2-40B4-BE49-F238E27FC236}">
                    <a16:creationId xmlns:a16="http://schemas.microsoft.com/office/drawing/2014/main" id="{2AD0EB9B-817A-4EC0-B97F-33D758B4F1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19808" y="3630839"/>
                <a:ext cx="11324325" cy="2381814"/>
              </a:xfrm>
              <a:blipFill>
                <a:blip r:embed="rId2"/>
                <a:stretch>
                  <a:fillRect l="-700" t="-3590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1D0E18E4-DA3F-4F63-9A82-FF9BEFAD3B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8" t="10877" r="2178"/>
          <a:stretch/>
        </p:blipFill>
        <p:spPr>
          <a:xfrm>
            <a:off x="370270" y="1283116"/>
            <a:ext cx="2922060" cy="1747946"/>
          </a:xfrm>
          <a:prstGeom prst="rect">
            <a:avLst/>
          </a:prstGeom>
        </p:spPr>
      </p:pic>
      <p:pic>
        <p:nvPicPr>
          <p:cNvPr id="11" name="Imagen 10" descr="Texto&#10;&#10;Descripción generada automáticamente con confianza baja">
            <a:extLst>
              <a:ext uri="{FF2B5EF4-FFF2-40B4-BE49-F238E27FC236}">
                <a16:creationId xmlns:a16="http://schemas.microsoft.com/office/drawing/2014/main" id="{B7935803-5503-4518-A409-0F20D88E8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883" y="949016"/>
            <a:ext cx="7966250" cy="22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9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F9D8B-E574-4258-AEB4-EAC4D3DD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052" y="133798"/>
            <a:ext cx="6483448" cy="732155"/>
          </a:xfrm>
        </p:spPr>
        <p:txBody>
          <a:bodyPr/>
          <a:lstStyle/>
          <a:p>
            <a:pPr algn="ctr"/>
            <a:r>
              <a:rPr lang="es-DO" dirty="0">
                <a:solidFill>
                  <a:srgbClr val="FF0000"/>
                </a:solidFill>
              </a:rPr>
              <a:t>Nemotecnia</a:t>
            </a:r>
          </a:p>
        </p:txBody>
      </p:sp>
      <p:pic>
        <p:nvPicPr>
          <p:cNvPr id="1028" name="Picture 4" descr="Resultado de imagen para triangulo sohcahto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2" b="71180"/>
          <a:stretch/>
        </p:blipFill>
        <p:spPr bwMode="auto">
          <a:xfrm>
            <a:off x="4082562" y="888568"/>
            <a:ext cx="5031458" cy="73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10631" t="5256" r="5316"/>
          <a:stretch/>
        </p:blipFill>
        <p:spPr>
          <a:xfrm>
            <a:off x="289287" y="849732"/>
            <a:ext cx="3177505" cy="22598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/>
          <a:srcRect l="10631" t="3413" r="9137"/>
          <a:stretch/>
        </p:blipFill>
        <p:spPr>
          <a:xfrm>
            <a:off x="289288" y="3825541"/>
            <a:ext cx="3177504" cy="241353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/>
          <a:srcRect b="56567"/>
          <a:stretch/>
        </p:blipFill>
        <p:spPr>
          <a:xfrm>
            <a:off x="4082562" y="4303029"/>
            <a:ext cx="5438095" cy="732155"/>
          </a:xfrm>
          <a:prstGeom prst="rect">
            <a:avLst/>
          </a:prstGeom>
        </p:spPr>
      </p:pic>
      <p:pic>
        <p:nvPicPr>
          <p:cNvPr id="9" name="Picture 4" descr="Resultado de imagen para triangulo sohcahtoa">
            <a:extLst>
              <a:ext uri="{FF2B5EF4-FFF2-40B4-BE49-F238E27FC236}">
                <a16:creationId xmlns:a16="http://schemas.microsoft.com/office/drawing/2014/main" id="{7553B2B2-2948-4FC9-A4F1-E0422D9B39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5" r="972" b="37789"/>
          <a:stretch/>
        </p:blipFill>
        <p:spPr bwMode="auto">
          <a:xfrm>
            <a:off x="4082561" y="1570206"/>
            <a:ext cx="5031458" cy="86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2D740CB-54C7-47D5-931F-8323A0DF7D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6567"/>
          <a:stretch/>
        </p:blipFill>
        <p:spPr>
          <a:xfrm>
            <a:off x="4082562" y="5035184"/>
            <a:ext cx="5438095" cy="732155"/>
          </a:xfrm>
          <a:prstGeom prst="rect">
            <a:avLst/>
          </a:prstGeom>
        </p:spPr>
      </p:pic>
      <p:pic>
        <p:nvPicPr>
          <p:cNvPr id="11" name="Picture 4" descr="Resultado de imagen para triangulo sohcahtoa">
            <a:extLst>
              <a:ext uri="{FF2B5EF4-FFF2-40B4-BE49-F238E27FC236}">
                <a16:creationId xmlns:a16="http://schemas.microsoft.com/office/drawing/2014/main" id="{403751D2-8A56-4AD5-85EB-7FAC093A2E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52" r="972" b="4172"/>
          <a:stretch/>
        </p:blipFill>
        <p:spPr bwMode="auto">
          <a:xfrm>
            <a:off x="4082561" y="2397809"/>
            <a:ext cx="5031458" cy="86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5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6C547-D0D1-4304-9CAA-785B9D60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251" y="140043"/>
            <a:ext cx="9737774" cy="82404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/>
              <a:t>Ejemplo 1 </a:t>
            </a:r>
            <a:br>
              <a:rPr lang="es-MX" sz="3600" dirty="0"/>
            </a:br>
            <a:r>
              <a:rPr lang="es-MX" sz="3600" dirty="0"/>
              <a:t>Determine las seis relaciones trigonométricas</a:t>
            </a:r>
            <a:endParaRPr lang="es-DO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794196-E30B-4BB5-A828-5048B684DD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883" y="970671"/>
                <a:ext cx="11499166" cy="5458264"/>
              </a:xfrm>
            </p:spPr>
            <p:txBody>
              <a:bodyPr/>
              <a:lstStyle/>
              <a:p>
                <a:r>
                  <a:rPr lang="es-MX" dirty="0"/>
                  <a:t>Encuentre las seis relaciones trigonométricas del ángulo </a:t>
                </a:r>
                <a14:m>
                  <m:oMath xmlns:m="http://schemas.openxmlformats.org/officeDocument/2006/math">
                    <m:r>
                      <a:rPr lang="es-MX" sz="28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dirty="0"/>
                  <a:t> de la figura.</a:t>
                </a:r>
              </a:p>
              <a:p>
                <a:endParaRPr lang="es-D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794196-E30B-4BB5-A828-5048B684DD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883" y="970671"/>
                <a:ext cx="11499166" cy="5458264"/>
              </a:xfrm>
              <a:blipFill>
                <a:blip r:embed="rId2"/>
                <a:stretch>
                  <a:fillRect l="-954" t="-178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Imagen que contiene Polígono&#10;&#10;Descripción generada automáticamente">
            <a:extLst>
              <a:ext uri="{FF2B5EF4-FFF2-40B4-BE49-F238E27FC236}">
                <a16:creationId xmlns:a16="http://schemas.microsoft.com/office/drawing/2014/main" id="{865435E6-44F9-4891-85AC-DDDF946959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8" t="10431" r="4535" b="4480"/>
          <a:stretch/>
        </p:blipFill>
        <p:spPr>
          <a:xfrm>
            <a:off x="607797" y="1530457"/>
            <a:ext cx="2138289" cy="2738184"/>
          </a:xfrm>
          <a:prstGeom prst="rect">
            <a:avLst/>
          </a:prstGeom>
        </p:spPr>
      </p:pic>
      <p:pic>
        <p:nvPicPr>
          <p:cNvPr id="7" name="Imagen 6" descr="Tabla&#10;&#10;Descripción generada automáticamente con confianza baja">
            <a:extLst>
              <a:ext uri="{FF2B5EF4-FFF2-40B4-BE49-F238E27FC236}">
                <a16:creationId xmlns:a16="http://schemas.microsoft.com/office/drawing/2014/main" id="{A2113FE5-4017-4F9F-92F3-3D3E391AD6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537" b="55205"/>
          <a:stretch/>
        </p:blipFill>
        <p:spPr>
          <a:xfrm>
            <a:off x="2870100" y="3466506"/>
            <a:ext cx="6811361" cy="906039"/>
          </a:xfrm>
          <a:prstGeom prst="rect">
            <a:avLst/>
          </a:prstGeom>
        </p:spPr>
      </p:pic>
      <p:pic>
        <p:nvPicPr>
          <p:cNvPr id="17" name="Marcador de contenido 4" descr="Tabla&#10;&#10;Descripción generada automáticamente con confianza media">
            <a:extLst>
              <a:ext uri="{FF2B5EF4-FFF2-40B4-BE49-F238E27FC236}">
                <a16:creationId xmlns:a16="http://schemas.microsoft.com/office/drawing/2014/main" id="{44B6BD2B-9DCC-453A-9A23-DE26DB5C27D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r="2552" b="9476"/>
          <a:stretch/>
        </p:blipFill>
        <p:spPr>
          <a:xfrm>
            <a:off x="3142108" y="1764386"/>
            <a:ext cx="4014240" cy="1239067"/>
          </a:xfrm>
          <a:prstGeom prst="rect">
            <a:avLst/>
          </a:prstGeom>
        </p:spPr>
      </p:pic>
      <p:pic>
        <p:nvPicPr>
          <p:cNvPr id="22" name="Picture 4" descr="Resultado de imagen para triangulo sohcahtoa">
            <a:extLst>
              <a:ext uri="{FF2B5EF4-FFF2-40B4-BE49-F238E27FC236}">
                <a16:creationId xmlns:a16="http://schemas.microsoft.com/office/drawing/2014/main" id="{EBC2C5C1-C9EC-43E3-8BA3-03C1EAAC98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8"/>
          <a:stretch/>
        </p:blipFill>
        <p:spPr bwMode="auto">
          <a:xfrm>
            <a:off x="7829990" y="1855911"/>
            <a:ext cx="3898142" cy="123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n 22" descr="Tabla&#10;&#10;Descripción generada automáticamente con confianza baja">
            <a:extLst>
              <a:ext uri="{FF2B5EF4-FFF2-40B4-BE49-F238E27FC236}">
                <a16:creationId xmlns:a16="http://schemas.microsoft.com/office/drawing/2014/main" id="{A5B05C50-07C7-4F2C-BCCA-707DDB69D9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2" t="50581" r="-575" b="4624"/>
          <a:stretch/>
        </p:blipFill>
        <p:spPr>
          <a:xfrm>
            <a:off x="2690319" y="5017467"/>
            <a:ext cx="6811361" cy="90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436" y="-62142"/>
            <a:ext cx="1725118" cy="691729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/>
              <a:t>Ejemplos </a:t>
            </a:r>
            <a:endParaRPr lang="es-419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33662" y="511137"/>
                <a:ext cx="11468725" cy="1089428"/>
              </a:xfrm>
            </p:spPr>
            <p:txBody>
              <a:bodyPr>
                <a:normAutofit/>
              </a:bodyPr>
              <a:lstStyle/>
              <a:p>
                <a:r>
                  <a:rPr lang="es-ES" dirty="0"/>
                  <a:t>2) Determinar los valores exactos de las seis funciones trigonométricas  del ángulo 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ES" dirty="0"/>
                  <a:t> del triángulo rectángulo de la figura.  </a:t>
                </a:r>
                <a:endParaRPr lang="es-419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33662" y="511137"/>
                <a:ext cx="11468725" cy="1089428"/>
              </a:xfrm>
              <a:blipFill>
                <a:blip r:embed="rId2"/>
                <a:stretch>
                  <a:fillRect l="-957" t="-9497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9">
                <a:extLst>
                  <a:ext uri="{FF2B5EF4-FFF2-40B4-BE49-F238E27FC236}">
                    <a16:creationId xmlns:a16="http://schemas.microsoft.com/office/drawing/2014/main" id="{3C62350E-BD51-41FA-ADFB-9419BB20DBA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78436" y="3507314"/>
                <a:ext cx="3867626" cy="226078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h𝑖𝑝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d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d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DO" dirty="0"/>
              </a:p>
              <a:p>
                <a:r>
                  <a:rPr lang="es-DO" dirty="0"/>
                  <a:t>hip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225+64</m:t>
                        </m:r>
                      </m:e>
                    </m:rad>
                  </m:oMath>
                </a14:m>
                <a:endParaRPr lang="es-DO" dirty="0"/>
              </a:p>
              <a:p>
                <a:r>
                  <a:rPr lang="es-DO" dirty="0"/>
                  <a:t>hip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289</m:t>
                        </m:r>
                      </m:e>
                    </m:rad>
                  </m:oMath>
                </a14:m>
                <a:endParaRPr lang="es-MX" b="0" dirty="0"/>
              </a:p>
              <a:p>
                <a:r>
                  <a:rPr lang="es-DO" dirty="0"/>
                  <a:t>hip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endParaRPr lang="es-DO" dirty="0"/>
              </a:p>
            </p:txBody>
          </p:sp>
        </mc:Choice>
        <mc:Fallback xmlns="">
          <p:sp>
            <p:nvSpPr>
              <p:cNvPr id="10" name="Marcador de contenido 9">
                <a:extLst>
                  <a:ext uri="{FF2B5EF4-FFF2-40B4-BE49-F238E27FC236}">
                    <a16:creationId xmlns:a16="http://schemas.microsoft.com/office/drawing/2014/main" id="{3C62350E-BD51-41FA-ADFB-9419BB20DB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8436" y="3507314"/>
                <a:ext cx="3867626" cy="2260780"/>
              </a:xfrm>
              <a:blipFill>
                <a:blip r:embed="rId3"/>
                <a:stretch>
                  <a:fillRect l="-2835" b="-350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 descr="Recorte de pantall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9" t="3711"/>
          <a:stretch/>
        </p:blipFill>
        <p:spPr>
          <a:xfrm>
            <a:off x="589613" y="1425489"/>
            <a:ext cx="2618301" cy="1496710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76431"/>
              </p:ext>
            </p:extLst>
          </p:nvPr>
        </p:nvGraphicFramePr>
        <p:xfrm>
          <a:off x="8109174" y="1273991"/>
          <a:ext cx="3867626" cy="54116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5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62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6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Picture 4" descr="Resultado de imagen para triangulo sohcahtoa">
            <a:extLst>
              <a:ext uri="{FF2B5EF4-FFF2-40B4-BE49-F238E27FC236}">
                <a16:creationId xmlns:a16="http://schemas.microsoft.com/office/drawing/2014/main" id="{DACA2543-0FD6-4684-9C97-E6CD87251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8"/>
          <a:stretch/>
        </p:blipFill>
        <p:spPr bwMode="auto">
          <a:xfrm>
            <a:off x="3571273" y="1409400"/>
            <a:ext cx="4096167" cy="130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a 10">
                <a:extLst>
                  <a:ext uri="{FF2B5EF4-FFF2-40B4-BE49-F238E27FC236}">
                    <a16:creationId xmlns:a16="http://schemas.microsoft.com/office/drawing/2014/main" id="{1FAD323D-646C-4192-AEAF-3659B39CCF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7237255"/>
                  </p:ext>
                </p:extLst>
              </p:nvPr>
            </p:nvGraphicFramePr>
            <p:xfrm>
              <a:off x="8120228" y="1273991"/>
              <a:ext cx="3867626" cy="541162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05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237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462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𝐬𝐞𝐧</m:t>
                                    </m:r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fName>
                                  <m:e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𝑶</m:t>
                                        </m:r>
                                      </m:num>
                                      <m:den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𝐬𝐞𝐧</m:t>
                                    </m:r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fName>
                                  <m:e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sz="18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𝟖</m:t>
                                        </m:r>
                                      </m:num>
                                      <m:den>
                                        <m:r>
                                          <a:rPr lang="es-MX" sz="18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𝟏𝟕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e>
                                </m:func>
                                <m:r>
                                  <a:rPr lang="es-MX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num>
                                  <m:den>
                                    <m: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𝑯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e>
                                </m:func>
                                <m:r>
                                  <a:rPr lang="es-MX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𝟏𝟓</m:t>
                                    </m:r>
                                  </m:num>
                                  <m:den>
                                    <m: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𝐭𝐚𝐧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𝐭𝐚𝐧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𝐜𝐬𝐜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𝐜𝐬𝐜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𝟏𝟕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𝐬𝐞𝐜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𝐬𝐞𝐜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𝟏𝟕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9362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𝐜𝐨𝐭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𝐜𝐨𝐭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𝟏𝟕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a 10">
                <a:extLst>
                  <a:ext uri="{FF2B5EF4-FFF2-40B4-BE49-F238E27FC236}">
                    <a16:creationId xmlns:a16="http://schemas.microsoft.com/office/drawing/2014/main" id="{1FAD323D-646C-4192-AEAF-3659B39CCF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7237255"/>
                  </p:ext>
                </p:extLst>
              </p:nvPr>
            </p:nvGraphicFramePr>
            <p:xfrm>
              <a:off x="8120228" y="1273991"/>
              <a:ext cx="3867626" cy="541162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05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237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46200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319" t="-532" r="-103514" b="-3739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97516" t="-532" r="-621" b="-3739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319" t="-132168" r="-103514" b="-391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97516" t="-132168" r="-621" b="-3916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319" t="-233803" r="-103514" b="-294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97516" t="-233803" r="-621" b="-2943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319" t="-331469" r="-103514" b="-1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97516" t="-331469" r="-621" b="-1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319" t="-431469" r="-103514" b="-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97516" t="-431469" r="-621" b="-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93626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319" t="-584615" r="-103514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97516" t="-584615" r="-621" b="-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a 11">
                <a:extLst>
                  <a:ext uri="{FF2B5EF4-FFF2-40B4-BE49-F238E27FC236}">
                    <a16:creationId xmlns:a16="http://schemas.microsoft.com/office/drawing/2014/main" id="{8BECD361-0727-4243-9CA2-114D846A6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0804987"/>
                  </p:ext>
                </p:extLst>
              </p:nvPr>
            </p:nvGraphicFramePr>
            <p:xfrm>
              <a:off x="8120228" y="1273818"/>
              <a:ext cx="3867626" cy="541162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05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237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462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𝐬𝐞𝐧</m:t>
                                    </m:r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fName>
                                  <m:e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𝑶</m:t>
                                        </m:r>
                                      </m:num>
                                      <m:den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𝐬𝐞𝐧</m:t>
                                    </m:r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fName>
                                  <m:e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  <m:r>
                                      <a:rPr lang="en-US" sz="18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/>
                                      <m:den/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e>
                                </m:func>
                                <m:r>
                                  <a:rPr lang="es-MX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𝑨</m:t>
                                    </m:r>
                                  </m:num>
                                  <m:den>
                                    <m: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𝑯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1800" b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e>
                                </m:func>
                                <m:r>
                                  <a:rPr lang="es-MX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8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/>
                                  <m:den/>
                                </m:f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𝐭𝐚𝐧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𝐭𝐚𝐧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/>
                                <m:den/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𝐜𝐬𝐜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𝐜𝐬𝐜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/>
                                <m:den/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𝐬𝐞𝐜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𝐬𝐞𝐜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/>
                                <m:den/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9362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𝐜𝐨𝐭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num>
                                <m:den>
                                  <m: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den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𝐜𝐨𝐭</m:t>
                                  </m:r>
                                </m:fName>
                                <m:e>
                                  <m:r>
                                    <a:rPr lang="en-US" sz="1800" b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𝛉</m:t>
                                  </m:r>
                                </m:e>
                              </m:func>
                              <m:r>
                                <a:rPr lang="es-MX" sz="18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MX" sz="18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/>
                                <m:den/>
                              </m:f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a 11">
                <a:extLst>
                  <a:ext uri="{FF2B5EF4-FFF2-40B4-BE49-F238E27FC236}">
                    <a16:creationId xmlns:a16="http://schemas.microsoft.com/office/drawing/2014/main" id="{8BECD361-0727-4243-9CA2-114D846A6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0804987"/>
                  </p:ext>
                </p:extLst>
              </p:nvPr>
            </p:nvGraphicFramePr>
            <p:xfrm>
              <a:off x="8120228" y="1273818"/>
              <a:ext cx="3867626" cy="541162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05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237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46200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319" t="-532" r="-103514" b="-3739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7516" t="-532" r="-621" b="-3739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319" t="-132168" r="-103514" b="-391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7516" t="-132168" r="-621" b="-3916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319" t="-233803" r="-103514" b="-294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7516" t="-233803" r="-621" b="-2943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319" t="-331469" r="-103514" b="-1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7516" t="-331469" r="-621" b="-1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67949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319" t="-431469" r="-103514" b="-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7516" t="-431469" r="-621" b="-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93626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319" t="-584615" r="-103514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7"/>
                          <a:stretch>
                            <a:fillRect l="-97516" t="-584615" r="-621" b="-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789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9773" y="0"/>
            <a:ext cx="1873828" cy="550718"/>
          </a:xfrm>
        </p:spPr>
        <p:txBody>
          <a:bodyPr>
            <a:normAutofit/>
          </a:bodyPr>
          <a:lstStyle/>
          <a:p>
            <a:r>
              <a:rPr lang="es-ES" sz="2400" b="1" dirty="0"/>
              <a:t>Ejemplos </a:t>
            </a:r>
            <a:endParaRPr lang="es-419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96948" y="453478"/>
                <a:ext cx="11704319" cy="907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419" sz="2200" dirty="0"/>
                  <a:t>3) Si </a:t>
                </a:r>
                <a14:m>
                  <m:oMath xmlns:m="http://schemas.openxmlformats.org/officeDocument/2006/math">
                    <m:r>
                      <a:rPr lang="es-419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419" sz="2200" dirty="0"/>
                  <a:t> es un ángulo agudo 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419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s-MX" sz="2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es-419" sz="2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r>
                          <a:rPr lang="es-419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s-DO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DO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s-419" sz="2200" dirty="0"/>
                  <a:t> , determinar los valores exactos de las demás funciones trigonométricas del </a:t>
                </a:r>
                <a14:m>
                  <m:oMath xmlns:m="http://schemas.openxmlformats.org/officeDocument/2006/math">
                    <m:r>
                      <a:rPr lang="es-419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419" sz="2200" dirty="0"/>
                  <a:t>. </a:t>
                </a: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48" y="453478"/>
                <a:ext cx="11704319" cy="907075"/>
              </a:xfrm>
              <a:prstGeom prst="rect">
                <a:avLst/>
              </a:prstGeom>
              <a:blipFill>
                <a:blip r:embed="rId2"/>
                <a:stretch>
                  <a:fillRect l="-677" b="-13423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8" t="6574" b="10198"/>
          <a:stretch/>
        </p:blipFill>
        <p:spPr bwMode="auto">
          <a:xfrm>
            <a:off x="1060891" y="1540209"/>
            <a:ext cx="2288291" cy="1512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a 10">
                <a:extLst>
                  <a:ext uri="{FF2B5EF4-FFF2-40B4-BE49-F238E27FC236}">
                    <a16:creationId xmlns:a16="http://schemas.microsoft.com/office/drawing/2014/main" id="{B4A43FCC-2123-4718-96B7-F93B90041A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8385584"/>
                  </p:ext>
                </p:extLst>
              </p:nvPr>
            </p:nvGraphicFramePr>
            <p:xfrm>
              <a:off x="8120805" y="2296449"/>
              <a:ext cx="3010304" cy="382661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4829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73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1049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𝐬𝐞𝐧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𝛉</m:t>
                                    </m:r>
                                  </m:fName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𝑶</m:t>
                                        </m:r>
                                      </m:num>
                                      <m:den>
                                        <m:r>
                                          <a:rPr lang="en-US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s-419" sz="18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s-419" sz="18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s-419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s-DO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DO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DO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s-DO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61181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a 10">
                <a:extLst>
                  <a:ext uri="{FF2B5EF4-FFF2-40B4-BE49-F238E27FC236}">
                    <a16:creationId xmlns:a16="http://schemas.microsoft.com/office/drawing/2014/main" id="{B4A43FCC-2123-4718-96B7-F93B90041A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8385584"/>
                  </p:ext>
                </p:extLst>
              </p:nvPr>
            </p:nvGraphicFramePr>
            <p:xfrm>
              <a:off x="8120805" y="2296449"/>
              <a:ext cx="3010304" cy="382661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4829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73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10490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2" t="-752" r="-104527" b="-3744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97211" t="-752" r="-1195" b="-3744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3736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61181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4" descr="Resultado de imagen para triangulo sohcahtoa">
            <a:extLst>
              <a:ext uri="{FF2B5EF4-FFF2-40B4-BE49-F238E27FC236}">
                <a16:creationId xmlns:a16="http://schemas.microsoft.com/office/drawing/2014/main" id="{216ADB41-EB36-44F7-B468-E51EDEA7AD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8"/>
          <a:stretch/>
        </p:blipFill>
        <p:spPr bwMode="auto">
          <a:xfrm>
            <a:off x="7955022" y="1009084"/>
            <a:ext cx="3341869" cy="10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contenido 9">
                <a:extLst>
                  <a:ext uri="{FF2B5EF4-FFF2-40B4-BE49-F238E27FC236}">
                    <a16:creationId xmlns:a16="http://schemas.microsoft.com/office/drawing/2014/main" id="{65856AF5-D8F2-47AB-93F0-6181414208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436" y="3507314"/>
                <a:ext cx="3867626" cy="226078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i="1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d>
                          </m:e>
                          <m:sup>
                            <m:r>
                              <a:rPr lang="es-MX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s-MX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DO" dirty="0"/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49−4</m:t>
                        </m:r>
                      </m:e>
                    </m:rad>
                  </m:oMath>
                </a14:m>
                <a:endParaRPr lang="es-DO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endParaRPr lang="es-MX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s-DO" dirty="0"/>
              </a:p>
            </p:txBody>
          </p:sp>
        </mc:Choice>
        <mc:Fallback xmlns="">
          <p:sp>
            <p:nvSpPr>
              <p:cNvPr id="13" name="Marcador de contenido 9">
                <a:extLst>
                  <a:ext uri="{FF2B5EF4-FFF2-40B4-BE49-F238E27FC236}">
                    <a16:creationId xmlns:a16="http://schemas.microsoft.com/office/drawing/2014/main" id="{65856AF5-D8F2-47AB-93F0-618141420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6" y="3507314"/>
                <a:ext cx="3867626" cy="22607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74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676</Words>
  <Application>Microsoft Office PowerPoint</Application>
  <PresentationFormat>Panorámica</PresentationFormat>
  <Paragraphs>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Times-Bold</vt:lpstr>
      <vt:lpstr>Times-Italic</vt:lpstr>
      <vt:lpstr>Times-Roman</vt:lpstr>
      <vt:lpstr>YorkGreek</vt:lpstr>
      <vt:lpstr>Tema de Office</vt:lpstr>
      <vt:lpstr>Funciones trigonométricas de ángulos</vt:lpstr>
      <vt:lpstr>Funciones trigonométricas de ángulos</vt:lpstr>
      <vt:lpstr>Presentación de PowerPoint</vt:lpstr>
      <vt:lpstr>Definición de funciones trigonométricas de un ángulo agudo de un triángulo rectángulo</vt:lpstr>
      <vt:lpstr>Nemotecnia</vt:lpstr>
      <vt:lpstr>Ejemplo 1  Determine las seis relaciones trigonométricas</vt:lpstr>
      <vt:lpstr>Ejemplos </vt:lpstr>
      <vt:lpstr>Ejemplos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Trigonometría </dc:title>
  <dc:creator>Frank Felix Cepeda  Torres</dc:creator>
  <cp:lastModifiedBy>Frank Felix Cepeda  Torres</cp:lastModifiedBy>
  <cp:revision>30</cp:revision>
  <dcterms:created xsi:type="dcterms:W3CDTF">2021-05-21T14:28:38Z</dcterms:created>
  <dcterms:modified xsi:type="dcterms:W3CDTF">2021-06-08T12:59:51Z</dcterms:modified>
</cp:coreProperties>
</file>