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AF9CA-76E7-442D-9B57-7C33C28B7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4A811F-BF35-4C7B-8EA7-3A95D596E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1F9F13-D274-4D7A-AB0E-A96333DF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F85C89-8670-4DE1-B43B-76FC844D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72DD03-741A-4BB0-A120-9D2D6862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830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09AE2-567E-4D9A-966F-664CE6F1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6691F3-0FB2-44FC-AEAB-009BEC950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A359D-C37C-4361-BBCA-921F194E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B51D3-F6AB-43A0-A112-6F1F5007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D4CBB0-F2D2-4614-8B03-47C3FE74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4314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5C0DE5-D324-436F-B968-CD627B833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175474-36FA-40D0-B36E-B92BCD3F3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5A6074-2011-4ED7-A2E6-D8B3F2E6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EDADC-F717-4E85-B5EA-639C144B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88689D-B513-4487-99C5-3A91F3EB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8927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4393B-F3D7-4529-80F3-D1A1F338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04C4A-3F6C-4AE4-BF63-3F56A6F1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8CEBF5-561E-40BE-985D-403791DD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1486A0-A8EB-484F-86E8-DDB4107A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20E0C4-1C38-4A5F-8B51-FF78BF04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728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7EABC-5970-4E70-BD66-BA14A7AD3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CB04A1-55AB-4DE8-9884-4ED1FE215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1609FE-E902-4545-9EE5-4E12ED45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38103D-CB6F-4B3C-99C2-830E1931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BBBEB9-7FF1-46C7-A963-BF1D7E6C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65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B592C-0209-4E00-9E82-15B405D83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B735C-9205-4BB4-9DF1-15AD21F6E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AD4D66-4065-412C-BF85-643EF7991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72BB79-CC0D-4A34-9366-849D5021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7E9BA8-E8AC-4677-BD9B-5676EAC4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A19033-46BC-4950-9164-571D19C0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2517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8E60C-B727-4047-A18F-523DBC12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9639C8-1A3E-46AE-853B-026A48999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6230A8-C00F-44B4-B1D9-7A961D86D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5A57C3-5A66-4F70-981E-733D67110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F677B5-E9E8-4747-974D-D03902B3E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96A4D0-4079-4835-9484-035968AF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AAD45B-D704-4605-89DC-CEA2484D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9C9E42-F8FE-4A38-999C-56E55424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0619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7C02C-1F27-4B4E-82F8-4AB4A198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747F57-254F-413E-830A-F52110F4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A8B6B7-0FF7-454C-9BCB-A6C477BC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F9BC1B-1619-4A41-BC15-B254113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127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69AEA7-9267-4284-A7E8-167CE34C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82D45E-E7B2-4D37-B4A3-EB6915AC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4FCB13-3D3B-4F66-A87C-7DA6A1BC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2706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BB988-C5FC-4F9B-A13A-8DEB39042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FD1D63-6D1A-43DF-9AD7-4AA0581E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4CE805-A2D5-4A97-A855-2114B438C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B7F456-EDBB-4E36-88C4-A3CC4638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A920BA-1329-4FD9-B23E-1D7D3B51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E59709-2F12-4FA6-8774-55C0B299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5925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B6F70-F508-473F-922D-143658424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94CEA9-18DD-4399-A9D3-C88E1EDB5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DAD244-97D0-41DC-A235-5E704E91F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A50C3E-96E5-41E7-8F53-16317D7D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03C61E-0C4E-45A0-9035-50FF280F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2AD196-45C9-405E-B06B-10D1BE3E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840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6BE276-AA18-42E0-837A-C0CC4DEA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28A4E-5D7C-400C-9B3F-0ACBF043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476D9-4DC3-4319-A08F-3EED6267C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6937-79FD-4E72-A5B1-517CFA1D2AFF}" type="datetimeFigureOut">
              <a:rPr lang="es-DO" smtClean="0"/>
              <a:t>27/5/2021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84EB30-411E-4017-A48D-F8CDDC1AD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F81B1D-2A11-4C52-A1C0-817AFE555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854B-D128-4AD6-B608-F6C45E319B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5710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80628-FA28-4B99-AAD8-2F3B91360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Trigonometría </a:t>
            </a:r>
            <a:endParaRPr lang="es-D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3E7F6-AE2F-4E27-8846-58F9FC4CA9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6703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50B93-69DB-4ED4-A880-82BE1B16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8097"/>
            <a:ext cx="11194545" cy="861378"/>
          </a:xfrm>
        </p:spPr>
        <p:txBody>
          <a:bodyPr>
            <a:normAutofit/>
          </a:bodyPr>
          <a:lstStyle/>
          <a:p>
            <a:r>
              <a:rPr lang="es-MX" sz="3200" dirty="0"/>
              <a:t>Ejemplo 4   </a:t>
            </a:r>
            <a:r>
              <a:rPr lang="es-MX" sz="3200" dirty="0">
                <a:solidFill>
                  <a:srgbClr val="0070C0"/>
                </a:solidFill>
              </a:rPr>
              <a:t>Hallar velocidad lineal a partir de velocidad angular</a:t>
            </a:r>
            <a:endParaRPr lang="es-DO" sz="3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CF5D556-530A-405E-97A0-17B41F9BDD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5712" y="716259"/>
                <a:ext cx="11674596" cy="5839523"/>
              </a:xfrm>
            </p:spPr>
            <p:txBody>
              <a:bodyPr>
                <a:normAutofit/>
              </a:bodyPr>
              <a:lstStyle/>
              <a:p>
                <a:r>
                  <a:rPr lang="es-MX" sz="2600" dirty="0"/>
                  <a:t>Una mujer viaja en una bicicleta cuyas ruedas miden </a:t>
                </a:r>
                <a:r>
                  <a:rPr lang="es-MX" sz="2600" dirty="0">
                    <a:solidFill>
                      <a:srgbClr val="FF0000"/>
                    </a:solidFill>
                  </a:rPr>
                  <a:t>26</a:t>
                </a:r>
                <a:r>
                  <a:rPr lang="es-MX" sz="2600" dirty="0"/>
                  <a:t> pulgadas de diámetro. Si las ruedas giran a</a:t>
                </a:r>
                <a:r>
                  <a:rPr lang="es-MX" sz="2600" dirty="0">
                    <a:solidFill>
                      <a:srgbClr val="FF0000"/>
                    </a:solidFill>
                  </a:rPr>
                  <a:t> 125 </a:t>
                </a:r>
                <a:r>
                  <a:rPr lang="es-MX" sz="2600" dirty="0"/>
                  <a:t>revoluciones por minuto (rpm), encuentre la velocidad a la que ella viaja, en mi/h.</a:t>
                </a:r>
              </a:p>
              <a:p>
                <a:r>
                  <a:rPr lang="es-MX" sz="2600" dirty="0"/>
                  <a:t>Solución </a:t>
                </a:r>
              </a:p>
              <a:p>
                <a:r>
                  <a:rPr lang="es-MX" sz="2600" dirty="0"/>
                  <a:t>La velocidad angular de las ruedas es </a:t>
                </a:r>
                <a14:m>
                  <m:oMath xmlns:m="http://schemas.openxmlformats.org/officeDocument/2006/math">
                    <m:r>
                      <a:rPr lang="es-MX" sz="2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MX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e>
                    </m:d>
                    <m:r>
                      <a:rPr lang="es-MX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=250</m:t>
                    </m:r>
                    <m:r>
                      <a:rPr lang="es-MX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s-MX" sz="2600" dirty="0"/>
                  <a:t> rad/min. </a:t>
                </a:r>
              </a:p>
              <a:p>
                <a:r>
                  <a:rPr lang="es-MX" sz="2600" dirty="0"/>
                  <a:t>Como las ruedas tienen radio de 13 </a:t>
                </a:r>
                <a:r>
                  <a:rPr lang="es-MX" sz="2600" dirty="0" err="1"/>
                  <a:t>pulg</a:t>
                </a:r>
                <a:r>
                  <a:rPr lang="es-MX" sz="2600" dirty="0"/>
                  <a:t>. (la mitad del diámetro), la velocidad lineal es </a:t>
                </a:r>
                <a:endParaRPr lang="es-MX" sz="2600" b="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𝑟𝑤</m:t>
                    </m:r>
                    <m:r>
                      <a:rPr lang="es-MX" sz="2600" b="0" i="1" smtClean="0">
                        <a:latin typeface="Cambria Math" panose="02040503050406030204" pitchFamily="18" charset="0"/>
                      </a:rPr>
                      <m:t>=13</m:t>
                    </m:r>
                    <m:d>
                      <m:dPr>
                        <m:ctrlPr>
                          <a:rPr lang="es-MX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250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s-MX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10,210.2 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𝑝𝑢𝑙𝑔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es-DO" sz="2600" dirty="0">
                  <a:solidFill>
                    <a:srgbClr val="00B050"/>
                  </a:solidFill>
                </a:endParaRPr>
              </a:p>
              <a:p>
                <a:r>
                  <a:rPr lang="es-DO" sz="2600" dirty="0"/>
                  <a:t>Como hay 12 pulgadas por pie, 5280 pies por milla, y 60 minutos por hora, la velocidad de la mujer en milla por horas es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DO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(10,210.2 (</m:t>
                        </m:r>
                        <m:f>
                          <m:fPr>
                            <m:ctrlP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𝑝𝑢𝑙𝑔</m:t>
                            </m:r>
                          </m:num>
                          <m:den>
                            <m:r>
                              <a:rPr lang="es-MX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 )(</m:t>
                        </m:r>
                        <m:f>
                          <m:fPr>
                            <m:ctrlP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60 </m:t>
                            </m:r>
                            <m:r>
                              <a:rPr lang="es-MX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num>
                          <m:den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𝑝𝑢𝑙𝑔</m:t>
                            </m:r>
                          </m:num>
                          <m:den>
                            <m:r>
                              <a:rPr lang="es-MX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𝑝𝑖𝑒𝑠</m:t>
                            </m:r>
                          </m:den>
                        </m:f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f>
                          <m:fPr>
                            <m:ctrlP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5280 </m:t>
                            </m:r>
                            <m:r>
                              <a:rPr lang="es-MX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𝑝𝑖𝑒𝑠</m:t>
                            </m:r>
                          </m:num>
                          <m:den>
                            <m:r>
                              <a:rPr lang="es-MX" sz="3200" b="0" i="1" smtClean="0">
                                <a:latin typeface="Cambria Math" panose="02040503050406030204" pitchFamily="18" charset="0"/>
                              </a:rPr>
                              <m:t>𝑚𝑖</m:t>
                            </m:r>
                          </m:den>
                        </m:f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s-MX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612,612 </m:t>
                        </m:r>
                        <m:r>
                          <a:rPr lang="es-MX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𝑝𝑢𝑙𝑔</m:t>
                        </m:r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63,360 </m:t>
                        </m:r>
                        <m:r>
                          <a:rPr lang="es-MX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𝑝𝑢𝑙𝑔</m:t>
                        </m:r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𝑚𝑖</m:t>
                        </m:r>
                      </m:den>
                    </m:f>
                    <m:r>
                      <a:rPr lang="es-MX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s-MX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9.7 </m:t>
                    </m:r>
                    <m:r>
                      <a:rPr lang="es-MX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</m:t>
                    </m:r>
                    <m:r>
                      <a:rPr lang="es-MX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MX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s-DO" sz="26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CF5D556-530A-405E-97A0-17B41F9BDD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712" y="716259"/>
                <a:ext cx="11674596" cy="5839523"/>
              </a:xfrm>
              <a:blipFill>
                <a:blip r:embed="rId2"/>
                <a:stretch>
                  <a:fillRect l="-783" t="-1566" r="-1305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9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E4AC5-2FCE-4510-AEEE-BC648E84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47" y="187282"/>
            <a:ext cx="10649829" cy="60016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Longitud de un arco de circunferencia</a:t>
            </a:r>
            <a:endParaRPr lang="es-DO" sz="3200" b="1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2D0C0A6-7A9C-45F3-AA50-6684EEF189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32" y="820323"/>
            <a:ext cx="11545488" cy="1194361"/>
          </a:xfrm>
        </p:spPr>
      </p:pic>
      <p:pic>
        <p:nvPicPr>
          <p:cNvPr id="7" name="Imagen 6" descr="Interfaz de usuario gráfica, Texto&#10;&#10;Descripción generada automáticamente con confianza media">
            <a:extLst>
              <a:ext uri="{FF2B5EF4-FFF2-40B4-BE49-F238E27FC236}">
                <a16:creationId xmlns:a16="http://schemas.microsoft.com/office/drawing/2014/main" id="{2A03169B-6986-437D-90A2-ED85854C2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317" y="2213196"/>
            <a:ext cx="4532517" cy="1851807"/>
          </a:xfrm>
          <a:prstGeom prst="rect">
            <a:avLst/>
          </a:prstGeom>
        </p:spPr>
      </p:pic>
      <p:pic>
        <p:nvPicPr>
          <p:cNvPr id="19" name="Imagen 18" descr="Imagen que contiene Diagrama de Venn&#10;&#10;Descripción generada automáticamente">
            <a:extLst>
              <a:ext uri="{FF2B5EF4-FFF2-40B4-BE49-F238E27FC236}">
                <a16:creationId xmlns:a16="http://schemas.microsoft.com/office/drawing/2014/main" id="{D9DFB37E-3AC5-48C4-BD1C-D695BD9B4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47" y="2213217"/>
            <a:ext cx="1987722" cy="1987722"/>
          </a:xfrm>
          <a:prstGeom prst="rect">
            <a:avLst/>
          </a:prstGeom>
        </p:spPr>
      </p:pic>
      <p:pic>
        <p:nvPicPr>
          <p:cNvPr id="21" name="Imagen 20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3CCAB4D7-42C3-49A9-9E7E-BBE07445DD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32" y="4399472"/>
            <a:ext cx="10380323" cy="198772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9C3E7D8-79F7-491F-BC3A-70B81C61C4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70" y="5582401"/>
            <a:ext cx="4780399" cy="9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3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nterfaz de usuario gráfica&#10;&#10;Descripción generada automáticamente con confianza baja">
            <a:extLst>
              <a:ext uri="{FF2B5EF4-FFF2-40B4-BE49-F238E27FC236}">
                <a16:creationId xmlns:a16="http://schemas.microsoft.com/office/drawing/2014/main" id="{82895F04-3F2D-4385-B1D5-88B790DD0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40"/>
          <a:stretch/>
        </p:blipFill>
        <p:spPr>
          <a:xfrm>
            <a:off x="1213757" y="233947"/>
            <a:ext cx="10500751" cy="1762539"/>
          </a:xfr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66ABDD3A-0B2E-452B-80D9-DA29A468B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80" y="4292073"/>
            <a:ext cx="4260941" cy="1408996"/>
          </a:xfrm>
          <a:prstGeom prst="rect">
            <a:avLst/>
          </a:prstGeom>
        </p:spPr>
      </p:pic>
      <p:pic>
        <p:nvPicPr>
          <p:cNvPr id="6" name="Marcador de contenido 4" descr="Interfaz de usuario gráfica&#10;&#10;Descripción generada automáticamente con confianza baja">
            <a:extLst>
              <a:ext uri="{FF2B5EF4-FFF2-40B4-BE49-F238E27FC236}">
                <a16:creationId xmlns:a16="http://schemas.microsoft.com/office/drawing/2014/main" id="{BBA284F2-BE7E-44D4-8FF9-8546CDDB9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5" t="36585" r="-659" b="44730"/>
          <a:stretch/>
        </p:blipFill>
        <p:spPr>
          <a:xfrm>
            <a:off x="477492" y="2205984"/>
            <a:ext cx="10653565" cy="934027"/>
          </a:xfrm>
          <a:prstGeom prst="rect">
            <a:avLst/>
          </a:prstGeom>
        </p:spPr>
      </p:pic>
      <p:pic>
        <p:nvPicPr>
          <p:cNvPr id="8" name="Marcador de contenido 4" descr="Interfaz de usuario gráfica&#10;&#10;Descripción generada automáticamente con confianza baja">
            <a:extLst>
              <a:ext uri="{FF2B5EF4-FFF2-40B4-BE49-F238E27FC236}">
                <a16:creationId xmlns:a16="http://schemas.microsoft.com/office/drawing/2014/main" id="{0681742B-FCD8-4DDB-BCC3-06A56B2884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1" t="62102" r="25301" b="58"/>
          <a:stretch/>
        </p:blipFill>
        <p:spPr>
          <a:xfrm>
            <a:off x="4704521" y="4050823"/>
            <a:ext cx="5168348" cy="189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FE5FE-AF5B-4539-92D4-F5333856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44" y="30747"/>
            <a:ext cx="9431215" cy="86137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Ejemplo 1    </a:t>
            </a:r>
            <a:r>
              <a:rPr lang="es-MX" sz="2800" b="1" dirty="0">
                <a:solidFill>
                  <a:srgbClr val="00B0F0"/>
                </a:solidFill>
              </a:rPr>
              <a:t>Longitud de arco y medida de ángulo</a:t>
            </a:r>
            <a:endParaRPr lang="es-DO" sz="28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BD92F4A-30D2-496A-AEB3-8470FD7C35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" y="892121"/>
                <a:ext cx="11780520" cy="5575862"/>
              </a:xfrm>
            </p:spPr>
            <p:txBody>
              <a:bodyPr/>
              <a:lstStyle/>
              <a:p>
                <a:r>
                  <a:rPr lang="es-MX" dirty="0">
                    <a:solidFill>
                      <a:srgbClr val="00B050"/>
                    </a:solidFill>
                  </a:rPr>
                  <a:t>a) </a:t>
                </a:r>
                <a:r>
                  <a:rPr lang="es-MX" dirty="0"/>
                  <a:t>Encuentre la longitud de un arco de circunferencia con radio </a:t>
                </a:r>
                <a14:m>
                  <m:oMath xmlns:m="http://schemas.openxmlformats.org/officeDocument/2006/math">
                    <m:r>
                      <a:rPr lang="es-MX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s-MX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MX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/>
                  <a:t>que subtiende un ángulo central de </a:t>
                </a:r>
                <a14:m>
                  <m:oMath xmlns:m="http://schemas.openxmlformats.org/officeDocument/2006/math">
                    <m:r>
                      <a:rPr lang="es-MX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s-MX" dirty="0"/>
                  <a:t>.</a:t>
                </a:r>
              </a:p>
              <a:p>
                <a:endParaRPr lang="es-MX" dirty="0"/>
              </a:p>
              <a:p>
                <a:r>
                  <a:rPr lang="es-MX" dirty="0"/>
                  <a:t>Vemos que </a:t>
                </a:r>
                <a14:m>
                  <m:oMath xmlns:m="http://schemas.openxmlformats.org/officeDocument/2006/math">
                    <m:r>
                      <a:rPr lang="es-MX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30°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𝑟𝑎𝑑</m:t>
                    </m:r>
                  </m:oMath>
                </a14:m>
                <a:r>
                  <a:rPr lang="es-MX" dirty="0"/>
                  <a:t>, por lo que la longitud del arco es</a:t>
                </a: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s-MX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MX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</m:d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MX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s-MX" dirty="0">
                  <a:solidFill>
                    <a:srgbClr val="00B050"/>
                  </a:solidFill>
                </a:endParaRPr>
              </a:p>
              <a:p>
                <a:r>
                  <a:rPr lang="es-MX" dirty="0">
                    <a:solidFill>
                      <a:srgbClr val="00B050"/>
                    </a:solidFill>
                  </a:rPr>
                  <a:t>b) </a:t>
                </a:r>
                <a:r>
                  <a:rPr lang="es-MX" dirty="0"/>
                  <a:t>Un ángulo central </a:t>
                </a:r>
                <a14:m>
                  <m:oMath xmlns:m="http://schemas.openxmlformats.org/officeDocument/2006/math">
                    <m:r>
                      <a:rPr lang="es-DO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dirty="0"/>
                  <a:t> de un círculo de radio </a:t>
                </a:r>
                <a:r>
                  <a:rPr lang="es-MX" dirty="0">
                    <a:solidFill>
                      <a:srgbClr val="FF0000"/>
                    </a:solidFill>
                  </a:rPr>
                  <a:t>4 m </a:t>
                </a:r>
                <a:r>
                  <a:rPr lang="es-MX" dirty="0"/>
                  <a:t>está subtendido por un arco de longitud </a:t>
                </a:r>
                <a:r>
                  <a:rPr lang="es-MX" dirty="0">
                    <a:solidFill>
                      <a:srgbClr val="FF0000"/>
                    </a:solidFill>
                  </a:rPr>
                  <a:t>6 m</a:t>
                </a:r>
                <a:r>
                  <a:rPr lang="es-MX" dirty="0"/>
                  <a:t>. Encuentre la medida de </a:t>
                </a:r>
                <a14:m>
                  <m:oMath xmlns:m="http://schemas.openxmlformats.org/officeDocument/2006/math">
                    <m:r>
                      <a:rPr lang="es-DO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dirty="0"/>
                  <a:t> en radianes.</a:t>
                </a:r>
              </a:p>
              <a:p>
                <a:r>
                  <a:rPr lang="es-MX" dirty="0"/>
                  <a:t>Por la fórmula </a:t>
                </a:r>
                <a14:m>
                  <m:oMath xmlns:m="http://schemas.openxmlformats.org/officeDocument/2006/math">
                    <m:r>
                      <a:rPr lang="es-MX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s-DO" dirty="0">
                    <a:solidFill>
                      <a:srgbClr val="7030A0"/>
                    </a:solidFill>
                  </a:rPr>
                  <a:t> </a:t>
                </a:r>
                <a:r>
                  <a:rPr lang="es-DO" dirty="0"/>
                  <a:t>,  tenemos </a:t>
                </a:r>
              </a:p>
              <a:p>
                <a14:m>
                  <m:oMath xmlns:m="http://schemas.openxmlformats.org/officeDocument/2006/math">
                    <m:r>
                      <a:rPr lang="es-DO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𝑟𝑎𝑑</m:t>
                    </m:r>
                  </m:oMath>
                </a14:m>
                <a:endParaRPr lang="es-D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BD92F4A-30D2-496A-AEB3-8470FD7C35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" y="892121"/>
                <a:ext cx="11780520" cy="5575862"/>
              </a:xfrm>
              <a:blipFill>
                <a:blip r:embed="rId2"/>
                <a:stretch>
                  <a:fillRect l="-932" t="-1749" r="-259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8D283E49-C5CE-4CEA-A6A8-89F96047B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731" y="1540198"/>
            <a:ext cx="3352800" cy="63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F9BB7-2477-4A5A-930A-CE6C8919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148" y="87189"/>
            <a:ext cx="6662530" cy="65479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Área de un sector circular</a:t>
            </a:r>
            <a:endParaRPr lang="es-DO" sz="3200" b="1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DF7A9C8-337D-49CE-958F-FC9A38F446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26" y="741979"/>
            <a:ext cx="8925452" cy="908666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2E8D6A9-CCFB-418C-AD08-7AC21BD86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48" y="1852121"/>
            <a:ext cx="2951305" cy="74559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BD4C517-EE67-47A5-B613-7912390BA5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48" y="2948501"/>
            <a:ext cx="2801720" cy="908666"/>
          </a:xfrm>
          <a:prstGeom prst="rect">
            <a:avLst/>
          </a:prstGeom>
        </p:spPr>
      </p:pic>
      <p:pic>
        <p:nvPicPr>
          <p:cNvPr id="11" name="Imagen 10" descr="Texto&#10;&#10;Descripción generada automáticamente">
            <a:extLst>
              <a:ext uri="{FF2B5EF4-FFF2-40B4-BE49-F238E27FC236}">
                <a16:creationId xmlns:a16="http://schemas.microsoft.com/office/drawing/2014/main" id="{A95B57C1-ECF3-402C-A08E-48020BC787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72" y="4317194"/>
            <a:ext cx="10193855" cy="1994848"/>
          </a:xfrm>
          <a:prstGeom prst="rect">
            <a:avLst/>
          </a:prstGeom>
        </p:spPr>
      </p:pic>
      <p:pic>
        <p:nvPicPr>
          <p:cNvPr id="4" name="Imagen 3" descr="Imagen que contiene Diagrama de Venn&#10;&#10;Descripción generada automáticamente">
            <a:extLst>
              <a:ext uri="{FF2B5EF4-FFF2-40B4-BE49-F238E27FC236}">
                <a16:creationId xmlns:a16="http://schemas.microsoft.com/office/drawing/2014/main" id="{C12C3FF8-DFBF-428A-8B30-5CE12EDFAE5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3" b="12289"/>
          <a:stretch/>
        </p:blipFill>
        <p:spPr>
          <a:xfrm>
            <a:off x="422779" y="1791902"/>
            <a:ext cx="2346925" cy="226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7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99FCE-4D7C-461A-9D88-4DA37F23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018" y="220869"/>
            <a:ext cx="8279296" cy="920336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Ejemplo 2   </a:t>
            </a:r>
            <a:r>
              <a:rPr lang="es-MX" sz="3600" dirty="0">
                <a:solidFill>
                  <a:srgbClr val="00B0F0"/>
                </a:solidFill>
              </a:rPr>
              <a:t>Área de un sector</a:t>
            </a:r>
            <a:endParaRPr lang="es-DO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294081-84E0-43E7-BF2B-4AED61FEBA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866" y="1043745"/>
                <a:ext cx="11623812" cy="5317297"/>
              </a:xfrm>
            </p:spPr>
            <p:txBody>
              <a:bodyPr/>
              <a:lstStyle/>
              <a:p>
                <a:r>
                  <a:rPr lang="es-MX" dirty="0"/>
                  <a:t>Encuentre el área de un sector de círculo con ángulo central </a:t>
                </a:r>
                <a:r>
                  <a:rPr lang="es-MX" dirty="0">
                    <a:solidFill>
                      <a:srgbClr val="FF0000"/>
                    </a:solidFill>
                  </a:rPr>
                  <a:t>60° </a:t>
                </a:r>
                <a:r>
                  <a:rPr lang="es-MX" dirty="0"/>
                  <a:t>si el radio del círculo es </a:t>
                </a:r>
                <a:r>
                  <a:rPr lang="es-MX" dirty="0">
                    <a:solidFill>
                      <a:srgbClr val="FF0000"/>
                    </a:solidFill>
                  </a:rPr>
                  <a:t>3</a:t>
                </a:r>
                <a:r>
                  <a:rPr lang="es-MX" dirty="0"/>
                  <a:t> metros.</a:t>
                </a:r>
              </a:p>
              <a:p>
                <a:r>
                  <a:rPr lang="es-MX" dirty="0"/>
                  <a:t>Solución</a:t>
                </a:r>
              </a:p>
              <a:p>
                <a:r>
                  <a:rPr lang="es-MX" dirty="0"/>
                  <a:t> Para usar la fórmula para el área de un sector circular, debemos hallar el ángulo central del sector en radianes:</a:t>
                </a:r>
              </a:p>
              <a:p>
                <a:r>
                  <a:rPr lang="es-MX" dirty="0"/>
                  <a:t> </a:t>
                </a:r>
                <a:r>
                  <a:rPr lang="es-MX" dirty="0">
                    <a:solidFill>
                      <a:srgbClr val="FF0000"/>
                    </a:solidFill>
                  </a:rPr>
                  <a:t>60°</a:t>
                </a:r>
                <a:r>
                  <a:rPr lang="es-MX" dirty="0"/>
                  <a:t>= 60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180°</m:t>
                            </m:r>
                          </m:den>
                        </m:f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𝑟𝑎𝑑</m:t>
                    </m:r>
                  </m:oMath>
                </a14:m>
                <a:r>
                  <a:rPr lang="es-MX" dirty="0"/>
                  <a:t>. </a:t>
                </a:r>
              </a:p>
              <a:p>
                <a:r>
                  <a:rPr lang="es-MX" dirty="0"/>
                  <a:t>Entonces, el área del sector es</a:t>
                </a: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MX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MX" b="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s-MX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MX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D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294081-84E0-43E7-BF2B-4AED61FEBA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866" y="1043745"/>
                <a:ext cx="11623812" cy="5317297"/>
              </a:xfrm>
              <a:blipFill>
                <a:blip r:embed="rId2"/>
                <a:stretch>
                  <a:fillRect l="-944" t="-1835" r="-1521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34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7E599-90C1-497D-ABE3-7A7AA4BA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99" y="10257"/>
            <a:ext cx="10515600" cy="704020"/>
          </a:xfrm>
        </p:spPr>
        <p:txBody>
          <a:bodyPr>
            <a:normAutofit/>
          </a:bodyPr>
          <a:lstStyle/>
          <a:p>
            <a:pPr algn="ctr"/>
            <a:r>
              <a:rPr lang="es-DO" sz="3200" b="1" dirty="0"/>
              <a:t>Movimiento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558F15F-EE45-4CD4-901A-ECF10C1E7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4815" y="575614"/>
                <a:ext cx="11697286" cy="5911606"/>
              </a:xfrm>
            </p:spPr>
            <p:txBody>
              <a:bodyPr>
                <a:normAutofit/>
              </a:bodyPr>
              <a:lstStyle/>
              <a:p>
                <a:r>
                  <a:rPr lang="es-MX" sz="2400" dirty="0"/>
                  <a:t>Suponga que un punto se mueve a lo largo de un círculo como se ve en la Figura 12.</a:t>
                </a:r>
              </a:p>
              <a:p>
                <a:r>
                  <a:rPr lang="es-MX" sz="2400" dirty="0"/>
                  <a:t> Hay dos formas de describir el movimiento del punto: velocidad lineal y velocidad angular.</a:t>
                </a:r>
              </a:p>
              <a:p>
                <a:r>
                  <a:rPr lang="es-MX" sz="2400" dirty="0"/>
                  <a:t> La velocidad lineal es la rapidez a la que está cambiando la distancia recorrida, de modo que la velocidad lineal es la distancia recorrida dividida entre el tiempo transcurrido. </a:t>
                </a:r>
              </a:p>
              <a:p>
                <a:r>
                  <a:rPr lang="es-MX" sz="2400" dirty="0"/>
                  <a:t>La velocidad angular es la rapidez a la que el ángulo central </a:t>
                </a:r>
                <a14:m>
                  <m:oMath xmlns:m="http://schemas.openxmlformats.org/officeDocument/2006/math">
                    <m:r>
                      <a:rPr lang="es-MX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/>
                  <a:t> está cambiando, de modo que la velocidad angular es el número de radianes que cambia este ángulo dividido entre el tiempo transcurrido.</a:t>
                </a:r>
              </a:p>
              <a:p>
                <a:endParaRPr lang="es-DO" sz="24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558F15F-EE45-4CD4-901A-ECF10C1E7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815" y="575614"/>
                <a:ext cx="11697286" cy="5911606"/>
              </a:xfrm>
              <a:blipFill>
                <a:blip r:embed="rId2"/>
                <a:stretch>
                  <a:fillRect l="-677" t="-1443" r="-1251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A6D4999B-AA33-4585-95FB-2EBE12CA2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45" y="3429000"/>
            <a:ext cx="9538456" cy="3306887"/>
          </a:xfrm>
          <a:prstGeom prst="rect">
            <a:avLst/>
          </a:prstGeom>
        </p:spPr>
      </p:pic>
      <p:pic>
        <p:nvPicPr>
          <p:cNvPr id="6" name="Imagen 5" descr="Imagen que contiene persona, competencia de atletismo&#10;&#10;Descripción generada automáticamente">
            <a:extLst>
              <a:ext uri="{FF2B5EF4-FFF2-40B4-BE49-F238E27FC236}">
                <a16:creationId xmlns:a16="http://schemas.microsoft.com/office/drawing/2014/main" id="{276D97B0-5D13-47BC-A084-98A492BB9C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7" t="3007" r="2330" b="1644"/>
          <a:stretch/>
        </p:blipFill>
        <p:spPr>
          <a:xfrm>
            <a:off x="134815" y="3531417"/>
            <a:ext cx="2040377" cy="25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B44F9827-68C3-4BAD-9840-171330C41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780" y="0"/>
            <a:ext cx="2218134" cy="205639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C9A1F00-B143-4008-BF8B-5178EB809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299" y="78485"/>
            <a:ext cx="8312257" cy="693569"/>
          </a:xfrm>
        </p:spPr>
        <p:txBody>
          <a:bodyPr>
            <a:normAutofit/>
          </a:bodyPr>
          <a:lstStyle/>
          <a:p>
            <a:r>
              <a:rPr lang="es-MX" sz="3600" b="1" dirty="0"/>
              <a:t>Ejemplo 3:  </a:t>
            </a:r>
            <a:r>
              <a:rPr lang="es-MX" sz="3600" b="1" dirty="0">
                <a:solidFill>
                  <a:srgbClr val="00B0F0"/>
                </a:solidFill>
              </a:rPr>
              <a:t>Hallar velocidad lineal y angular</a:t>
            </a:r>
            <a:endParaRPr lang="es-DO" sz="36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8A6E57A-4215-4CF6-9A34-B9B89AEA2F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763" y="772054"/>
                <a:ext cx="10637063" cy="5768231"/>
              </a:xfrm>
            </p:spPr>
            <p:txBody>
              <a:bodyPr>
                <a:normAutofit/>
              </a:bodyPr>
              <a:lstStyle/>
              <a:p>
                <a:r>
                  <a:rPr lang="es-MX" sz="2600" dirty="0"/>
                  <a:t>Un niño hace girar una piedra en una honda de </a:t>
                </a:r>
                <a:r>
                  <a:rPr lang="es-MX" sz="2600" dirty="0">
                    <a:solidFill>
                      <a:srgbClr val="FF0000"/>
                    </a:solidFill>
                  </a:rPr>
                  <a:t>3</a:t>
                </a:r>
                <a:r>
                  <a:rPr lang="es-MX" sz="2600" dirty="0"/>
                  <a:t> pies de largo, a razón de </a:t>
                </a:r>
                <a:r>
                  <a:rPr lang="es-MX" sz="2600" dirty="0">
                    <a:solidFill>
                      <a:srgbClr val="FF0000"/>
                    </a:solidFill>
                  </a:rPr>
                  <a:t>15</a:t>
                </a:r>
                <a:r>
                  <a:rPr lang="es-MX" sz="2600" dirty="0"/>
                  <a:t> revoluciones cada </a:t>
                </a:r>
                <a:r>
                  <a:rPr lang="es-MX" sz="2600" dirty="0">
                    <a:solidFill>
                      <a:srgbClr val="FF0000"/>
                    </a:solidFill>
                  </a:rPr>
                  <a:t>10</a:t>
                </a:r>
                <a:r>
                  <a:rPr lang="es-MX" sz="2600" dirty="0"/>
                  <a:t> segundos.</a:t>
                </a:r>
              </a:p>
              <a:p>
                <a:r>
                  <a:rPr lang="es-MX" sz="2600" dirty="0"/>
                  <a:t> Encuentre las velocidades angular y lineal de la piedra.</a:t>
                </a:r>
              </a:p>
              <a:p>
                <a:r>
                  <a:rPr lang="es-MX" sz="2600" dirty="0"/>
                  <a:t>Solución </a:t>
                </a:r>
              </a:p>
              <a:p>
                <a:r>
                  <a:rPr lang="es-MX" sz="2600" dirty="0"/>
                  <a:t>En 10 s, el ángulo </a:t>
                </a:r>
                <a14:m>
                  <m:oMath xmlns:m="http://schemas.openxmlformats.org/officeDocument/2006/math">
                    <m:r>
                      <a:rPr lang="es-MX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600" dirty="0"/>
                  <a:t> cambia en </a:t>
                </a:r>
                <a14:m>
                  <m:oMath xmlns:m="http://schemas.openxmlformats.org/officeDocument/2006/math">
                    <m:r>
                      <a:rPr lang="es-MX" sz="2600" i="1" dirty="0" smtClean="0">
                        <a:latin typeface="Cambria Math" panose="02040503050406030204" pitchFamily="18" charset="0"/>
                      </a:rPr>
                      <m:t>15(2</m:t>
                    </m:r>
                    <m:r>
                      <a:rPr lang="es-MX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MX" sz="2600" i="1" dirty="0" smtClean="0">
                        <a:latin typeface="Cambria Math" panose="02040503050406030204" pitchFamily="18" charset="0"/>
                      </a:rPr>
                      <m:t>)= 30</m:t>
                    </m:r>
                    <m:r>
                      <a:rPr lang="es-MX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MX" sz="2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600" dirty="0"/>
                  <a:t>radianes. </a:t>
                </a:r>
              </a:p>
              <a:p>
                <a:r>
                  <a:rPr lang="es-MX" sz="2600" dirty="0"/>
                  <a:t>Por lo tanto, la velocidad angular de la piedra es</a:t>
                </a:r>
              </a:p>
              <a:p>
                <a14:m>
                  <m:oMath xmlns:m="http://schemas.openxmlformats.org/officeDocument/2006/math"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s-MX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s-MX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𝑟𝑎𝑑</m:t>
                        </m:r>
                      </m:num>
                      <m:den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MX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s-DO" sz="2600" dirty="0">
                  <a:solidFill>
                    <a:srgbClr val="00B050"/>
                  </a:solidFill>
                </a:endParaRPr>
              </a:p>
              <a:p>
                <a:r>
                  <a:rPr lang="es-MX" sz="2600" dirty="0"/>
                  <a:t>La distancia recorrida por la piedra en </a:t>
                </a:r>
                <a14:m>
                  <m:oMath xmlns:m="http://schemas.openxmlformats.org/officeDocument/2006/math">
                    <m:r>
                      <a:rPr lang="es-MX" sz="2600" i="1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s-MX" sz="26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s-MX" sz="2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600" dirty="0"/>
                  <a:t>es</a:t>
                </a:r>
                <a14:m>
                  <m:oMath xmlns:m="http://schemas.openxmlformats.org/officeDocument/2006/math">
                    <m:r>
                      <a:rPr lang="es-MX" sz="26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sz="2600" dirty="0"/>
              </a:p>
              <a:p>
                <a14:m>
                  <m:oMath xmlns:m="http://schemas.openxmlformats.org/officeDocument/2006/math">
                    <m:r>
                      <a:rPr lang="es-MX" sz="2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s-MX" sz="2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MX" sz="2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sz="26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MX" sz="2600" i="1" dirty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s-MX" sz="2600" b="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6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MX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MX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)(3)=90</m:t>
                    </m:r>
                    <m:r>
                      <a:rPr lang="es-MX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MX" sz="2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600" i="1" dirty="0">
                        <a:latin typeface="Cambria Math" panose="02040503050406030204" pitchFamily="18" charset="0"/>
                      </a:rPr>
                      <m:t>𝑝𝑖𝑒𝑠</m:t>
                    </m:r>
                  </m:oMath>
                </a14:m>
                <a:r>
                  <a:rPr lang="es-MX" sz="2600" dirty="0"/>
                  <a:t>.</a:t>
                </a:r>
              </a:p>
              <a:p>
                <a:r>
                  <a:rPr lang="es-MX" sz="2600" dirty="0"/>
                  <a:t> En consecuencia, la velocidad lineal de la piedra es</a:t>
                </a:r>
              </a:p>
              <a:p>
                <a14:m>
                  <m:oMath xmlns:m="http://schemas.openxmlformats.org/officeDocument/2006/math"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MX" sz="2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s-MX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s-MX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𝑝𝑖𝑒𝑠</m:t>
                        </m:r>
                      </m:num>
                      <m:den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MX" sz="2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MX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𝑝𝑖𝑒𝑠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MX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s-DO" sz="2600" dirty="0">
                  <a:solidFill>
                    <a:srgbClr val="00B050"/>
                  </a:solidFill>
                </a:endParaRPr>
              </a:p>
              <a:p>
                <a:endParaRPr lang="es-DO" sz="26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8A6E57A-4215-4CF6-9A34-B9B89AEA2F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763" y="772054"/>
                <a:ext cx="10637063" cy="5768231"/>
              </a:xfrm>
              <a:blipFill>
                <a:blip r:embed="rId3"/>
                <a:stretch>
                  <a:fillRect l="-860" t="-1691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79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E28553D-413A-4087-9794-F037C363D2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3621" y="264111"/>
                <a:ext cx="11360105" cy="4645513"/>
              </a:xfrm>
            </p:spPr>
            <p:txBody>
              <a:bodyPr/>
              <a:lstStyle/>
              <a:p>
                <a:r>
                  <a:rPr lang="es-MX" dirty="0"/>
                  <a:t>Observe que la velocidad angular no depende del radio de la circunferencia, sino sólo del ángulo 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dirty="0"/>
                  <a:t>. No obstante, si conocemos la velocidad angular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s-MX" dirty="0"/>
                  <a:t> y el radio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/>
                  <a:t>, podemos hallar la velocidad lineal como sigue: </a:t>
                </a: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𝑟𝑤</m:t>
                    </m:r>
                  </m:oMath>
                </a14:m>
                <a:endParaRPr lang="es-MX" b="0" dirty="0"/>
              </a:p>
              <a:p>
                <a:endParaRPr lang="es-D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E28553D-413A-4087-9794-F037C363D2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621" y="264111"/>
                <a:ext cx="11360105" cy="4645513"/>
              </a:xfrm>
              <a:blipFill>
                <a:blip r:embed="rId3"/>
                <a:stretch>
                  <a:fillRect l="-966" t="-2100" r="-166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5E634092-9684-4527-900A-47523B99E8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97" y="3176435"/>
            <a:ext cx="11182163" cy="197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7187</TotalTime>
  <Words>615</Words>
  <Application>Microsoft Office PowerPoint</Application>
  <PresentationFormat>Panorámica</PresentationFormat>
  <Paragraphs>45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Trigonometría </vt:lpstr>
      <vt:lpstr>Longitud de un arco de circunferencia</vt:lpstr>
      <vt:lpstr>Presentación de PowerPoint</vt:lpstr>
      <vt:lpstr>Ejemplo 1    Longitud de arco y medida de ángulo</vt:lpstr>
      <vt:lpstr>Área de un sector circular</vt:lpstr>
      <vt:lpstr>Ejemplo 2   Área de un sector</vt:lpstr>
      <vt:lpstr>Movimiento circular</vt:lpstr>
      <vt:lpstr>Ejemplo 3:  Hallar velocidad lineal y angular</vt:lpstr>
      <vt:lpstr>Presentación de PowerPoint</vt:lpstr>
      <vt:lpstr>Ejemplo 4   Hallar velocidad lineal a partir de velocidad angular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Trigonometría </dc:title>
  <dc:creator>Frank Felix Cepeda  Torres</dc:creator>
  <cp:lastModifiedBy>Frank Felix Cepeda  Torres</cp:lastModifiedBy>
  <cp:revision>31</cp:revision>
  <dcterms:created xsi:type="dcterms:W3CDTF">2021-05-21T17:13:28Z</dcterms:created>
  <dcterms:modified xsi:type="dcterms:W3CDTF">2021-05-29T02:52:43Z</dcterms:modified>
</cp:coreProperties>
</file>