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62" r:id="rId4"/>
    <p:sldId id="267" r:id="rId5"/>
    <p:sldId id="264" r:id="rId6"/>
    <p:sldId id="280" r:id="rId7"/>
    <p:sldId id="281" r:id="rId8"/>
    <p:sldId id="289" r:id="rId9"/>
    <p:sldId id="282" r:id="rId10"/>
    <p:sldId id="283" r:id="rId11"/>
    <p:sldId id="284" r:id="rId12"/>
    <p:sldId id="285" r:id="rId13"/>
    <p:sldId id="261" r:id="rId14"/>
    <p:sldId id="276" r:id="rId15"/>
    <p:sldId id="286" r:id="rId16"/>
    <p:sldId id="258" r:id="rId17"/>
    <p:sldId id="287" r:id="rId18"/>
    <p:sldId id="288" r:id="rId19"/>
    <p:sldId id="259" r:id="rId20"/>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673A6-96C5-40D8-8F2A-6C158ACEABF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05E678E4-5B1D-4E5E-8BEE-5A52F9887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7DA0177E-D1ED-4A16-A7D4-BDD7FE394FF3}"/>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5" name="Marcador de pie de página 4">
            <a:extLst>
              <a:ext uri="{FF2B5EF4-FFF2-40B4-BE49-F238E27FC236}">
                <a16:creationId xmlns:a16="http://schemas.microsoft.com/office/drawing/2014/main" id="{8DFF0767-0EBF-4A63-AF0C-59FF85C0EAA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5A46E9C8-495E-4F41-86B6-D4D01CE836F8}"/>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229528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4C247-BEDF-4DC8-82AD-A0B96E9F601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2CCAB5B7-E74E-4935-A4EB-180E07A4EFB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2DE85760-EB25-4417-BB26-6A3771A98348}"/>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5" name="Marcador de pie de página 4">
            <a:extLst>
              <a:ext uri="{FF2B5EF4-FFF2-40B4-BE49-F238E27FC236}">
                <a16:creationId xmlns:a16="http://schemas.microsoft.com/office/drawing/2014/main" id="{B25CFD25-8CAC-46CE-AF3C-62BE9DA9109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8D93BA4-CF0E-4466-88F3-F720A66196F5}"/>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124547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F4F8B0-C764-4452-A055-CEC4BF47E47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4A5D98C4-DFAC-4F5F-B93E-03CDF5F6DA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28767FE-2615-4BD6-BA05-FA26CD8EC4E3}"/>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5" name="Marcador de pie de página 4">
            <a:extLst>
              <a:ext uri="{FF2B5EF4-FFF2-40B4-BE49-F238E27FC236}">
                <a16:creationId xmlns:a16="http://schemas.microsoft.com/office/drawing/2014/main" id="{4CE4083A-AE56-45EB-9F17-0BFFF50F963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915716D-A87D-4166-9C5E-4C5321DF6E54}"/>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244266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F510E-1850-45E0-B0D5-9A73FDD0492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58B9491-50C9-4632-B058-5B5E6A2514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B84F461-6917-4DCA-9F5D-21AF6422E742}"/>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5" name="Marcador de pie de página 4">
            <a:extLst>
              <a:ext uri="{FF2B5EF4-FFF2-40B4-BE49-F238E27FC236}">
                <a16:creationId xmlns:a16="http://schemas.microsoft.com/office/drawing/2014/main" id="{2ADD5F12-9C86-42AC-9C54-866DFCBFBB8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28EE7BD-0313-47E9-BE43-D563C06C8003}"/>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34486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712C1-DB6D-4609-8138-23EE9CE71E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C396AF5A-FA83-48B8-A964-456084F14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EEA7732-5218-413A-8506-E22E78718375}"/>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5" name="Marcador de pie de página 4">
            <a:extLst>
              <a:ext uri="{FF2B5EF4-FFF2-40B4-BE49-F238E27FC236}">
                <a16:creationId xmlns:a16="http://schemas.microsoft.com/office/drawing/2014/main" id="{41341D86-FFDB-415B-91FB-0B08C5E7E49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B8C505D-9227-4F15-857B-1E1EE48A82FE}"/>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82434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EB00B-6220-40DC-9BCC-51A644BE4EC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914A9A5-AD04-4EF5-9A43-ED2C7BB78D1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AE1969FC-5BB4-4AA9-A6AB-B11E2917BE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8E1EE262-2973-452B-A63D-A5F3B31FAF49}"/>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6" name="Marcador de pie de página 5">
            <a:extLst>
              <a:ext uri="{FF2B5EF4-FFF2-40B4-BE49-F238E27FC236}">
                <a16:creationId xmlns:a16="http://schemas.microsoft.com/office/drawing/2014/main" id="{E37553D3-0D8D-4B97-90DA-95DD5A55E85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F1C940E-32A0-4483-8F5F-E9AAA8874AFF}"/>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79706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30BE4-3E6C-464D-8EB0-079FE576CA3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9CAB595-D1D4-470F-BDC6-04929C256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B3630B6-0C4A-4DF5-AE0C-89BE3329B9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8E4E54E3-C344-403C-A941-D41603694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EFA95D9-0718-4D46-98BB-81DDCF1A9B5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216BEC76-D7F4-44A5-AFB1-F57DE4912478}"/>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8" name="Marcador de pie de página 7">
            <a:extLst>
              <a:ext uri="{FF2B5EF4-FFF2-40B4-BE49-F238E27FC236}">
                <a16:creationId xmlns:a16="http://schemas.microsoft.com/office/drawing/2014/main" id="{0C5AE6C2-697A-46EE-A833-BC44FF3F9CC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1421458-8F45-45A6-9636-19CD4E84A58B}"/>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230132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ED03BB-8E2C-4D02-A1EE-52D0C0BD638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73C5EA23-D1FC-4AD5-9CC0-D93D1A6D750D}"/>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4" name="Marcador de pie de página 3">
            <a:extLst>
              <a:ext uri="{FF2B5EF4-FFF2-40B4-BE49-F238E27FC236}">
                <a16:creationId xmlns:a16="http://schemas.microsoft.com/office/drawing/2014/main" id="{026AE592-183A-43AF-9847-94DE4A17DA64}"/>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846A24F-DBBE-4A58-BC9C-62037E8A96D6}"/>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357414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C301FAD-C7E1-4E47-84D0-B1247F2E6F40}"/>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3" name="Marcador de pie de página 2">
            <a:extLst>
              <a:ext uri="{FF2B5EF4-FFF2-40B4-BE49-F238E27FC236}">
                <a16:creationId xmlns:a16="http://schemas.microsoft.com/office/drawing/2014/main" id="{CB670E95-4E13-458F-86C0-1CBDC90CE0B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8CD0843-D14D-4703-A54E-6E1A496F3D4C}"/>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33294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844AC-5499-49AC-9858-09D8A7983F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83597F5-A70E-4C14-8AC9-12A046B8A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E88C0132-5CEC-4C43-87DA-E7C0C7EC0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5F2329-7FD8-4C68-8A79-596A948F8B96}"/>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6" name="Marcador de pie de página 5">
            <a:extLst>
              <a:ext uri="{FF2B5EF4-FFF2-40B4-BE49-F238E27FC236}">
                <a16:creationId xmlns:a16="http://schemas.microsoft.com/office/drawing/2014/main" id="{8EF2188A-9067-4284-846F-CF953312E85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C31B9FB-03AF-46A4-BB2D-42705E5012B9}"/>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236891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9689-BD00-4B2E-B64F-33D9B35930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A5C65E4D-905B-4C22-8703-9EC1BCC36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1B18C3B3-6A20-4A22-A34E-84F9758BB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964188-9A4E-49CE-935E-1B3491563413}"/>
              </a:ext>
            </a:extLst>
          </p:cNvPr>
          <p:cNvSpPr>
            <a:spLocks noGrp="1"/>
          </p:cNvSpPr>
          <p:nvPr>
            <p:ph type="dt" sz="half" idx="10"/>
          </p:nvPr>
        </p:nvSpPr>
        <p:spPr/>
        <p:txBody>
          <a:bodyPr/>
          <a:lstStyle/>
          <a:p>
            <a:fld id="{3F2C3C27-8955-4177-AF1D-CC729A99A6BE}" type="datetimeFigureOut">
              <a:rPr lang="es-DO" smtClean="0"/>
              <a:t>19/5/2021</a:t>
            </a:fld>
            <a:endParaRPr lang="es-DO"/>
          </a:p>
        </p:txBody>
      </p:sp>
      <p:sp>
        <p:nvSpPr>
          <p:cNvPr id="6" name="Marcador de pie de página 5">
            <a:extLst>
              <a:ext uri="{FF2B5EF4-FFF2-40B4-BE49-F238E27FC236}">
                <a16:creationId xmlns:a16="http://schemas.microsoft.com/office/drawing/2014/main" id="{3635945A-D83E-42DF-A063-2DC816B046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12A0396B-C0BE-402B-BE00-59FB2D5A08A0}"/>
              </a:ext>
            </a:extLst>
          </p:cNvPr>
          <p:cNvSpPr>
            <a:spLocks noGrp="1"/>
          </p:cNvSpPr>
          <p:nvPr>
            <p:ph type="sldNum" sz="quarter" idx="12"/>
          </p:nvPr>
        </p:nvSpPr>
        <p:spPr/>
        <p:txBody>
          <a:bodyPr/>
          <a:lstStyle/>
          <a:p>
            <a:fld id="{7933B32D-A008-4F7E-A01C-928A8990D03B}" type="slidenum">
              <a:rPr lang="es-DO" smtClean="0"/>
              <a:t>‹Nº›</a:t>
            </a:fld>
            <a:endParaRPr lang="es-DO"/>
          </a:p>
        </p:txBody>
      </p:sp>
    </p:spTree>
    <p:extLst>
      <p:ext uri="{BB962C8B-B14F-4D97-AF65-F5344CB8AC3E}">
        <p14:creationId xmlns:p14="http://schemas.microsoft.com/office/powerpoint/2010/main" val="93191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A1FC02-0C09-4506-A682-EAE0F99E3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3B3A604-A0F6-4E17-B6BF-B21A9A677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982E54A-0692-4CDD-83D0-1E790388FD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C3C27-8955-4177-AF1D-CC729A99A6BE}" type="datetimeFigureOut">
              <a:rPr lang="es-DO" smtClean="0"/>
              <a:t>19/5/2021</a:t>
            </a:fld>
            <a:endParaRPr lang="es-DO"/>
          </a:p>
        </p:txBody>
      </p:sp>
      <p:sp>
        <p:nvSpPr>
          <p:cNvPr id="5" name="Marcador de pie de página 4">
            <a:extLst>
              <a:ext uri="{FF2B5EF4-FFF2-40B4-BE49-F238E27FC236}">
                <a16:creationId xmlns:a16="http://schemas.microsoft.com/office/drawing/2014/main" id="{DA32CD2D-09FA-417F-9B77-BD8C83EA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07ED5B92-865F-47BC-ACBC-15DE92C1A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3B32D-A008-4F7E-A01C-928A8990D03B}" type="slidenum">
              <a:rPr lang="es-DO" smtClean="0"/>
              <a:t>‹Nº›</a:t>
            </a:fld>
            <a:endParaRPr lang="es-DO"/>
          </a:p>
        </p:txBody>
      </p:sp>
    </p:spTree>
    <p:extLst>
      <p:ext uri="{BB962C8B-B14F-4D97-AF65-F5344CB8AC3E}">
        <p14:creationId xmlns:p14="http://schemas.microsoft.com/office/powerpoint/2010/main" val="186734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 Id="rId5" Type="http://schemas.openxmlformats.org/officeDocument/2006/relationships/image" Target="../media/image26.tmp"/><Relationship Id="rId4" Type="http://schemas.openxmlformats.org/officeDocument/2006/relationships/image" Target="../media/image25.tmp"/></Relationships>
</file>

<file path=ppt/slides/_rels/slide1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1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tmp"/><Relationship Id="rId7" Type="http://schemas.openxmlformats.org/officeDocument/2006/relationships/image" Target="../media/image41.tm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image" Target="../media/image38.tmp"/></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tmp"/><Relationship Id="rId1" Type="http://schemas.openxmlformats.org/officeDocument/2006/relationships/slideLayout" Target="../slideLayouts/slideLayout2.xml"/><Relationship Id="rId6" Type="http://schemas.openxmlformats.org/officeDocument/2006/relationships/image" Target="../media/image45.tmp"/><Relationship Id="rId5" Type="http://schemas.openxmlformats.org/officeDocument/2006/relationships/image" Target="../media/image44.tmp"/><Relationship Id="rId4" Type="http://schemas.openxmlformats.org/officeDocument/2006/relationships/image" Target="../media/image43.tmp"/></Relationships>
</file>

<file path=ppt/slides/_rels/slide19.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6963" y="-685655"/>
            <a:ext cx="9144000" cy="2387600"/>
          </a:xfrm>
        </p:spPr>
        <p:txBody>
          <a:bodyPr/>
          <a:lstStyle/>
          <a:p>
            <a:r>
              <a:rPr lang="es-419" dirty="0"/>
              <a:t>Trigonometría </a:t>
            </a:r>
          </a:p>
        </p:txBody>
      </p:sp>
      <p:sp>
        <p:nvSpPr>
          <p:cNvPr id="3" name="Subtítulo 2"/>
          <p:cNvSpPr>
            <a:spLocks noGrp="1"/>
          </p:cNvSpPr>
          <p:nvPr>
            <p:ph type="subTitle" idx="1"/>
          </p:nvPr>
        </p:nvSpPr>
        <p:spPr>
          <a:xfrm>
            <a:off x="2178626" y="2127971"/>
            <a:ext cx="7876310" cy="2184255"/>
          </a:xfrm>
        </p:spPr>
        <p:txBody>
          <a:bodyPr>
            <a:normAutofit/>
          </a:bodyPr>
          <a:lstStyle/>
          <a:p>
            <a:r>
              <a:rPr lang="es-ES" sz="2800" dirty="0"/>
              <a:t>Parte de las matemáticas que estudia las </a:t>
            </a:r>
            <a:r>
              <a:rPr lang="es-ES" sz="2800" dirty="0">
                <a:solidFill>
                  <a:schemeClr val="accent2"/>
                </a:solidFill>
              </a:rPr>
              <a:t>relaciones entre los lados y los ángulos</a:t>
            </a:r>
            <a:r>
              <a:rPr lang="es-ES" sz="2800" dirty="0"/>
              <a:t> de un triángulo.</a:t>
            </a:r>
            <a:endParaRPr lang="es-419" sz="2800" dirty="0"/>
          </a:p>
        </p:txBody>
      </p:sp>
      <p:pic>
        <p:nvPicPr>
          <p:cNvPr id="6" name="Imagen 5"/>
          <p:cNvPicPr>
            <a:picLocks noChangeAspect="1"/>
          </p:cNvPicPr>
          <p:nvPr/>
        </p:nvPicPr>
        <p:blipFill>
          <a:blip r:embed="rId2"/>
          <a:stretch>
            <a:fillRect/>
          </a:stretch>
        </p:blipFill>
        <p:spPr>
          <a:xfrm>
            <a:off x="3390467" y="3137621"/>
            <a:ext cx="4475451" cy="3006586"/>
          </a:xfrm>
          <a:prstGeom prst="rect">
            <a:avLst/>
          </a:prstGeom>
        </p:spPr>
      </p:pic>
    </p:spTree>
    <p:extLst>
      <p:ext uri="{BB962C8B-B14F-4D97-AF65-F5344CB8AC3E}">
        <p14:creationId xmlns:p14="http://schemas.microsoft.com/office/powerpoint/2010/main" val="23406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F6B32-8933-4A4E-9302-8C196045F6C0}"/>
              </a:ext>
            </a:extLst>
          </p:cNvPr>
          <p:cNvSpPr>
            <a:spLocks noGrp="1"/>
          </p:cNvSpPr>
          <p:nvPr>
            <p:ph type="title"/>
          </p:nvPr>
        </p:nvSpPr>
        <p:spPr>
          <a:xfrm>
            <a:off x="838200" y="60345"/>
            <a:ext cx="9135794" cy="547635"/>
          </a:xfrm>
        </p:spPr>
        <p:txBody>
          <a:bodyPr>
            <a:normAutofit/>
          </a:bodyPr>
          <a:lstStyle/>
          <a:p>
            <a:pPr algn="ctr"/>
            <a:r>
              <a:rPr lang="es-MX" sz="3200" b="1" dirty="0">
                <a:solidFill>
                  <a:srgbClr val="C00000"/>
                </a:solidFill>
              </a:rPr>
              <a:t>Ejemplos de cambios de medidas angulares </a:t>
            </a:r>
            <a:endParaRPr lang="es-DO" sz="3200" b="1" dirty="0">
              <a:solidFill>
                <a:srgbClr val="C00000"/>
              </a:solidFill>
            </a:endParaRPr>
          </a:p>
        </p:txBody>
      </p:sp>
      <p:pic>
        <p:nvPicPr>
          <p:cNvPr id="9" name="Imagen 8">
            <a:extLst>
              <a:ext uri="{FF2B5EF4-FFF2-40B4-BE49-F238E27FC236}">
                <a16:creationId xmlns:a16="http://schemas.microsoft.com/office/drawing/2014/main" id="{021F4B51-39C1-48B5-8125-10CA5C05A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8" y="3977173"/>
            <a:ext cx="12068292" cy="1301483"/>
          </a:xfrm>
          <a:prstGeom prst="rect">
            <a:avLst/>
          </a:prstGeom>
        </p:spPr>
      </p:pic>
      <p:pic>
        <p:nvPicPr>
          <p:cNvPr id="11" name="Imagen 10" descr="Texto&#10;&#10;Descripción generada automáticamente">
            <a:extLst>
              <a:ext uri="{FF2B5EF4-FFF2-40B4-BE49-F238E27FC236}">
                <a16:creationId xmlns:a16="http://schemas.microsoft.com/office/drawing/2014/main" id="{47678759-A051-4470-A96A-197CE166D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356" y="5308035"/>
            <a:ext cx="8490329" cy="1408084"/>
          </a:xfrm>
          <a:prstGeom prst="rect">
            <a:avLst/>
          </a:prstGeom>
        </p:spPr>
      </p:pic>
      <p:sp>
        <p:nvSpPr>
          <p:cNvPr id="13" name="Marcador de contenido 12">
            <a:extLst>
              <a:ext uri="{FF2B5EF4-FFF2-40B4-BE49-F238E27FC236}">
                <a16:creationId xmlns:a16="http://schemas.microsoft.com/office/drawing/2014/main" id="{12D89937-CBD6-43D7-A8A6-19FBD1B37DE6}"/>
              </a:ext>
            </a:extLst>
          </p:cNvPr>
          <p:cNvSpPr>
            <a:spLocks noGrp="1"/>
          </p:cNvSpPr>
          <p:nvPr>
            <p:ph idx="1"/>
          </p:nvPr>
        </p:nvSpPr>
        <p:spPr>
          <a:xfrm>
            <a:off x="7099152" y="2264505"/>
            <a:ext cx="4876528" cy="1459525"/>
          </a:xfrm>
        </p:spPr>
        <p:txBody>
          <a:bodyPr>
            <a:normAutofit/>
          </a:bodyPr>
          <a:lstStyle/>
          <a:p>
            <a:pPr algn="l"/>
            <a:r>
              <a:rPr lang="es-MX" sz="2000" b="0" i="0" u="none" strike="noStrike" baseline="0" dirty="0">
                <a:latin typeface="Times-Roman"/>
              </a:rPr>
              <a:t>Se puede usar esta técnica a fin de obtener la siguiente tabla, que presenta las medidas correspondientes a radianes y grados de ángulos especiales.</a:t>
            </a:r>
            <a:endParaRPr lang="es-DO" sz="3200" dirty="0"/>
          </a:p>
        </p:txBody>
      </p:sp>
      <p:pic>
        <p:nvPicPr>
          <p:cNvPr id="14" name="Marcador de contenido 4" descr="Tabla&#10;&#10;Descripción generada automáticamente">
            <a:extLst>
              <a:ext uri="{FF2B5EF4-FFF2-40B4-BE49-F238E27FC236}">
                <a16:creationId xmlns:a16="http://schemas.microsoft.com/office/drawing/2014/main" id="{5D3437FB-AB34-45D1-A832-EDA0F41FA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320" y="500955"/>
            <a:ext cx="6786702" cy="3223075"/>
          </a:xfrm>
          <a:prstGeom prst="rect">
            <a:avLst/>
          </a:prstGeom>
        </p:spPr>
      </p:pic>
    </p:spTree>
    <p:extLst>
      <p:ext uri="{BB962C8B-B14F-4D97-AF65-F5344CB8AC3E}">
        <p14:creationId xmlns:p14="http://schemas.microsoft.com/office/powerpoint/2010/main" val="23268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6816E-72AB-4C0C-9A8A-F736101240E3}"/>
              </a:ext>
            </a:extLst>
          </p:cNvPr>
          <p:cNvSpPr>
            <a:spLocks noGrp="1"/>
          </p:cNvSpPr>
          <p:nvPr>
            <p:ph type="title"/>
          </p:nvPr>
        </p:nvSpPr>
        <p:spPr>
          <a:xfrm>
            <a:off x="838200" y="336990"/>
            <a:ext cx="10683240" cy="661817"/>
          </a:xfrm>
        </p:spPr>
        <p:txBody>
          <a:bodyPr>
            <a:normAutofit/>
          </a:bodyPr>
          <a:lstStyle/>
          <a:p>
            <a:r>
              <a:rPr lang="es-MX" sz="2800" b="1" dirty="0"/>
              <a:t>Cambiar radianes a grados, minutos y segundos</a:t>
            </a:r>
            <a:endParaRPr lang="es-DO" sz="2800" b="1" dirty="0"/>
          </a:p>
        </p:txBody>
      </p:sp>
      <p:pic>
        <p:nvPicPr>
          <p:cNvPr id="5" name="Marcador de contenido 4">
            <a:extLst>
              <a:ext uri="{FF2B5EF4-FFF2-40B4-BE49-F238E27FC236}">
                <a16:creationId xmlns:a16="http://schemas.microsoft.com/office/drawing/2014/main" id="{CCFFF436-8DE9-424B-AFD6-D31C7274E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735" y="1017660"/>
            <a:ext cx="9627414" cy="562052"/>
          </a:xfrm>
        </p:spPr>
      </p:pic>
      <p:pic>
        <p:nvPicPr>
          <p:cNvPr id="11" name="Imagen 10" descr="Texto&#10;&#10;Descripción generada automáticamente">
            <a:extLst>
              <a:ext uri="{FF2B5EF4-FFF2-40B4-BE49-F238E27FC236}">
                <a16:creationId xmlns:a16="http://schemas.microsoft.com/office/drawing/2014/main" id="{6D0F10EB-95B3-4618-9D87-226E576EA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34" y="1598565"/>
            <a:ext cx="3076863" cy="1213651"/>
          </a:xfrm>
          <a:prstGeom prst="rect">
            <a:avLst/>
          </a:prstGeom>
        </p:spPr>
      </p:pic>
      <p:pic>
        <p:nvPicPr>
          <p:cNvPr id="13" name="Imagen 12" descr="Imagen que contiene Patrón de fondo&#10;&#10;Descripción generada automáticamente">
            <a:extLst>
              <a:ext uri="{FF2B5EF4-FFF2-40B4-BE49-F238E27FC236}">
                <a16:creationId xmlns:a16="http://schemas.microsoft.com/office/drawing/2014/main" id="{FDF0FB23-2739-4272-A827-1E74D6430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597" y="2160618"/>
            <a:ext cx="5883043" cy="899221"/>
          </a:xfrm>
          <a:prstGeom prst="rect">
            <a:avLst/>
          </a:prstGeom>
        </p:spPr>
      </p:pic>
      <p:pic>
        <p:nvPicPr>
          <p:cNvPr id="15" name="Imagen 14" descr="Texto, Carta&#10;&#10;Descripción generada automáticamente">
            <a:extLst>
              <a:ext uri="{FF2B5EF4-FFF2-40B4-BE49-F238E27FC236}">
                <a16:creationId xmlns:a16="http://schemas.microsoft.com/office/drawing/2014/main" id="{AC965866-D594-4BB5-8D2D-E23D5C541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2995" y="3166936"/>
            <a:ext cx="6636246" cy="3227464"/>
          </a:xfrm>
          <a:prstGeom prst="rect">
            <a:avLst/>
          </a:prstGeom>
        </p:spPr>
      </p:pic>
    </p:spTree>
    <p:extLst>
      <p:ext uri="{BB962C8B-B14F-4D97-AF65-F5344CB8AC3E}">
        <p14:creationId xmlns:p14="http://schemas.microsoft.com/office/powerpoint/2010/main" val="161021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7D994-E234-47CD-B08D-B63433C04452}"/>
              </a:ext>
            </a:extLst>
          </p:cNvPr>
          <p:cNvSpPr>
            <a:spLocks noGrp="1"/>
          </p:cNvSpPr>
          <p:nvPr>
            <p:ph type="title"/>
          </p:nvPr>
        </p:nvSpPr>
        <p:spPr>
          <a:xfrm>
            <a:off x="838200" y="365126"/>
            <a:ext cx="10584766" cy="695214"/>
          </a:xfrm>
        </p:spPr>
        <p:txBody>
          <a:bodyPr>
            <a:normAutofit/>
          </a:bodyPr>
          <a:lstStyle/>
          <a:p>
            <a:r>
              <a:rPr lang="es-MX" sz="3200" b="1" dirty="0">
                <a:solidFill>
                  <a:srgbClr val="C00000"/>
                </a:solidFill>
              </a:rPr>
              <a:t>Expresar minutos y segundos como grados decimales</a:t>
            </a:r>
            <a:endParaRPr lang="es-DO" sz="3200" b="1" dirty="0">
              <a:solidFill>
                <a:srgbClr val="C00000"/>
              </a:solidFill>
            </a:endParaRPr>
          </a:p>
        </p:txBody>
      </p:sp>
      <p:pic>
        <p:nvPicPr>
          <p:cNvPr id="5" name="Marcador de contenido 4">
            <a:extLst>
              <a:ext uri="{FF2B5EF4-FFF2-40B4-BE49-F238E27FC236}">
                <a16:creationId xmlns:a16="http://schemas.microsoft.com/office/drawing/2014/main" id="{FA595671-4846-4D70-9125-4F9EACFDD5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013" y="1232060"/>
            <a:ext cx="10157553" cy="612957"/>
          </a:xfrm>
        </p:spPr>
      </p:pic>
      <p:pic>
        <p:nvPicPr>
          <p:cNvPr id="7" name="Imagen 6">
            <a:extLst>
              <a:ext uri="{FF2B5EF4-FFF2-40B4-BE49-F238E27FC236}">
                <a16:creationId xmlns:a16="http://schemas.microsoft.com/office/drawing/2014/main" id="{A5F7E135-67CA-475C-B01F-473C44B42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52985"/>
            <a:ext cx="7690640" cy="782676"/>
          </a:xfrm>
          <a:prstGeom prst="rect">
            <a:avLst/>
          </a:prstGeom>
        </p:spPr>
      </p:pic>
      <p:pic>
        <p:nvPicPr>
          <p:cNvPr id="9" name="Imagen 8" descr="Una captura de pantalla de un celular con texto e imagen&#10;&#10;Descripción generada automáticamente con confianza media">
            <a:extLst>
              <a:ext uri="{FF2B5EF4-FFF2-40B4-BE49-F238E27FC236}">
                <a16:creationId xmlns:a16="http://schemas.microsoft.com/office/drawing/2014/main" id="{94E9DB85-3279-4781-863C-89CD0243A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813" y="3189849"/>
            <a:ext cx="5492261" cy="1802149"/>
          </a:xfrm>
          <a:prstGeom prst="rect">
            <a:avLst/>
          </a:prstGeom>
        </p:spPr>
      </p:pic>
    </p:spTree>
    <p:extLst>
      <p:ext uri="{BB962C8B-B14F-4D97-AF65-F5344CB8AC3E}">
        <p14:creationId xmlns:p14="http://schemas.microsoft.com/office/powerpoint/2010/main" val="11049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92" y="109317"/>
            <a:ext cx="6304700" cy="475299"/>
          </a:xfrm>
          <a:prstGeom prst="rect">
            <a:avLst/>
          </a:prstGeom>
        </p:spPr>
      </p:pic>
      <p:pic>
        <p:nvPicPr>
          <p:cNvPr id="9" name="Imagen 8"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 y="2030205"/>
            <a:ext cx="10116861" cy="855581"/>
          </a:xfrm>
          <a:prstGeom prst="rect">
            <a:avLst/>
          </a:prstGeom>
        </p:spPr>
      </p:pic>
      <p:pic>
        <p:nvPicPr>
          <p:cNvPr id="7" name="Imagen 6" descr="Interfaz de usuario gráfica, Texto, Aplicación&#10;&#10;Descripción generada automáticamente">
            <a:extLst>
              <a:ext uri="{FF2B5EF4-FFF2-40B4-BE49-F238E27FC236}">
                <a16:creationId xmlns:a16="http://schemas.microsoft.com/office/drawing/2014/main" id="{F5B9D440-BF54-4D7F-BFCD-5DD9AD8F311E}"/>
              </a:ext>
            </a:extLst>
          </p:cNvPr>
          <p:cNvPicPr>
            <a:picLocks noChangeAspect="1"/>
          </p:cNvPicPr>
          <p:nvPr/>
        </p:nvPicPr>
        <p:blipFill rotWithShape="1">
          <a:blip r:embed="rId4">
            <a:extLst>
              <a:ext uri="{28A0092B-C50C-407E-A947-70E740481C1C}">
                <a14:useLocalDpi xmlns:a14="http://schemas.microsoft.com/office/drawing/2010/main" val="0"/>
              </a:ext>
            </a:extLst>
          </a:blip>
          <a:srcRect l="1252" t="18071" r="1053" b="4312"/>
          <a:stretch/>
        </p:blipFill>
        <p:spPr>
          <a:xfrm>
            <a:off x="246992" y="624878"/>
            <a:ext cx="5491397" cy="1317936"/>
          </a:xfrm>
          <a:prstGeom prst="rect">
            <a:avLst/>
          </a:prstGeom>
        </p:spPr>
      </p:pic>
    </p:spTree>
    <p:extLst>
      <p:ext uri="{BB962C8B-B14F-4D97-AF65-F5344CB8AC3E}">
        <p14:creationId xmlns:p14="http://schemas.microsoft.com/office/powerpoint/2010/main" val="35254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5" y="40125"/>
            <a:ext cx="7448953" cy="460625"/>
          </a:xfrm>
          <a:prstGeom prst="rect">
            <a:avLst/>
          </a:prstGeom>
        </p:spPr>
      </p:pic>
      <p:pic>
        <p:nvPicPr>
          <p:cNvPr id="11" name="Imagen 10"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58" y="2057272"/>
            <a:ext cx="9150555" cy="404892"/>
          </a:xfrm>
          <a:prstGeom prst="rect">
            <a:avLst/>
          </a:prstGeom>
        </p:spPr>
      </p:pic>
      <p:pic>
        <p:nvPicPr>
          <p:cNvPr id="9" name="Imagen 8" descr="Interfaz de usuario gráfica, Texto, Aplicación&#10;&#10;Descripción generada automáticamente">
            <a:extLst>
              <a:ext uri="{FF2B5EF4-FFF2-40B4-BE49-F238E27FC236}">
                <a16:creationId xmlns:a16="http://schemas.microsoft.com/office/drawing/2014/main" id="{AB996B39-6870-4785-8F5C-402FE17B179D}"/>
              </a:ext>
            </a:extLst>
          </p:cNvPr>
          <p:cNvPicPr>
            <a:picLocks noChangeAspect="1"/>
          </p:cNvPicPr>
          <p:nvPr/>
        </p:nvPicPr>
        <p:blipFill rotWithShape="1">
          <a:blip r:embed="rId4">
            <a:extLst>
              <a:ext uri="{28A0092B-C50C-407E-A947-70E740481C1C}">
                <a14:useLocalDpi xmlns:a14="http://schemas.microsoft.com/office/drawing/2010/main" val="0"/>
              </a:ext>
            </a:extLst>
          </a:blip>
          <a:srcRect l="1252" t="18071" r="1053" b="4312"/>
          <a:stretch/>
        </p:blipFill>
        <p:spPr>
          <a:xfrm>
            <a:off x="1011422" y="620043"/>
            <a:ext cx="5491397" cy="1317936"/>
          </a:xfrm>
          <a:prstGeom prst="rect">
            <a:avLst/>
          </a:prstGeom>
        </p:spPr>
      </p:pic>
    </p:spTree>
    <p:extLst>
      <p:ext uri="{BB962C8B-B14F-4D97-AF65-F5344CB8AC3E}">
        <p14:creationId xmlns:p14="http://schemas.microsoft.com/office/powerpoint/2010/main" val="2128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EC61F-F12A-4681-92C2-BD56ABF2B915}"/>
              </a:ext>
            </a:extLst>
          </p:cNvPr>
          <p:cNvSpPr>
            <a:spLocks noGrp="1"/>
          </p:cNvSpPr>
          <p:nvPr>
            <p:ph type="title"/>
          </p:nvPr>
        </p:nvSpPr>
        <p:spPr>
          <a:xfrm>
            <a:off x="698694" y="54834"/>
            <a:ext cx="9487314" cy="670838"/>
          </a:xfrm>
        </p:spPr>
        <p:txBody>
          <a:bodyPr>
            <a:normAutofit/>
          </a:bodyPr>
          <a:lstStyle/>
          <a:p>
            <a:pPr algn="ctr"/>
            <a:r>
              <a:rPr lang="es-MX" sz="3600" b="1" dirty="0">
                <a:solidFill>
                  <a:srgbClr val="C00000"/>
                </a:solidFill>
              </a:rPr>
              <a:t>Ángulos en posición normal </a:t>
            </a:r>
            <a:endParaRPr lang="es-DO" sz="3600" b="1" dirty="0">
              <a:solidFill>
                <a:srgbClr val="C00000"/>
              </a:solidFill>
            </a:endParaRP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961D7D0-AC46-4998-815E-0602DC023A0B}"/>
                  </a:ext>
                </a:extLst>
              </p:cNvPr>
              <p:cNvSpPr>
                <a:spLocks noGrp="1"/>
              </p:cNvSpPr>
              <p:nvPr>
                <p:ph idx="1"/>
              </p:nvPr>
            </p:nvSpPr>
            <p:spPr>
              <a:xfrm>
                <a:off x="243840" y="725672"/>
                <a:ext cx="11447412" cy="5322908"/>
              </a:xfrm>
            </p:spPr>
            <p:txBody>
              <a:bodyPr>
                <a:normAutofit/>
              </a:bodyPr>
              <a:lstStyle/>
              <a:p>
                <a:r>
                  <a:rPr lang="es-MX" sz="2400" dirty="0"/>
                  <a:t>Un ángulo está en posición normal si está trazado en el plano </a:t>
                </a:r>
                <a14:m>
                  <m:oMath xmlns:m="http://schemas.openxmlformats.org/officeDocument/2006/math">
                    <m:r>
                      <a:rPr lang="es-MX" sz="2400" i="1" dirty="0" smtClean="0">
                        <a:latin typeface="Cambria Math" panose="02040503050406030204" pitchFamily="18" charset="0"/>
                      </a:rPr>
                      <m:t>𝑥𝑦</m:t>
                    </m:r>
                  </m:oMath>
                </a14:m>
                <a:r>
                  <a:rPr lang="es-MX" sz="2400" dirty="0"/>
                  <a:t> con su vértice en el origen y su lado inicial en el eje positivo </a:t>
                </a:r>
                <a14:m>
                  <m:oMath xmlns:m="http://schemas.openxmlformats.org/officeDocument/2006/math">
                    <m:r>
                      <a:rPr lang="es-MX" sz="2400" i="1" dirty="0" smtClean="0">
                        <a:latin typeface="Cambria Math" panose="02040503050406030204" pitchFamily="18" charset="0"/>
                      </a:rPr>
                      <m:t>𝑥</m:t>
                    </m:r>
                  </m:oMath>
                </a14:m>
                <a:r>
                  <a:rPr lang="es-MX" sz="2400" dirty="0"/>
                  <a:t>. </a:t>
                </a:r>
              </a:p>
              <a:p>
                <a:r>
                  <a:rPr lang="es-MX" sz="2400" dirty="0"/>
                  <a:t>Ejemplos de ángulos en posición normal.</a:t>
                </a:r>
              </a:p>
              <a:p>
                <a:endParaRPr lang="es-DO" sz="2400" dirty="0"/>
              </a:p>
            </p:txBody>
          </p:sp>
        </mc:Choice>
        <mc:Fallback xmlns="">
          <p:sp>
            <p:nvSpPr>
              <p:cNvPr id="3" name="Marcador de contenido 2">
                <a:extLst>
                  <a:ext uri="{FF2B5EF4-FFF2-40B4-BE49-F238E27FC236}">
                    <a16:creationId xmlns:a16="http://schemas.microsoft.com/office/drawing/2014/main" id="{D961D7D0-AC46-4998-815E-0602DC023A0B}"/>
                  </a:ext>
                </a:extLst>
              </p:cNvPr>
              <p:cNvSpPr>
                <a:spLocks noGrp="1" noRot="1" noChangeAspect="1" noMove="1" noResize="1" noEditPoints="1" noAdjustHandles="1" noChangeArrowheads="1" noChangeShapeType="1" noTextEdit="1"/>
              </p:cNvSpPr>
              <p:nvPr>
                <p:ph idx="1"/>
              </p:nvPr>
            </p:nvSpPr>
            <p:spPr>
              <a:xfrm>
                <a:off x="243840" y="725672"/>
                <a:ext cx="11447412" cy="5322908"/>
              </a:xfrm>
              <a:blipFill>
                <a:blip r:embed="rId2"/>
                <a:stretch>
                  <a:fillRect l="-692" t="-1604"/>
                </a:stretch>
              </a:blipFill>
            </p:spPr>
            <p:txBody>
              <a:bodyPr/>
              <a:lstStyle/>
              <a:p>
                <a:r>
                  <a:rPr lang="es-DO">
                    <a:noFill/>
                  </a:rPr>
                  <a:t> </a:t>
                </a:r>
              </a:p>
            </p:txBody>
          </p:sp>
        </mc:Fallback>
      </mc:AlternateContent>
      <p:pic>
        <p:nvPicPr>
          <p:cNvPr id="5" name="Imagen 4" descr="Diagrama&#10;&#10;Descripción generada automáticamente">
            <a:extLst>
              <a:ext uri="{FF2B5EF4-FFF2-40B4-BE49-F238E27FC236}">
                <a16:creationId xmlns:a16="http://schemas.microsoft.com/office/drawing/2014/main" id="{C99815CA-0790-4F9E-B557-61BE2FE4319D}"/>
              </a:ext>
            </a:extLst>
          </p:cNvPr>
          <p:cNvPicPr>
            <a:picLocks noChangeAspect="1"/>
          </p:cNvPicPr>
          <p:nvPr/>
        </p:nvPicPr>
        <p:blipFill rotWithShape="1">
          <a:blip r:embed="rId3">
            <a:extLst>
              <a:ext uri="{28A0092B-C50C-407E-A947-70E740481C1C}">
                <a14:useLocalDpi xmlns:a14="http://schemas.microsoft.com/office/drawing/2010/main" val="0"/>
              </a:ext>
            </a:extLst>
          </a:blip>
          <a:srcRect t="5783" b="13420"/>
          <a:stretch/>
        </p:blipFill>
        <p:spPr>
          <a:xfrm>
            <a:off x="106852" y="1913206"/>
            <a:ext cx="10975519" cy="2180492"/>
          </a:xfrm>
          <a:prstGeom prst="rect">
            <a:avLst/>
          </a:prstGeom>
        </p:spPr>
      </p:pic>
      <p:pic>
        <p:nvPicPr>
          <p:cNvPr id="7" name="Imagen 6" descr="Diagrama&#10;&#10;Descripción generada automáticamente">
            <a:extLst>
              <a:ext uri="{FF2B5EF4-FFF2-40B4-BE49-F238E27FC236}">
                <a16:creationId xmlns:a16="http://schemas.microsoft.com/office/drawing/2014/main" id="{5AF0764D-8DAA-48E3-A060-ABD4609FF7DC}"/>
              </a:ext>
            </a:extLst>
          </p:cNvPr>
          <p:cNvPicPr>
            <a:picLocks noChangeAspect="1"/>
          </p:cNvPicPr>
          <p:nvPr/>
        </p:nvPicPr>
        <p:blipFill rotWithShape="1">
          <a:blip r:embed="rId4">
            <a:extLst>
              <a:ext uri="{28A0092B-C50C-407E-A947-70E740481C1C}">
                <a14:useLocalDpi xmlns:a14="http://schemas.microsoft.com/office/drawing/2010/main" val="0"/>
              </a:ext>
            </a:extLst>
          </a:blip>
          <a:srcRect t="8430" r="459"/>
          <a:stretch/>
        </p:blipFill>
        <p:spPr>
          <a:xfrm>
            <a:off x="106852" y="4458691"/>
            <a:ext cx="11641410" cy="1815499"/>
          </a:xfrm>
          <a:prstGeom prst="rect">
            <a:avLst/>
          </a:prstGeom>
        </p:spPr>
      </p:pic>
    </p:spTree>
    <p:extLst>
      <p:ext uri="{BB962C8B-B14F-4D97-AF65-F5344CB8AC3E}">
        <p14:creationId xmlns:p14="http://schemas.microsoft.com/office/powerpoint/2010/main" val="6023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2600" y="78781"/>
            <a:ext cx="6115050" cy="819150"/>
          </a:xfrm>
        </p:spPr>
        <p:txBody>
          <a:bodyPr/>
          <a:lstStyle/>
          <a:p>
            <a:r>
              <a:rPr lang="es-419" dirty="0"/>
              <a:t>Ángulos coterminales </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52400" y="897931"/>
                <a:ext cx="11734800" cy="2150069"/>
              </a:xfrm>
            </p:spPr>
            <p:txBody>
              <a:bodyPr/>
              <a:lstStyle/>
              <a:p>
                <a:r>
                  <a:rPr lang="es-ES" dirty="0"/>
                  <a:t> Es cuando dos ángulos en la posición normal tienen los mismos lados terminales.</a:t>
                </a:r>
              </a:p>
              <a:p>
                <a:r>
                  <a:rPr lang="es-ES" dirty="0"/>
                  <a:t>Por ejemplo, los ángulos </a:t>
                </a:r>
                <a14:m>
                  <m:oMath xmlns:m="http://schemas.openxmlformats.org/officeDocument/2006/math">
                    <m:r>
                      <a:rPr lang="es-ES" i="1" smtClean="0">
                        <a:latin typeface="Cambria Math" panose="02040503050406030204" pitchFamily="18" charset="0"/>
                        <a:ea typeface="Cambria Math" panose="02040503050406030204" pitchFamily="18" charset="0"/>
                      </a:rPr>
                      <m:t>𝜃</m:t>
                    </m:r>
                  </m:oMath>
                </a14:m>
                <a:r>
                  <a:rPr lang="es-ES" dirty="0"/>
                  <a:t>,  </a:t>
                </a:r>
                <a14:m>
                  <m:oMath xmlns:m="http://schemas.openxmlformats.org/officeDocument/2006/math">
                    <m:r>
                      <a:rPr lang="es-ES" i="1" smtClean="0">
                        <a:solidFill>
                          <a:srgbClr val="C00000"/>
                        </a:solidFill>
                        <a:latin typeface="Cambria Math" panose="02040503050406030204" pitchFamily="18" charset="0"/>
                        <a:ea typeface="Cambria Math" panose="02040503050406030204" pitchFamily="18" charset="0"/>
                      </a:rPr>
                      <m:t>𝜃</m:t>
                    </m:r>
                  </m:oMath>
                </a14:m>
                <a:r>
                  <a:rPr lang="es-ES" dirty="0">
                    <a:solidFill>
                      <a:srgbClr val="C00000"/>
                    </a:solidFill>
                  </a:rPr>
                  <a:t> </a:t>
                </a:r>
                <a14:m>
                  <m:oMath xmlns:m="http://schemas.openxmlformats.org/officeDocument/2006/math">
                    <m:r>
                      <a:rPr lang="es-ES" i="1" dirty="0" smtClean="0">
                        <a:solidFill>
                          <a:srgbClr val="C00000"/>
                        </a:solidFill>
                        <a:latin typeface="Cambria Math" panose="02040503050406030204" pitchFamily="18" charset="0"/>
                      </a:rPr>
                      <m:t>+ </m:t>
                    </m:r>
                  </m:oMath>
                </a14:m>
                <a:r>
                  <a:rPr lang="es-ES" dirty="0">
                    <a:solidFill>
                      <a:srgbClr val="C00000"/>
                    </a:solidFill>
                  </a:rPr>
                  <a:t>360° </a:t>
                </a:r>
                <a:r>
                  <a:rPr lang="es-ES" dirty="0"/>
                  <a:t>y  </a:t>
                </a:r>
                <a14:m>
                  <m:oMath xmlns:m="http://schemas.openxmlformats.org/officeDocument/2006/math">
                    <m:r>
                      <a:rPr lang="es-ES" i="1" smtClean="0">
                        <a:solidFill>
                          <a:srgbClr val="C00000"/>
                        </a:solidFill>
                        <a:latin typeface="Cambria Math" panose="02040503050406030204" pitchFamily="18" charset="0"/>
                        <a:ea typeface="Cambria Math" panose="02040503050406030204" pitchFamily="18" charset="0"/>
                      </a:rPr>
                      <m:t>𝜃</m:t>
                    </m:r>
                    <m:r>
                      <a:rPr lang="es-DO" b="0" i="1" smtClean="0">
                        <a:solidFill>
                          <a:srgbClr val="C00000"/>
                        </a:solidFill>
                        <a:latin typeface="Cambria Math" panose="02040503050406030204" pitchFamily="18" charset="0"/>
                        <a:ea typeface="Cambria Math" panose="02040503050406030204" pitchFamily="18" charset="0"/>
                      </a:rPr>
                      <m:t>−</m:t>
                    </m:r>
                  </m:oMath>
                </a14:m>
                <a:r>
                  <a:rPr lang="es-ES" dirty="0">
                    <a:solidFill>
                      <a:srgbClr val="C00000"/>
                    </a:solidFill>
                  </a:rPr>
                  <a:t> 360° </a:t>
                </a:r>
                <a:r>
                  <a:rPr lang="es-ES" dirty="0"/>
                  <a:t>que se ven en la figura son coterminales </a:t>
                </a:r>
              </a:p>
              <a:p>
                <a:endParaRPr lang="es-ES" dirty="0"/>
              </a:p>
              <a:p>
                <a:endParaRPr lang="es-419"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52400" y="897931"/>
                <a:ext cx="11734800" cy="2150069"/>
              </a:xfrm>
              <a:blipFill rotWithShape="0">
                <a:blip r:embed="rId2"/>
                <a:stretch>
                  <a:fillRect l="-935" t="-4533"/>
                </a:stretch>
              </a:blipFill>
            </p:spPr>
            <p:txBody>
              <a:bodyPr/>
              <a:lstStyle/>
              <a:p>
                <a:r>
                  <a:rPr lang="es-419">
                    <a:noFill/>
                  </a:rPr>
                  <a:t> </a:t>
                </a:r>
              </a:p>
            </p:txBody>
          </p:sp>
        </mc:Fallback>
      </mc:AlternateContent>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711877"/>
            <a:ext cx="4394890" cy="4146123"/>
          </a:xfrm>
          <a:prstGeom prst="rect">
            <a:avLst/>
          </a:prstGeom>
        </p:spPr>
      </p:pic>
      <p:sp>
        <p:nvSpPr>
          <p:cNvPr id="7" name="Rectángulo 6"/>
          <p:cNvSpPr/>
          <p:nvPr/>
        </p:nvSpPr>
        <p:spPr>
          <a:xfrm>
            <a:off x="5776775" y="4995266"/>
            <a:ext cx="5248275" cy="523220"/>
          </a:xfrm>
          <a:prstGeom prst="rect">
            <a:avLst/>
          </a:prstGeom>
        </p:spPr>
        <p:txBody>
          <a:bodyPr wrap="square">
            <a:spAutoFit/>
          </a:bodyPr>
          <a:lstStyle/>
          <a:p>
            <a:r>
              <a:rPr lang="es-419" sz="2800" dirty="0"/>
              <a:t> Tres ángulos coterminales </a:t>
            </a:r>
          </a:p>
        </p:txBody>
      </p:sp>
    </p:spTree>
    <p:extLst>
      <p:ext uri="{BB962C8B-B14F-4D97-AF65-F5344CB8AC3E}">
        <p14:creationId xmlns:p14="http://schemas.microsoft.com/office/powerpoint/2010/main" val="187023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94543-2A3A-43CF-A74B-9C1B7D58A195}"/>
              </a:ext>
            </a:extLst>
          </p:cNvPr>
          <p:cNvSpPr>
            <a:spLocks noGrp="1"/>
          </p:cNvSpPr>
          <p:nvPr>
            <p:ph type="title"/>
          </p:nvPr>
        </p:nvSpPr>
        <p:spPr>
          <a:xfrm>
            <a:off x="422616" y="48671"/>
            <a:ext cx="5204461" cy="607437"/>
          </a:xfrm>
        </p:spPr>
        <p:txBody>
          <a:bodyPr>
            <a:normAutofit/>
          </a:bodyPr>
          <a:lstStyle/>
          <a:p>
            <a:pPr algn="ctr"/>
            <a:r>
              <a:rPr lang="es-DO" sz="3200" b="1" dirty="0">
                <a:solidFill>
                  <a:srgbClr val="C00000"/>
                </a:solidFill>
              </a:rPr>
              <a:t>Hallar ángulos coterminales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1FA7A8AE-E845-43F7-8AC0-49A2C9875FE0}"/>
                  </a:ext>
                </a:extLst>
              </p:cNvPr>
              <p:cNvSpPr>
                <a:spLocks noGrp="1"/>
              </p:cNvSpPr>
              <p:nvPr>
                <p:ph idx="1"/>
              </p:nvPr>
            </p:nvSpPr>
            <p:spPr>
              <a:xfrm>
                <a:off x="257154" y="556078"/>
                <a:ext cx="11677691" cy="867683"/>
              </a:xfrm>
            </p:spPr>
            <p:txBody>
              <a:bodyPr>
                <a:normAutofit/>
              </a:bodyPr>
              <a:lstStyle/>
              <a:p>
                <a:pPr algn="l"/>
                <a:r>
                  <a:rPr lang="es-MX" sz="2400" b="0" i="0" u="none" strike="noStrike" baseline="0" dirty="0">
                    <a:latin typeface="Times-Roman"/>
                  </a:rPr>
                  <a:t>Si </a:t>
                </a:r>
                <a14:m>
                  <m:oMath xmlns:m="http://schemas.openxmlformats.org/officeDocument/2006/math">
                    <m:r>
                      <a:rPr lang="es-MX" sz="2400" b="0" i="1" u="none" strike="noStrike" baseline="0" smtClean="0">
                        <a:solidFill>
                          <a:srgbClr val="00B0F0"/>
                        </a:solidFill>
                        <a:latin typeface="Cambria Math" panose="02040503050406030204" pitchFamily="18" charset="0"/>
                        <a:ea typeface="Cambria Math" panose="02040503050406030204" pitchFamily="18" charset="0"/>
                      </a:rPr>
                      <m:t>𝜃</m:t>
                    </m:r>
                    <m:r>
                      <a:rPr lang="es-MX" sz="2400" b="0" i="1" u="none" strike="noStrike" baseline="0" smtClean="0">
                        <a:solidFill>
                          <a:srgbClr val="00B0F0"/>
                        </a:solidFill>
                        <a:latin typeface="Cambria Math" panose="02040503050406030204" pitchFamily="18" charset="0"/>
                        <a:ea typeface="Cambria Math" panose="02040503050406030204" pitchFamily="18" charset="0"/>
                      </a:rPr>
                      <m:t>=60° </m:t>
                    </m:r>
                  </m:oMath>
                </a14:m>
                <a:r>
                  <a:rPr lang="es-MX" sz="2400" b="0" i="0" u="none" strike="noStrike" baseline="0" dirty="0">
                    <a:latin typeface="Times-Roman"/>
                  </a:rPr>
                  <a:t>está en posición estándar, encuentre dos ángulos positivos y dos negativos que sean coterminales con </a:t>
                </a:r>
                <a14:m>
                  <m:oMath xmlns:m="http://schemas.openxmlformats.org/officeDocument/2006/math">
                    <m:r>
                      <a:rPr lang="es-MX" sz="2400" b="0" i="1" u="none" strike="noStrike" baseline="0" smtClean="0">
                        <a:solidFill>
                          <a:srgbClr val="FF0000"/>
                        </a:solidFill>
                        <a:latin typeface="Cambria Math" panose="02040503050406030204" pitchFamily="18" charset="0"/>
                        <a:ea typeface="Cambria Math" panose="02040503050406030204" pitchFamily="18" charset="0"/>
                      </a:rPr>
                      <m:t>𝜃</m:t>
                    </m:r>
                  </m:oMath>
                </a14:m>
                <a:r>
                  <a:rPr lang="es-MX" sz="2400" b="0" i="0" u="none" strike="noStrike" baseline="0" dirty="0">
                    <a:latin typeface="Times-Roman"/>
                  </a:rPr>
                  <a:t>.</a:t>
                </a:r>
                <a:endParaRPr lang="es-DO" sz="2400" dirty="0"/>
              </a:p>
            </p:txBody>
          </p:sp>
        </mc:Choice>
        <mc:Fallback xmlns="">
          <p:sp>
            <p:nvSpPr>
              <p:cNvPr id="3" name="Marcador de contenido 2">
                <a:extLst>
                  <a:ext uri="{FF2B5EF4-FFF2-40B4-BE49-F238E27FC236}">
                    <a16:creationId xmlns:a16="http://schemas.microsoft.com/office/drawing/2014/main" id="{1FA7A8AE-E845-43F7-8AC0-49A2C9875FE0}"/>
                  </a:ext>
                </a:extLst>
              </p:cNvPr>
              <p:cNvSpPr>
                <a:spLocks noGrp="1" noRot="1" noChangeAspect="1" noMove="1" noResize="1" noEditPoints="1" noAdjustHandles="1" noChangeArrowheads="1" noChangeShapeType="1" noTextEdit="1"/>
              </p:cNvSpPr>
              <p:nvPr>
                <p:ph idx="1"/>
              </p:nvPr>
            </p:nvSpPr>
            <p:spPr>
              <a:xfrm>
                <a:off x="257154" y="556078"/>
                <a:ext cx="11677691" cy="867683"/>
              </a:xfrm>
              <a:blipFill>
                <a:blip r:embed="rId2"/>
                <a:stretch>
                  <a:fillRect l="-678" t="-9790" b="-1399"/>
                </a:stretch>
              </a:blipFill>
            </p:spPr>
            <p:txBody>
              <a:bodyPr/>
              <a:lstStyle/>
              <a:p>
                <a:r>
                  <a:rPr lang="es-DO">
                    <a:noFill/>
                  </a:rPr>
                  <a:t> </a:t>
                </a:r>
              </a:p>
            </p:txBody>
          </p:sp>
        </mc:Fallback>
      </mc:AlternateContent>
      <p:pic>
        <p:nvPicPr>
          <p:cNvPr id="5" name="Imagen 4" descr="Texto&#10;&#10;Descripción generada automáticamente">
            <a:extLst>
              <a:ext uri="{FF2B5EF4-FFF2-40B4-BE49-F238E27FC236}">
                <a16:creationId xmlns:a16="http://schemas.microsoft.com/office/drawing/2014/main" id="{65FB91C3-4C6C-474E-B3D7-588B01AB2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92" y="1323730"/>
            <a:ext cx="8488951" cy="1340361"/>
          </a:xfrm>
          <a:prstGeom prst="rect">
            <a:avLst/>
          </a:prstGeom>
        </p:spPr>
      </p:pic>
      <p:pic>
        <p:nvPicPr>
          <p:cNvPr id="7" name="Imagen 6">
            <a:extLst>
              <a:ext uri="{FF2B5EF4-FFF2-40B4-BE49-F238E27FC236}">
                <a16:creationId xmlns:a16="http://schemas.microsoft.com/office/drawing/2014/main" id="{5CECDCC5-2D9E-414B-AA38-50B6682A8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221" y="2338329"/>
            <a:ext cx="5712399" cy="612043"/>
          </a:xfrm>
          <a:prstGeom prst="rect">
            <a:avLst/>
          </a:prstGeom>
        </p:spPr>
      </p:pic>
      <p:pic>
        <p:nvPicPr>
          <p:cNvPr id="9" name="Imagen 8">
            <a:extLst>
              <a:ext uri="{FF2B5EF4-FFF2-40B4-BE49-F238E27FC236}">
                <a16:creationId xmlns:a16="http://schemas.microsoft.com/office/drawing/2014/main" id="{48ADE3E7-2693-4DF6-B9A0-7A29FB896D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40427"/>
            <a:ext cx="9437485" cy="1242173"/>
          </a:xfrm>
          <a:prstGeom prst="rect">
            <a:avLst/>
          </a:prstGeom>
        </p:spPr>
      </p:pic>
      <p:pic>
        <p:nvPicPr>
          <p:cNvPr id="11" name="Imagen 10">
            <a:extLst>
              <a:ext uri="{FF2B5EF4-FFF2-40B4-BE49-F238E27FC236}">
                <a16:creationId xmlns:a16="http://schemas.microsoft.com/office/drawing/2014/main" id="{C9D68153-EC13-43EF-B2A3-D968C0A1F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881" y="3930731"/>
            <a:ext cx="6719739" cy="581244"/>
          </a:xfrm>
          <a:prstGeom prst="rect">
            <a:avLst/>
          </a:prstGeom>
        </p:spPr>
      </p:pic>
      <p:pic>
        <p:nvPicPr>
          <p:cNvPr id="13" name="Imagen 12" descr="Diagrama, Esquemático&#10;&#10;Descripción generada automáticamente">
            <a:extLst>
              <a:ext uri="{FF2B5EF4-FFF2-40B4-BE49-F238E27FC236}">
                <a16:creationId xmlns:a16="http://schemas.microsoft.com/office/drawing/2014/main" id="{237B081A-1F49-4DE9-8B79-1148789DF6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633" y="4311356"/>
            <a:ext cx="10894888" cy="2141530"/>
          </a:xfrm>
          <a:prstGeom prst="rect">
            <a:avLst/>
          </a:prstGeom>
        </p:spPr>
      </p:pic>
    </p:spTree>
    <p:extLst>
      <p:ext uri="{BB962C8B-B14F-4D97-AF65-F5344CB8AC3E}">
        <p14:creationId xmlns:p14="http://schemas.microsoft.com/office/powerpoint/2010/main" val="33905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magen que contiene barco, esquiando, pequeño, cuarto&#10;&#10;Descripción generada automáticamente">
            <a:extLst>
              <a:ext uri="{FF2B5EF4-FFF2-40B4-BE49-F238E27FC236}">
                <a16:creationId xmlns:a16="http://schemas.microsoft.com/office/drawing/2014/main" id="{009B1B0E-C21D-478A-9AF4-A52AF2FBA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520" y="3824417"/>
            <a:ext cx="7760202" cy="2632653"/>
          </a:xfrm>
          <a:prstGeom prst="rect">
            <a:avLst/>
          </a:prstGeom>
        </p:spPr>
      </p:pic>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59CDE7-FFB4-43B8-9247-7DE2F52A96D5}"/>
                  </a:ext>
                </a:extLst>
              </p:cNvPr>
              <p:cNvSpPr>
                <a:spLocks noGrp="1"/>
              </p:cNvSpPr>
              <p:nvPr>
                <p:ph idx="1"/>
              </p:nvPr>
            </p:nvSpPr>
            <p:spPr>
              <a:xfrm>
                <a:off x="175584" y="787790"/>
                <a:ext cx="11556871" cy="5536496"/>
              </a:xfrm>
            </p:spPr>
            <p:txBody>
              <a:bodyPr>
                <a:normAutofit/>
              </a:bodyPr>
              <a:lstStyle/>
              <a:p>
                <a:r>
                  <a:rPr lang="es-MX" sz="2400" dirty="0"/>
                  <a:t>Para hallar ángulos positivos que sean coterminales con </a:t>
                </a:r>
                <a14:m>
                  <m:oMath xmlns:m="http://schemas.openxmlformats.org/officeDocument/2006/math">
                    <m:r>
                      <a:rPr lang="es-MX" sz="2400" i="1" smtClean="0">
                        <a:latin typeface="Cambria Math" panose="02040503050406030204" pitchFamily="18" charset="0"/>
                        <a:ea typeface="Cambria Math" panose="02040503050406030204" pitchFamily="18" charset="0"/>
                      </a:rPr>
                      <m:t>𝜃</m:t>
                    </m:r>
                  </m:oMath>
                </a14:m>
                <a:r>
                  <a:rPr lang="es-MX" sz="2400" dirty="0"/>
                  <a:t>, sumamos cualquier múltiplo de 2</a:t>
                </a:r>
                <a14:m>
                  <m:oMath xmlns:m="http://schemas.openxmlformats.org/officeDocument/2006/math">
                    <m:r>
                      <a:rPr lang="es-MX" sz="2400" i="1" smtClean="0">
                        <a:latin typeface="Cambria Math" panose="02040503050406030204" pitchFamily="18" charset="0"/>
                        <a:ea typeface="Cambria Math" panose="02040503050406030204" pitchFamily="18" charset="0"/>
                      </a:rPr>
                      <m:t>𝜋</m:t>
                    </m:r>
                  </m:oMath>
                </a14:m>
                <a:r>
                  <a:rPr lang="es-MX" sz="2400" dirty="0"/>
                  <a:t>. Así,</a:t>
                </a:r>
              </a:p>
              <a:p>
                <a:endParaRPr lang="es-MX" sz="2400" dirty="0"/>
              </a:p>
              <a:p>
                <a:endParaRPr lang="es-MX" sz="2400" dirty="0"/>
              </a:p>
              <a:p>
                <a:r>
                  <a:rPr lang="es-MX" sz="2400" dirty="0"/>
                  <a:t>son coterminales con  </a:t>
                </a:r>
                <a14:m>
                  <m:oMath xmlns:m="http://schemas.openxmlformats.org/officeDocument/2006/math">
                    <m:r>
                      <a:rPr lang="es-MX" sz="2400" i="1" smtClean="0">
                        <a:latin typeface="Cambria Math" panose="02040503050406030204" pitchFamily="18" charset="0"/>
                        <a:ea typeface="Cambria Math" panose="02040503050406030204" pitchFamily="18" charset="0"/>
                      </a:rPr>
                      <m:t>𝜃</m:t>
                    </m:r>
                    <m:r>
                      <a:rPr lang="es-MX" sz="2400" b="0" i="1" smtClean="0">
                        <a:latin typeface="Cambria Math" panose="02040503050406030204" pitchFamily="18" charset="0"/>
                        <a:ea typeface="Cambria Math" panose="02040503050406030204" pitchFamily="18" charset="0"/>
                      </a:rPr>
                      <m:t>=</m:t>
                    </m:r>
                    <m:f>
                      <m:fPr>
                        <m:ctrlPr>
                          <a:rPr lang="es-MX" sz="2400" b="0" i="1" smtClean="0">
                            <a:latin typeface="Cambria Math" panose="02040503050406030204" pitchFamily="18" charset="0"/>
                            <a:ea typeface="Cambria Math" panose="02040503050406030204" pitchFamily="18" charset="0"/>
                          </a:rPr>
                        </m:ctrlPr>
                      </m:fPr>
                      <m:num>
                        <m:r>
                          <a:rPr lang="es-MX" sz="2400" b="0" i="1" smtClean="0">
                            <a:latin typeface="Cambria Math" panose="02040503050406030204" pitchFamily="18" charset="0"/>
                            <a:ea typeface="Cambria Math" panose="02040503050406030204" pitchFamily="18" charset="0"/>
                          </a:rPr>
                          <m:t>𝜋</m:t>
                        </m:r>
                      </m:num>
                      <m:den>
                        <m:r>
                          <a:rPr lang="es-MX" sz="2400" b="0" i="1" smtClean="0">
                            <a:latin typeface="Cambria Math" panose="02040503050406030204" pitchFamily="18" charset="0"/>
                            <a:ea typeface="Cambria Math" panose="02040503050406030204" pitchFamily="18" charset="0"/>
                          </a:rPr>
                          <m:t>3</m:t>
                        </m:r>
                      </m:den>
                    </m:f>
                  </m:oMath>
                </a14:m>
                <a:r>
                  <a:rPr lang="es-MX" sz="2400" dirty="0"/>
                  <a:t>. </a:t>
                </a:r>
              </a:p>
              <a:p>
                <a:r>
                  <a:rPr lang="es-MX" sz="2400" dirty="0"/>
                  <a:t>Para hallar ángulos negativos que sean coterminales con u, restamos cualquier múltiplo de 2</a:t>
                </a:r>
                <a14:m>
                  <m:oMath xmlns:m="http://schemas.openxmlformats.org/officeDocument/2006/math">
                    <m:r>
                      <a:rPr lang="es-MX" sz="2400" i="1" smtClean="0">
                        <a:latin typeface="Cambria Math" panose="02040503050406030204" pitchFamily="18" charset="0"/>
                        <a:ea typeface="Cambria Math" panose="02040503050406030204" pitchFamily="18" charset="0"/>
                      </a:rPr>
                      <m:t>𝜋</m:t>
                    </m:r>
                  </m:oMath>
                </a14:m>
                <a:r>
                  <a:rPr lang="es-MX" sz="2400" dirty="0"/>
                  <a:t>. Así</a:t>
                </a:r>
              </a:p>
              <a:p>
                <a:endParaRPr lang="es-MX" sz="2400" dirty="0"/>
              </a:p>
              <a:p>
                <a:endParaRPr lang="es-MX" sz="2400" dirty="0"/>
              </a:p>
              <a:p>
                <a:r>
                  <a:rPr lang="es-MX" sz="2400" dirty="0"/>
                  <a:t>Son coterminales con </a:t>
                </a:r>
                <a14:m>
                  <m:oMath xmlns:m="http://schemas.openxmlformats.org/officeDocument/2006/math">
                    <m:r>
                      <a:rPr lang="es-MX" sz="2400" i="1" smtClean="0">
                        <a:latin typeface="Cambria Math" panose="02040503050406030204" pitchFamily="18" charset="0"/>
                        <a:ea typeface="Cambria Math" panose="02040503050406030204" pitchFamily="18" charset="0"/>
                      </a:rPr>
                      <m:t>𝜃</m:t>
                    </m:r>
                    <m:r>
                      <a:rPr lang="es-MX" sz="2400" i="1">
                        <a:latin typeface="Cambria Math" panose="02040503050406030204" pitchFamily="18" charset="0"/>
                        <a:ea typeface="Cambria Math" panose="02040503050406030204" pitchFamily="18" charset="0"/>
                      </a:rPr>
                      <m:t>=</m:t>
                    </m:r>
                    <m:f>
                      <m:fPr>
                        <m:ctrlPr>
                          <a:rPr lang="es-MX" sz="2400" i="1">
                            <a:latin typeface="Cambria Math" panose="02040503050406030204" pitchFamily="18" charset="0"/>
                            <a:ea typeface="Cambria Math" panose="02040503050406030204" pitchFamily="18" charset="0"/>
                          </a:rPr>
                        </m:ctrlPr>
                      </m:fPr>
                      <m:num>
                        <m:r>
                          <a:rPr lang="es-MX" sz="2400" i="1">
                            <a:latin typeface="Cambria Math" panose="02040503050406030204" pitchFamily="18" charset="0"/>
                            <a:ea typeface="Cambria Math" panose="02040503050406030204" pitchFamily="18" charset="0"/>
                          </a:rPr>
                          <m:t>𝜋</m:t>
                        </m:r>
                      </m:num>
                      <m:den>
                        <m:r>
                          <a:rPr lang="es-MX" sz="2400" i="1">
                            <a:latin typeface="Cambria Math" panose="02040503050406030204" pitchFamily="18" charset="0"/>
                            <a:ea typeface="Cambria Math" panose="02040503050406030204" pitchFamily="18" charset="0"/>
                          </a:rPr>
                          <m:t>3</m:t>
                        </m:r>
                      </m:den>
                    </m:f>
                    <m:r>
                      <a:rPr lang="es-MX" sz="2400" b="0" i="1" smtClean="0">
                        <a:latin typeface="Cambria Math" panose="02040503050406030204" pitchFamily="18" charset="0"/>
                        <a:ea typeface="Cambria Math" panose="02040503050406030204" pitchFamily="18" charset="0"/>
                      </a:rPr>
                      <m:t>.</m:t>
                    </m:r>
                  </m:oMath>
                </a14:m>
                <a:endParaRPr lang="es-MX" sz="2400" dirty="0"/>
              </a:p>
              <a:p>
                <a:endParaRPr lang="es-DO" sz="2400" dirty="0"/>
              </a:p>
            </p:txBody>
          </p:sp>
        </mc:Choice>
        <mc:Fallback xmlns="">
          <p:sp>
            <p:nvSpPr>
              <p:cNvPr id="3" name="Marcador de contenido 2">
                <a:extLst>
                  <a:ext uri="{FF2B5EF4-FFF2-40B4-BE49-F238E27FC236}">
                    <a16:creationId xmlns:a16="http://schemas.microsoft.com/office/drawing/2014/main" id="{5259CDE7-FFB4-43B8-9247-7DE2F52A96D5}"/>
                  </a:ext>
                </a:extLst>
              </p:cNvPr>
              <p:cNvSpPr>
                <a:spLocks noGrp="1" noRot="1" noChangeAspect="1" noMove="1" noResize="1" noEditPoints="1" noAdjustHandles="1" noChangeArrowheads="1" noChangeShapeType="1" noTextEdit="1"/>
              </p:cNvSpPr>
              <p:nvPr>
                <p:ph idx="1"/>
              </p:nvPr>
            </p:nvSpPr>
            <p:spPr>
              <a:xfrm>
                <a:off x="175584" y="787790"/>
                <a:ext cx="11556871" cy="5536496"/>
              </a:xfrm>
              <a:blipFill>
                <a:blip r:embed="rId3"/>
                <a:stretch>
                  <a:fillRect l="-738" t="-1542"/>
                </a:stretch>
              </a:blipFill>
            </p:spPr>
            <p:txBody>
              <a:bodyPr/>
              <a:lstStyle/>
              <a:p>
                <a:r>
                  <a:rPr lang="es-DO">
                    <a:noFill/>
                  </a:rPr>
                  <a:t> </a:t>
                </a:r>
              </a:p>
            </p:txBody>
          </p:sp>
        </mc:Fallback>
      </mc:AlternateContent>
      <p:pic>
        <p:nvPicPr>
          <p:cNvPr id="5" name="Imagen 4">
            <a:extLst>
              <a:ext uri="{FF2B5EF4-FFF2-40B4-BE49-F238E27FC236}">
                <a16:creationId xmlns:a16="http://schemas.microsoft.com/office/drawing/2014/main" id="{3D5F51C6-3188-421F-A5E7-42D1235B0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33" y="52753"/>
            <a:ext cx="10454092" cy="805376"/>
          </a:xfrm>
          <a:prstGeom prst="rect">
            <a:avLst/>
          </a:prstGeom>
        </p:spPr>
      </p:pic>
      <p:pic>
        <p:nvPicPr>
          <p:cNvPr id="7" name="Imagen 6" descr="Imagen que contiene reloj&#10;&#10;Descripción generada automáticamente">
            <a:extLst>
              <a:ext uri="{FF2B5EF4-FFF2-40B4-BE49-F238E27FC236}">
                <a16:creationId xmlns:a16="http://schemas.microsoft.com/office/drawing/2014/main" id="{5420E13E-58ED-4BB1-99B5-C7A2D6DA4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15" y="1593166"/>
            <a:ext cx="5142195" cy="832026"/>
          </a:xfrm>
          <a:prstGeom prst="rect">
            <a:avLst/>
          </a:prstGeom>
        </p:spPr>
      </p:pic>
      <p:pic>
        <p:nvPicPr>
          <p:cNvPr id="9" name="Imagen 8" descr="Imagen que contiene reloj&#10;&#10;Descripción generada automáticamente">
            <a:extLst>
              <a:ext uri="{FF2B5EF4-FFF2-40B4-BE49-F238E27FC236}">
                <a16:creationId xmlns:a16="http://schemas.microsoft.com/office/drawing/2014/main" id="{06F9F8A8-BFBD-471D-8809-0D2FD56FA8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84" y="3600784"/>
            <a:ext cx="5140730" cy="832025"/>
          </a:xfrm>
          <a:prstGeom prst="rect">
            <a:avLst/>
          </a:prstGeom>
        </p:spPr>
      </p:pic>
    </p:spTree>
    <p:extLst>
      <p:ext uri="{BB962C8B-B14F-4D97-AF65-F5344CB8AC3E}">
        <p14:creationId xmlns:p14="http://schemas.microsoft.com/office/powerpoint/2010/main" val="22131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241" y="218738"/>
            <a:ext cx="9833317" cy="521486"/>
          </a:xfrm>
        </p:spPr>
        <p:txBody>
          <a:bodyPr>
            <a:noAutofit/>
          </a:bodyPr>
          <a:lstStyle/>
          <a:p>
            <a:pPr algn="ctr"/>
            <a:r>
              <a:rPr lang="es-ES" sz="3600" b="1" dirty="0">
                <a:solidFill>
                  <a:srgbClr val="00B050"/>
                </a:solidFill>
              </a:rPr>
              <a:t> Si tenemos un ángulo de 960°, determine lo pedido. </a:t>
            </a:r>
            <a:endParaRPr lang="es-419" sz="3600" b="1" dirty="0">
              <a:solidFill>
                <a:srgbClr val="00B050"/>
              </a:solidFill>
            </a:endParaRPr>
          </a:p>
        </p:txBody>
      </p:sp>
      <p:sp>
        <p:nvSpPr>
          <p:cNvPr id="3" name="Marcador de contenido 2"/>
          <p:cNvSpPr>
            <a:spLocks noGrp="1"/>
          </p:cNvSpPr>
          <p:nvPr>
            <p:ph idx="1"/>
          </p:nvPr>
        </p:nvSpPr>
        <p:spPr>
          <a:xfrm>
            <a:off x="260647" y="740224"/>
            <a:ext cx="8222172" cy="5883167"/>
          </a:xfrm>
        </p:spPr>
        <p:txBody>
          <a:bodyPr>
            <a:normAutofit lnSpcReduction="10000"/>
          </a:bodyPr>
          <a:lstStyle/>
          <a:p>
            <a:pPr marL="514350" indent="-514350">
              <a:lnSpc>
                <a:spcPct val="150000"/>
              </a:lnSpc>
              <a:buAutoNum type="alphaLcParenR"/>
            </a:pPr>
            <a:r>
              <a:rPr lang="es-ES" b="1" dirty="0">
                <a:solidFill>
                  <a:srgbClr val="00B0F0"/>
                </a:solidFill>
              </a:rPr>
              <a:t>Trazar el ángulo en posición normal. </a:t>
            </a:r>
          </a:p>
          <a:p>
            <a:pPr marL="0" indent="0">
              <a:lnSpc>
                <a:spcPct val="100000"/>
              </a:lnSpc>
              <a:buNone/>
            </a:pPr>
            <a:r>
              <a:rPr lang="es-ES" sz="2000" dirty="0"/>
              <a:t>Para esto verificamos cuantos giros hace el lado terminar y ponemos la punta de fleca donde finaliza e indicando hacia donde se realizo el giro. </a:t>
            </a:r>
          </a:p>
          <a:p>
            <a:pPr marL="0" indent="0">
              <a:lnSpc>
                <a:spcPct val="100000"/>
              </a:lnSpc>
              <a:buNone/>
            </a:pPr>
            <a:endParaRPr lang="es-ES" sz="2000" dirty="0"/>
          </a:p>
          <a:p>
            <a:pPr marL="0" indent="0">
              <a:lnSpc>
                <a:spcPct val="150000"/>
              </a:lnSpc>
              <a:buNone/>
            </a:pPr>
            <a:r>
              <a:rPr lang="es-ES" b="1" dirty="0">
                <a:solidFill>
                  <a:srgbClr val="00B0F0"/>
                </a:solidFill>
              </a:rPr>
              <a:t>b) Determinar un ángulo  coterminal  entre 0° y 360°.</a:t>
            </a:r>
          </a:p>
          <a:p>
            <a:pPr marL="0" indent="0">
              <a:lnSpc>
                <a:spcPct val="100000"/>
              </a:lnSpc>
              <a:buNone/>
            </a:pPr>
            <a:r>
              <a:rPr lang="es-ES" sz="2000" dirty="0"/>
              <a:t>Para hallar el ángulo que buscado, restamos 360° tantas veces como sea necesario. Una mas eficiente de hacer esto es determinar cuantas veces cabe 360° en 960°, es decir, divida 960 entre 360, y el residuo será el ángulo que buscamos. </a:t>
            </a:r>
          </a:p>
          <a:p>
            <a:pPr marL="0" indent="0">
              <a:lnSpc>
                <a:spcPct val="100000"/>
              </a:lnSpc>
              <a:buNone/>
            </a:pPr>
            <a:endParaRPr lang="es-ES" sz="2000" dirty="0"/>
          </a:p>
          <a:p>
            <a:pPr marL="0" indent="0">
              <a:lnSpc>
                <a:spcPct val="150000"/>
              </a:lnSpc>
              <a:buNone/>
            </a:pPr>
            <a:r>
              <a:rPr lang="es-ES" dirty="0"/>
              <a:t> </a:t>
            </a:r>
            <a:r>
              <a:rPr lang="es-ES" b="1" dirty="0">
                <a:solidFill>
                  <a:srgbClr val="00B0F0"/>
                </a:solidFill>
              </a:rPr>
              <a:t>c) Determinar un ángulo  coterminal  entre -360° y 0°.</a:t>
            </a:r>
          </a:p>
          <a:p>
            <a:r>
              <a:rPr lang="es-ES" sz="2000" dirty="0"/>
              <a:t>Para hallar el ángulo que buscado, sumamos -360° tantas veces como sea necesario, o restarle a 360° el ángulo ya encontrado.</a:t>
            </a:r>
            <a:endParaRPr lang="es-419" dirty="0"/>
          </a:p>
        </p:txBody>
      </p:sp>
      <p:pic>
        <p:nvPicPr>
          <p:cNvPr id="4" name="Imagen 3" descr="Recorte de pantalla"/>
          <p:cNvPicPr>
            <a:picLocks noChangeAspect="1"/>
          </p:cNvPicPr>
          <p:nvPr/>
        </p:nvPicPr>
        <p:blipFill rotWithShape="1">
          <a:blip r:embed="rId2">
            <a:extLst>
              <a:ext uri="{28A0092B-C50C-407E-A947-70E740481C1C}">
                <a14:useLocalDpi xmlns:a14="http://schemas.microsoft.com/office/drawing/2010/main" val="0"/>
              </a:ext>
            </a:extLst>
          </a:blip>
          <a:srcRect l="6338" t="6117" r="63876" b="-334"/>
          <a:stretch/>
        </p:blipFill>
        <p:spPr>
          <a:xfrm>
            <a:off x="10149558" y="364350"/>
            <a:ext cx="1670606" cy="2287473"/>
          </a:xfrm>
          <a:prstGeom prst="rect">
            <a:avLst/>
          </a:prstGeom>
        </p:spPr>
      </p:pic>
      <p:pic>
        <p:nvPicPr>
          <p:cNvPr id="5" name="Imagen 4" descr="Recorte de pantalla"/>
          <p:cNvPicPr>
            <a:picLocks noChangeAspect="1"/>
          </p:cNvPicPr>
          <p:nvPr/>
        </p:nvPicPr>
        <p:blipFill rotWithShape="1">
          <a:blip r:embed="rId2">
            <a:extLst>
              <a:ext uri="{28A0092B-C50C-407E-A947-70E740481C1C}">
                <a14:useLocalDpi xmlns:a14="http://schemas.microsoft.com/office/drawing/2010/main" val="0"/>
              </a:ext>
            </a:extLst>
          </a:blip>
          <a:srcRect l="40323" t="8311" r="30426" b="1468"/>
          <a:stretch/>
        </p:blipFill>
        <p:spPr>
          <a:xfrm>
            <a:off x="8289430" y="2062635"/>
            <a:ext cx="2046766" cy="2732729"/>
          </a:xfrm>
          <a:prstGeom prst="rect">
            <a:avLst/>
          </a:prstGeom>
        </p:spPr>
      </p:pic>
      <p:pic>
        <p:nvPicPr>
          <p:cNvPr id="6" name="Imagen 5" descr="Recorte de pantalla"/>
          <p:cNvPicPr>
            <a:picLocks noChangeAspect="1"/>
          </p:cNvPicPr>
          <p:nvPr/>
        </p:nvPicPr>
        <p:blipFill rotWithShape="1">
          <a:blip r:embed="rId2">
            <a:extLst>
              <a:ext uri="{28A0092B-C50C-407E-A947-70E740481C1C}">
                <a14:useLocalDpi xmlns:a14="http://schemas.microsoft.com/office/drawing/2010/main" val="0"/>
              </a:ext>
            </a:extLst>
          </a:blip>
          <a:srcRect l="71690" t="9407" b="1046"/>
          <a:stretch/>
        </p:blipFill>
        <p:spPr>
          <a:xfrm>
            <a:off x="9973994" y="4206178"/>
            <a:ext cx="1859643" cy="2546314"/>
          </a:xfrm>
          <a:prstGeom prst="rect">
            <a:avLst/>
          </a:prstGeom>
        </p:spPr>
      </p:pic>
    </p:spTree>
    <p:extLst>
      <p:ext uri="{BB962C8B-B14F-4D97-AF65-F5344CB8AC3E}">
        <p14:creationId xmlns:p14="http://schemas.microsoft.com/office/powerpoint/2010/main" val="40903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8E551823-67F3-4A97-9707-EF6CA408E82D}"/>
                  </a:ext>
                </a:extLst>
              </p:cNvPr>
              <p:cNvSpPr>
                <a:spLocks noGrp="1"/>
              </p:cNvSpPr>
              <p:nvPr>
                <p:ph idx="1"/>
              </p:nvPr>
            </p:nvSpPr>
            <p:spPr>
              <a:xfrm>
                <a:off x="115528" y="65958"/>
                <a:ext cx="11842009" cy="6531790"/>
              </a:xfrm>
            </p:spPr>
            <p:txBody>
              <a:bodyPr>
                <a:normAutofit lnSpcReduction="10000"/>
              </a:bodyPr>
              <a:lstStyle/>
              <a:p>
                <a:r>
                  <a:rPr lang="es-MX" sz="2000" dirty="0"/>
                  <a:t>Supóngase que deseamos hallar la distancia de la Tierra al Sol. Usar una cinta de medir es obviamente impráctico, de modo que necesitamos algo que no sea simples mediciones para atacar este problema. Los ángulos son más fáciles de medir que las distancias. Por ejemplo, podemos hallar el ángulo formado por el Sol, la Tierra y la Luna con sólo apuntar al Sol con un brazo y a la Luna con el otro y estimar el ángulo entre ellos. La idea clave es hallar relaciones entre ángulos y distancias. En consecuencia, si tuviéramos una forma de determinar distancias a partir de ángulos, podríamos hallar la distancia al Sol sin tener que ir hasta ahí. Las funciones trigonométricas nos dan las herramientas que necesitamos.</a:t>
                </a:r>
              </a:p>
              <a:p>
                <a:endParaRPr lang="es-MX" sz="2000" dirty="0"/>
              </a:p>
              <a:p>
                <a:endParaRPr lang="es-MX" sz="2000" dirty="0"/>
              </a:p>
              <a:p>
                <a:endParaRPr lang="es-MX" sz="2000" dirty="0"/>
              </a:p>
              <a:p>
                <a:endParaRPr lang="es-MX" sz="2000" dirty="0"/>
              </a:p>
              <a:p>
                <a:endParaRPr lang="es-MX" sz="2000" dirty="0"/>
              </a:p>
              <a:p>
                <a:r>
                  <a:rPr lang="es-MX" sz="2000" dirty="0"/>
                  <a:t>Si </a:t>
                </a:r>
                <a14:m>
                  <m:oMath xmlns:m="http://schemas.openxmlformats.org/officeDocument/2006/math">
                    <m:r>
                      <a:rPr lang="es-MX" sz="2000" i="1" smtClean="0">
                        <a:solidFill>
                          <a:srgbClr val="FF0000"/>
                        </a:solidFill>
                        <a:latin typeface="Cambria Math" panose="02040503050406030204" pitchFamily="18" charset="0"/>
                        <a:ea typeface="Cambria Math" panose="02040503050406030204" pitchFamily="18" charset="0"/>
                      </a:rPr>
                      <m:t>𝜃</m:t>
                    </m:r>
                  </m:oMath>
                </a14:m>
                <a:r>
                  <a:rPr lang="es-MX" sz="2000" dirty="0"/>
                  <a:t> es un ángulo en un triángulo rectángulo, entonces la relación trigonométrica sen </a:t>
                </a:r>
                <a14:m>
                  <m:oMath xmlns:m="http://schemas.openxmlformats.org/officeDocument/2006/math">
                    <m:r>
                      <a:rPr lang="es-MX" sz="2000" i="1">
                        <a:solidFill>
                          <a:srgbClr val="FF0000"/>
                        </a:solidFill>
                        <a:latin typeface="Cambria Math" panose="02040503050406030204" pitchFamily="18" charset="0"/>
                        <a:ea typeface="Cambria Math" panose="02040503050406030204" pitchFamily="18" charset="0"/>
                      </a:rPr>
                      <m:t>𝜃</m:t>
                    </m:r>
                  </m:oMath>
                </a14:m>
                <a:r>
                  <a:rPr lang="es-MX" sz="2000" dirty="0"/>
                  <a:t> está definida como la longitud del lado opuesto a </a:t>
                </a:r>
                <a14:m>
                  <m:oMath xmlns:m="http://schemas.openxmlformats.org/officeDocument/2006/math">
                    <m:r>
                      <a:rPr lang="es-MX" sz="2000" i="1">
                        <a:solidFill>
                          <a:srgbClr val="FF0000"/>
                        </a:solidFill>
                        <a:latin typeface="Cambria Math" panose="02040503050406030204" pitchFamily="18" charset="0"/>
                        <a:ea typeface="Cambria Math" panose="02040503050406030204" pitchFamily="18" charset="0"/>
                      </a:rPr>
                      <m:t>𝜃</m:t>
                    </m:r>
                  </m:oMath>
                </a14:m>
                <a:r>
                  <a:rPr lang="es-MX" sz="2000" dirty="0"/>
                  <a:t> dividido entre la longitud de la hipotenusa. Esta relación es la misma en cualquier triángulo rectángulo semejante, incluyendo el enorme triángulo formado por el Sol, la Tierra y la Luna. </a:t>
                </a:r>
              </a:p>
              <a:p>
                <a:r>
                  <a:rPr lang="es-MX" sz="2000" dirty="0"/>
                  <a:t>Las funciones trigonométricas se pueden definir en dos formas equivalentes pero distintas: como funciones de números reales (</a:t>
                </a:r>
                <a:r>
                  <a:rPr lang="es-MX" sz="2000" dirty="0">
                    <a:solidFill>
                      <a:srgbClr val="FF0000"/>
                    </a:solidFill>
                  </a:rPr>
                  <a:t>radianes</a:t>
                </a:r>
                <a:r>
                  <a:rPr lang="es-MX" sz="2000" dirty="0"/>
                  <a:t>) o como funciones de ángulos (</a:t>
                </a:r>
                <a:r>
                  <a:rPr lang="es-MX" sz="2000" dirty="0">
                    <a:solidFill>
                      <a:srgbClr val="FF0000"/>
                    </a:solidFill>
                  </a:rPr>
                  <a:t>grados</a:t>
                </a:r>
                <a:r>
                  <a:rPr lang="es-MX" sz="2000" dirty="0"/>
                  <a:t>). Los dos métodos son independientes entre sí, de modo que se pueden estudiar cualquiera de primero. Estudiamos ambos métodos porque se requiere de diferentes métodos para diferentes aplicaciones. Aunque en secundaria se centra mas en funciones de ángulos. </a:t>
                </a:r>
                <a:endParaRPr lang="es-DO" sz="2000" dirty="0"/>
              </a:p>
            </p:txBody>
          </p:sp>
        </mc:Choice>
        <mc:Fallback xmlns="">
          <p:sp>
            <p:nvSpPr>
              <p:cNvPr id="3" name="Marcador de contenido 2">
                <a:extLst>
                  <a:ext uri="{FF2B5EF4-FFF2-40B4-BE49-F238E27FC236}">
                    <a16:creationId xmlns:a16="http://schemas.microsoft.com/office/drawing/2014/main" id="{8E551823-67F3-4A97-9707-EF6CA408E82D}"/>
                  </a:ext>
                </a:extLst>
              </p:cNvPr>
              <p:cNvSpPr>
                <a:spLocks noGrp="1" noRot="1" noChangeAspect="1" noMove="1" noResize="1" noEditPoints="1" noAdjustHandles="1" noChangeArrowheads="1" noChangeShapeType="1" noTextEdit="1"/>
              </p:cNvSpPr>
              <p:nvPr>
                <p:ph idx="1"/>
              </p:nvPr>
            </p:nvSpPr>
            <p:spPr>
              <a:xfrm>
                <a:off x="115528" y="65958"/>
                <a:ext cx="11842009" cy="6531790"/>
              </a:xfrm>
              <a:blipFill>
                <a:blip r:embed="rId2"/>
                <a:stretch>
                  <a:fillRect l="-463" t="-1401" r="-721"/>
                </a:stretch>
              </a:blipFill>
            </p:spPr>
            <p:txBody>
              <a:bodyPr/>
              <a:lstStyle/>
              <a:p>
                <a:r>
                  <a:rPr lang="es-DO">
                    <a:noFill/>
                  </a:rPr>
                  <a:t> </a:t>
                </a:r>
              </a:p>
            </p:txBody>
          </p:sp>
        </mc:Fallback>
      </mc:AlternateContent>
      <p:pic>
        <p:nvPicPr>
          <p:cNvPr id="5" name="Imagen 4" descr="Imagen que contiene Diagrama&#10;&#10;Descripción generada automáticamente">
            <a:extLst>
              <a:ext uri="{FF2B5EF4-FFF2-40B4-BE49-F238E27FC236}">
                <a16:creationId xmlns:a16="http://schemas.microsoft.com/office/drawing/2014/main" id="{26215BCA-8943-4D4D-A596-B89079B7E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02" y="1808616"/>
            <a:ext cx="2082592" cy="1738677"/>
          </a:xfrm>
          <a:prstGeom prst="rect">
            <a:avLst/>
          </a:prstGeom>
        </p:spPr>
      </p:pic>
      <p:pic>
        <p:nvPicPr>
          <p:cNvPr id="10" name="Picture 2" descr="Distancia de la Tierra al Sol. Museo Virtual de la Ciencia del CSIC">
            <a:extLst>
              <a:ext uri="{FF2B5EF4-FFF2-40B4-BE49-F238E27FC236}">
                <a16:creationId xmlns:a16="http://schemas.microsoft.com/office/drawing/2014/main" id="{7C990DE4-17B3-4DAA-80F4-4E732A5EC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796" y="1903573"/>
            <a:ext cx="2220006" cy="173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37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36" y="194397"/>
            <a:ext cx="5201376" cy="3743847"/>
          </a:xfr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984" y="194397"/>
            <a:ext cx="5220429" cy="3772426"/>
          </a:xfrm>
          <a:prstGeom prst="rect">
            <a:avLst/>
          </a:prstGeom>
        </p:spPr>
      </p:pic>
    </p:spTree>
    <p:extLst>
      <p:ext uri="{BB962C8B-B14F-4D97-AF65-F5344CB8AC3E}">
        <p14:creationId xmlns:p14="http://schemas.microsoft.com/office/powerpoint/2010/main" val="26919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289" y="0"/>
            <a:ext cx="8356393" cy="6537825"/>
          </a:xfrm>
        </p:spPr>
      </p:pic>
    </p:spTree>
    <p:extLst>
      <p:ext uri="{BB962C8B-B14F-4D97-AF65-F5344CB8AC3E}">
        <p14:creationId xmlns:p14="http://schemas.microsoft.com/office/powerpoint/2010/main" val="22533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336" y="22226"/>
            <a:ext cx="10474037" cy="757092"/>
          </a:xfrm>
        </p:spPr>
        <p:txBody>
          <a:bodyPr>
            <a:normAutofit fontScale="90000"/>
          </a:bodyPr>
          <a:lstStyle/>
          <a:p>
            <a:r>
              <a:rPr lang="es-ES" dirty="0"/>
              <a:t>Circunferencia de la Tierra Alrededor de 230 a.C.</a:t>
            </a:r>
            <a:endParaRPr lang="es-419" dirty="0"/>
          </a:p>
        </p:txBody>
      </p:sp>
      <p:sp>
        <p:nvSpPr>
          <p:cNvPr id="3" name="Marcador de contenido 2"/>
          <p:cNvSpPr>
            <a:spLocks noGrp="1"/>
          </p:cNvSpPr>
          <p:nvPr>
            <p:ph idx="1"/>
          </p:nvPr>
        </p:nvSpPr>
        <p:spPr>
          <a:xfrm>
            <a:off x="218210" y="623456"/>
            <a:ext cx="6670964" cy="5964380"/>
          </a:xfrm>
        </p:spPr>
        <p:txBody>
          <a:bodyPr>
            <a:normAutofit lnSpcReduction="10000"/>
          </a:bodyPr>
          <a:lstStyle/>
          <a:p>
            <a:r>
              <a:rPr lang="es-ES" sz="2400" dirty="0"/>
              <a:t>Eratóstenes calculó la circunferencia de la Tierra con las siguientes observaciones. A mediodía del día más largo del año, el Sol estaba directamente arriba de </a:t>
            </a:r>
            <a:r>
              <a:rPr lang="es-ES" sz="2400" dirty="0" err="1"/>
              <a:t>Siene</a:t>
            </a:r>
            <a:r>
              <a:rPr lang="es-ES" sz="2400" dirty="0"/>
              <a:t> (ahora </a:t>
            </a:r>
            <a:r>
              <a:rPr lang="es-ES" sz="2400" dirty="0" err="1"/>
              <a:t>Aswan</a:t>
            </a:r>
            <a:r>
              <a:rPr lang="es-ES" sz="2400" dirty="0"/>
              <a:t>), mientras que estaba inclinado 7.2° de la vertical en Alejandría. Creía que las dos ciudades estaban en el mismo meridiano, y supuso que los rayos del Sol son paralelos. Así, llegó a la conclusión que el arco de </a:t>
            </a:r>
            <a:r>
              <a:rPr lang="es-ES" sz="2400" dirty="0" err="1"/>
              <a:t>Siene</a:t>
            </a:r>
            <a:r>
              <a:rPr lang="es-ES" sz="2400" dirty="0"/>
              <a:t> a Alejandría era subtendido por un ángulo  central de 7.2°. Vea la FIGURA.</a:t>
            </a:r>
          </a:p>
          <a:p>
            <a:r>
              <a:rPr lang="es-ES" sz="2400" dirty="0"/>
              <a:t> En esos días, la distancia medida de </a:t>
            </a:r>
            <a:r>
              <a:rPr lang="es-ES" sz="2400" dirty="0" err="1"/>
              <a:t>Siene</a:t>
            </a:r>
            <a:r>
              <a:rPr lang="es-ES" sz="2400" dirty="0"/>
              <a:t> a Alejandría era de 5 000 estadios. Si un estadio equivale a 559 pies, calcule la circunferencia de la Tierra en a) estadios y b) millas. Demuestre que los datos de Eratóstenes llegan a un resultado dentro de 7% del valor correcto, si el diámetro de la Tierra, con aproximación de cientos de millas, es de 7 900 millas.</a:t>
            </a:r>
          </a:p>
          <a:p>
            <a:endParaRPr lang="es-419" sz="2400"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735" y="1529282"/>
            <a:ext cx="5148439" cy="2834900"/>
          </a:xfrm>
          <a:prstGeom prst="rect">
            <a:avLst/>
          </a:prstGeom>
        </p:spPr>
      </p:pic>
    </p:spTree>
    <p:extLst>
      <p:ext uri="{BB962C8B-B14F-4D97-AF65-F5344CB8AC3E}">
        <p14:creationId xmlns:p14="http://schemas.microsoft.com/office/powerpoint/2010/main" val="7695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EFD97-3773-4853-8133-939E4E3991DA}"/>
              </a:ext>
            </a:extLst>
          </p:cNvPr>
          <p:cNvSpPr>
            <a:spLocks noGrp="1"/>
          </p:cNvSpPr>
          <p:nvPr>
            <p:ph type="title"/>
          </p:nvPr>
        </p:nvSpPr>
        <p:spPr>
          <a:xfrm>
            <a:off x="2174631" y="16139"/>
            <a:ext cx="6378526" cy="792567"/>
          </a:xfrm>
        </p:spPr>
        <p:txBody>
          <a:bodyPr>
            <a:normAutofit/>
          </a:bodyPr>
          <a:lstStyle/>
          <a:p>
            <a:pPr algn="ctr"/>
            <a:r>
              <a:rPr lang="es-MX" sz="3600" dirty="0"/>
              <a:t>Ángulos </a:t>
            </a:r>
            <a:endParaRPr lang="es-DO" sz="3600" dirty="0"/>
          </a:p>
        </p:txBody>
      </p:sp>
      <p:pic>
        <p:nvPicPr>
          <p:cNvPr id="5" name="Marcador de contenido 4" descr="Imagen que contiene Gráfico&#10;&#10;Descripción generada automáticamente">
            <a:extLst>
              <a:ext uri="{FF2B5EF4-FFF2-40B4-BE49-F238E27FC236}">
                <a16:creationId xmlns:a16="http://schemas.microsoft.com/office/drawing/2014/main" id="{59EC3B85-930F-4E5F-9A6D-AE5D50249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208" y="667352"/>
            <a:ext cx="9783493" cy="5410078"/>
          </a:xfrm>
        </p:spPr>
      </p:pic>
      <p:sp>
        <p:nvSpPr>
          <p:cNvPr id="6" name="Marcador de contenido 2">
            <a:extLst>
              <a:ext uri="{FF2B5EF4-FFF2-40B4-BE49-F238E27FC236}">
                <a16:creationId xmlns:a16="http://schemas.microsoft.com/office/drawing/2014/main" id="{AE57AB48-42D5-4FC0-8A38-AF1DD37DA5A3}"/>
              </a:ext>
            </a:extLst>
          </p:cNvPr>
          <p:cNvSpPr txBox="1">
            <a:spLocks/>
          </p:cNvSpPr>
          <p:nvPr/>
        </p:nvSpPr>
        <p:spPr>
          <a:xfrm>
            <a:off x="753208" y="6049294"/>
            <a:ext cx="11160636" cy="645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Un ángulo (</a:t>
            </a:r>
            <a:r>
              <a:rPr lang="es-ES" dirty="0">
                <a:solidFill>
                  <a:srgbClr val="FF0000"/>
                </a:solidFill>
              </a:rPr>
              <a:t>es una abertura</a:t>
            </a:r>
            <a:r>
              <a:rPr lang="es-ES" dirty="0"/>
              <a:t>)  se forma con dos rayos o semirrectas.</a:t>
            </a:r>
            <a:endParaRPr lang="es-419" dirty="0"/>
          </a:p>
        </p:txBody>
      </p:sp>
    </p:spTree>
    <p:extLst>
      <p:ext uri="{BB962C8B-B14F-4D97-AF65-F5344CB8AC3E}">
        <p14:creationId xmlns:p14="http://schemas.microsoft.com/office/powerpoint/2010/main" val="14272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descr="Recorte de pantalla">
            <a:extLst>
              <a:ext uri="{FF2B5EF4-FFF2-40B4-BE49-F238E27FC236}">
                <a16:creationId xmlns:a16="http://schemas.microsoft.com/office/drawing/2014/main" id="{ED396902-F300-4F75-8C14-1B94B8777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326" y="4662027"/>
            <a:ext cx="1927167" cy="1852472"/>
          </a:xfrm>
          <a:prstGeom prst="rect">
            <a:avLst/>
          </a:prstGeom>
        </p:spPr>
      </p:pic>
      <p:pic>
        <p:nvPicPr>
          <p:cNvPr id="25" name="Picture 4" descr="Helix Oxford L10010 - Transportador 360°: Amazon.es: Oficina y papelería">
            <a:extLst>
              <a:ext uri="{FF2B5EF4-FFF2-40B4-BE49-F238E27FC236}">
                <a16:creationId xmlns:a16="http://schemas.microsoft.com/office/drawing/2014/main" id="{2434506E-D945-448A-8370-81710DC6E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174" y="10181"/>
            <a:ext cx="4875826" cy="487582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48BC8B5-DE3C-460F-9E85-1FF4AC0448F4}"/>
              </a:ext>
            </a:extLst>
          </p:cNvPr>
          <p:cNvSpPr>
            <a:spLocks noGrp="1"/>
          </p:cNvSpPr>
          <p:nvPr>
            <p:ph type="title"/>
          </p:nvPr>
        </p:nvSpPr>
        <p:spPr>
          <a:xfrm>
            <a:off x="613117" y="18255"/>
            <a:ext cx="6533271" cy="1070547"/>
          </a:xfrm>
        </p:spPr>
        <p:txBody>
          <a:bodyPr>
            <a:normAutofit/>
          </a:bodyPr>
          <a:lstStyle/>
          <a:p>
            <a:pPr algn="ctr"/>
            <a:r>
              <a:rPr lang="es-MX" sz="3600" dirty="0"/>
              <a:t>Medidas de ángulos en grados (°)</a:t>
            </a:r>
            <a:endParaRPr lang="es-DO" sz="3600" dirty="0"/>
          </a:p>
        </p:txBody>
      </p:sp>
      <p:sp>
        <p:nvSpPr>
          <p:cNvPr id="18" name="Marcador de contenido 17">
            <a:extLst>
              <a:ext uri="{FF2B5EF4-FFF2-40B4-BE49-F238E27FC236}">
                <a16:creationId xmlns:a16="http://schemas.microsoft.com/office/drawing/2014/main" id="{58733C1A-48A8-45E3-BE51-BC04B305D35C}"/>
              </a:ext>
            </a:extLst>
          </p:cNvPr>
          <p:cNvSpPr>
            <a:spLocks noGrp="1"/>
          </p:cNvSpPr>
          <p:nvPr>
            <p:ph idx="1"/>
          </p:nvPr>
        </p:nvSpPr>
        <p:spPr>
          <a:xfrm>
            <a:off x="202335" y="821032"/>
            <a:ext cx="7113839" cy="3483682"/>
          </a:xfrm>
        </p:spPr>
        <p:txBody>
          <a:bodyPr>
            <a:normAutofit/>
          </a:bodyPr>
          <a:lstStyle/>
          <a:p>
            <a:r>
              <a:rPr lang="es-MX" sz="2000" dirty="0"/>
              <a:t>El sistema sexagesimal es un sistema de unidades muy empleado cuyo fundamento es que cada unidad se divide en 60 unidades de orden inferior, es decir, es un sistema de numeración en base 60.</a:t>
            </a:r>
          </a:p>
          <a:p>
            <a:r>
              <a:rPr lang="es-MX" sz="2000" dirty="0"/>
              <a:t>La unidad de medida de ángulos en el sistema sexagesimal es el grado (º), que es el resultado de dividir una revolución en 360 partes iguales.</a:t>
            </a:r>
          </a:p>
          <a:p>
            <a:r>
              <a:rPr lang="es-MX" sz="2000" dirty="0"/>
              <a:t>A su vez, cada grado se subdivide en otras unidades inferiores, en concreto, en sesenta partes iguales. De esta manera, cada grado se divide en 60 minutos (1º = 60´) y cada minuto, a su vez, en 60 segundos (1´ = 60´´).</a:t>
            </a:r>
            <a:endParaRPr lang="es-DO" sz="2000" dirty="0"/>
          </a:p>
        </p:txBody>
      </p:sp>
      <p:pic>
        <p:nvPicPr>
          <p:cNvPr id="22" name="Imagen 21" descr="Recorte de pantalla">
            <a:extLst>
              <a:ext uri="{FF2B5EF4-FFF2-40B4-BE49-F238E27FC236}">
                <a16:creationId xmlns:a16="http://schemas.microsoft.com/office/drawing/2014/main" id="{9570B0C9-0EE7-44A8-84D5-E2A2B7C028AE}"/>
              </a:ext>
            </a:extLst>
          </p:cNvPr>
          <p:cNvPicPr>
            <a:picLocks noChangeAspect="1"/>
          </p:cNvPicPr>
          <p:nvPr/>
        </p:nvPicPr>
        <p:blipFill rotWithShape="1">
          <a:blip r:embed="rId4">
            <a:extLst>
              <a:ext uri="{28A0092B-C50C-407E-A947-70E740481C1C}">
                <a14:useLocalDpi xmlns:a14="http://schemas.microsoft.com/office/drawing/2010/main" val="0"/>
              </a:ext>
            </a:extLst>
          </a:blip>
          <a:srcRect l="6636" t="4425" r="23734" b="206"/>
          <a:stretch/>
        </p:blipFill>
        <p:spPr>
          <a:xfrm>
            <a:off x="180061" y="4608921"/>
            <a:ext cx="5915939" cy="1933516"/>
          </a:xfrm>
          <a:prstGeom prst="rect">
            <a:avLst/>
          </a:prstGeom>
        </p:spPr>
      </p:pic>
      <p:pic>
        <p:nvPicPr>
          <p:cNvPr id="23" name="Imagen 22" descr="Recorte de pantalla">
            <a:extLst>
              <a:ext uri="{FF2B5EF4-FFF2-40B4-BE49-F238E27FC236}">
                <a16:creationId xmlns:a16="http://schemas.microsoft.com/office/drawing/2014/main" id="{B92797A6-6F81-4E5E-95D9-A54E62454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100" y="4648047"/>
            <a:ext cx="2284699" cy="1845915"/>
          </a:xfrm>
          <a:prstGeom prst="rect">
            <a:avLst/>
          </a:prstGeom>
        </p:spPr>
      </p:pic>
    </p:spTree>
    <p:extLst>
      <p:ext uri="{BB962C8B-B14F-4D97-AF65-F5344CB8AC3E}">
        <p14:creationId xmlns:p14="http://schemas.microsoft.com/office/powerpoint/2010/main" val="24478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BC8B5-DE3C-460F-9E85-1FF4AC0448F4}"/>
              </a:ext>
            </a:extLst>
          </p:cNvPr>
          <p:cNvSpPr>
            <a:spLocks noGrp="1"/>
          </p:cNvSpPr>
          <p:nvPr>
            <p:ph type="title"/>
          </p:nvPr>
        </p:nvSpPr>
        <p:spPr>
          <a:xfrm>
            <a:off x="669784" y="39681"/>
            <a:ext cx="8671560" cy="518147"/>
          </a:xfrm>
        </p:spPr>
        <p:txBody>
          <a:bodyPr>
            <a:normAutofit fontScale="90000"/>
          </a:bodyPr>
          <a:lstStyle/>
          <a:p>
            <a:pPr algn="ctr"/>
            <a:r>
              <a:rPr lang="es-MX" sz="3600" b="1" dirty="0"/>
              <a:t>Medidas de ángulos en radianes (rad) </a:t>
            </a:r>
            <a:endParaRPr lang="es-DO" sz="3600" b="1" dirty="0"/>
          </a:p>
        </p:txBody>
      </p:sp>
      <p:sp>
        <p:nvSpPr>
          <p:cNvPr id="3" name="Marcador de contenido 2">
            <a:extLst>
              <a:ext uri="{FF2B5EF4-FFF2-40B4-BE49-F238E27FC236}">
                <a16:creationId xmlns:a16="http://schemas.microsoft.com/office/drawing/2014/main" id="{90D9882E-6704-4BB5-96D4-D76C8186B880}"/>
              </a:ext>
            </a:extLst>
          </p:cNvPr>
          <p:cNvSpPr>
            <a:spLocks noGrp="1"/>
          </p:cNvSpPr>
          <p:nvPr>
            <p:ph idx="1"/>
          </p:nvPr>
        </p:nvSpPr>
        <p:spPr>
          <a:xfrm>
            <a:off x="218395" y="316936"/>
            <a:ext cx="8671560" cy="2874689"/>
          </a:xfrm>
        </p:spPr>
        <p:txBody>
          <a:bodyPr>
            <a:normAutofit/>
          </a:bodyPr>
          <a:lstStyle/>
          <a:p>
            <a:r>
              <a:rPr lang="es-MX" sz="2400" dirty="0"/>
              <a:t>Un radián es la unidad de medida de un ángulo con vértice en el centro de una circunferencia y cuyos lados delimitan un arco de circunferencia que tiene la misma longitud que el radio. </a:t>
            </a:r>
          </a:p>
          <a:p>
            <a:r>
              <a:rPr lang="es-MX" sz="2400" dirty="0"/>
              <a:t>El radián (rad) es la unidad de medida para ángulos en el Sistema Internacional de Unidades (S.I.).</a:t>
            </a:r>
            <a:endParaRPr lang="es-DO" sz="2400" dirty="0"/>
          </a:p>
        </p:txBody>
      </p:sp>
      <p:pic>
        <p:nvPicPr>
          <p:cNvPr id="17" name="Imagen 16" descr="Diagrama&#10;&#10;Descripción generada automáticamente">
            <a:extLst>
              <a:ext uri="{FF2B5EF4-FFF2-40B4-BE49-F238E27FC236}">
                <a16:creationId xmlns:a16="http://schemas.microsoft.com/office/drawing/2014/main" id="{5E729794-457A-4FF3-A771-A118EF93F095}"/>
              </a:ext>
            </a:extLst>
          </p:cNvPr>
          <p:cNvPicPr>
            <a:picLocks noChangeAspect="1"/>
          </p:cNvPicPr>
          <p:nvPr/>
        </p:nvPicPr>
        <p:blipFill rotWithShape="1">
          <a:blip r:embed="rId2">
            <a:extLst>
              <a:ext uri="{28A0092B-C50C-407E-A947-70E740481C1C}">
                <a14:useLocalDpi xmlns:a14="http://schemas.microsoft.com/office/drawing/2010/main" val="0"/>
              </a:ext>
            </a:extLst>
          </a:blip>
          <a:srcRect l="2075" t="2754" r="2736" b="16490"/>
          <a:stretch/>
        </p:blipFill>
        <p:spPr>
          <a:xfrm>
            <a:off x="498923" y="2616547"/>
            <a:ext cx="8110505" cy="1624906"/>
          </a:xfrm>
          <a:prstGeom prst="rect">
            <a:avLst/>
          </a:prstGeom>
        </p:spPr>
      </p:pic>
      <p:pic>
        <p:nvPicPr>
          <p:cNvPr id="8" name="Imagen 7" descr="Recorte de pantalla">
            <a:extLst>
              <a:ext uri="{FF2B5EF4-FFF2-40B4-BE49-F238E27FC236}">
                <a16:creationId xmlns:a16="http://schemas.microsoft.com/office/drawing/2014/main" id="{420112E3-E31B-4302-A4B0-DEC6EE646F77}"/>
              </a:ext>
            </a:extLst>
          </p:cNvPr>
          <p:cNvPicPr>
            <a:picLocks noChangeAspect="1"/>
          </p:cNvPicPr>
          <p:nvPr/>
        </p:nvPicPr>
        <p:blipFill rotWithShape="1">
          <a:blip r:embed="rId3">
            <a:extLst>
              <a:ext uri="{28A0092B-C50C-407E-A947-70E740481C1C}">
                <a14:useLocalDpi xmlns:a14="http://schemas.microsoft.com/office/drawing/2010/main" val="0"/>
              </a:ext>
            </a:extLst>
          </a:blip>
          <a:srcRect l="7434" t="205" b="6079"/>
          <a:stretch/>
        </p:blipFill>
        <p:spPr>
          <a:xfrm>
            <a:off x="9031458" y="264764"/>
            <a:ext cx="2490758" cy="2506571"/>
          </a:xfrm>
          <a:prstGeom prst="rect">
            <a:avLst/>
          </a:prstGeom>
        </p:spPr>
      </p:pic>
      <p:pic>
        <p:nvPicPr>
          <p:cNvPr id="10" name="Imagen 9" descr="Recorte de pantalla">
            <a:extLst>
              <a:ext uri="{FF2B5EF4-FFF2-40B4-BE49-F238E27FC236}">
                <a16:creationId xmlns:a16="http://schemas.microsoft.com/office/drawing/2014/main" id="{9D851E6A-0235-4681-B840-AD9B6EAA1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78" y="4572623"/>
            <a:ext cx="7739199" cy="2245696"/>
          </a:xfrm>
          <a:prstGeom prst="rect">
            <a:avLst/>
          </a:prstGeom>
        </p:spPr>
      </p:pic>
    </p:spTree>
    <p:extLst>
      <p:ext uri="{BB962C8B-B14F-4D97-AF65-F5344CB8AC3E}">
        <p14:creationId xmlns:p14="http://schemas.microsoft.com/office/powerpoint/2010/main" val="3058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elix Oxford L10010 - Transportador 360°: Amazon.es: Oficina y papelería">
            <a:extLst>
              <a:ext uri="{FF2B5EF4-FFF2-40B4-BE49-F238E27FC236}">
                <a16:creationId xmlns:a16="http://schemas.microsoft.com/office/drawing/2014/main" id="{873CA98C-E0E9-4789-9D80-09248D51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956" y="1667022"/>
            <a:ext cx="5096394" cy="509639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12E8454-BE61-4B30-830A-372FFEF8D8FD}"/>
              </a:ext>
            </a:extLst>
          </p:cNvPr>
          <p:cNvSpPr>
            <a:spLocks noGrp="1"/>
          </p:cNvSpPr>
          <p:nvPr>
            <p:ph type="title"/>
          </p:nvPr>
        </p:nvSpPr>
        <p:spPr>
          <a:xfrm>
            <a:off x="323557" y="94584"/>
            <a:ext cx="10711375" cy="732155"/>
          </a:xfrm>
        </p:spPr>
        <p:txBody>
          <a:bodyPr>
            <a:normAutofit/>
          </a:bodyPr>
          <a:lstStyle/>
          <a:p>
            <a:pPr algn="ctr"/>
            <a:r>
              <a:rPr lang="es-MX" sz="3200" b="1" dirty="0"/>
              <a:t>RELACIÓN ENTRE GRADOS Y RADIANES</a:t>
            </a:r>
            <a:endParaRPr lang="es-DO" sz="3200" b="1" dirty="0"/>
          </a:p>
        </p:txBody>
      </p:sp>
      <p:pic>
        <p:nvPicPr>
          <p:cNvPr id="5" name="Marcador de contenido 4">
            <a:extLst>
              <a:ext uri="{FF2B5EF4-FFF2-40B4-BE49-F238E27FC236}">
                <a16:creationId xmlns:a16="http://schemas.microsoft.com/office/drawing/2014/main" id="{25BC88A2-8125-45D3-B8D1-14F2061558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36847"/>
            <a:ext cx="9724931" cy="732155"/>
          </a:xfrm>
        </p:spPr>
      </p:pic>
      <p:pic>
        <p:nvPicPr>
          <p:cNvPr id="7" name="Imagen 6" descr="Imagen de la pantalla de un celular con letras&#10;&#10;Descripción generada automáticamente con confianza media">
            <a:extLst>
              <a:ext uri="{FF2B5EF4-FFF2-40B4-BE49-F238E27FC236}">
                <a16:creationId xmlns:a16="http://schemas.microsoft.com/office/drawing/2014/main" id="{726DD820-0AE0-4D22-964E-4179BABC1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25" y="1514545"/>
            <a:ext cx="7458909" cy="1059844"/>
          </a:xfrm>
          <a:prstGeom prst="rect">
            <a:avLst/>
          </a:prstGeom>
        </p:spPr>
      </p:pic>
      <p:pic>
        <p:nvPicPr>
          <p:cNvPr id="11" name="Imagen 10" descr="Interfaz de usuario gráfica, Texto, Aplicación&#10;&#10;Descripción generada automáticamente">
            <a:extLst>
              <a:ext uri="{FF2B5EF4-FFF2-40B4-BE49-F238E27FC236}">
                <a16:creationId xmlns:a16="http://schemas.microsoft.com/office/drawing/2014/main" id="{C4A130D7-97FD-42A0-A1BB-C10F28F27E1A}"/>
              </a:ext>
            </a:extLst>
          </p:cNvPr>
          <p:cNvPicPr>
            <a:picLocks noChangeAspect="1"/>
          </p:cNvPicPr>
          <p:nvPr/>
        </p:nvPicPr>
        <p:blipFill rotWithShape="1">
          <a:blip r:embed="rId5">
            <a:extLst>
              <a:ext uri="{28A0092B-C50C-407E-A947-70E740481C1C}">
                <a14:useLocalDpi xmlns:a14="http://schemas.microsoft.com/office/drawing/2010/main" val="0"/>
              </a:ext>
            </a:extLst>
          </a:blip>
          <a:srcRect l="1252" t="18071" r="1053" b="4312"/>
          <a:stretch/>
        </p:blipFill>
        <p:spPr>
          <a:xfrm>
            <a:off x="246353" y="2691685"/>
            <a:ext cx="6474956" cy="1553990"/>
          </a:xfrm>
          <a:prstGeom prst="rect">
            <a:avLst/>
          </a:prstGeom>
        </p:spPr>
      </p:pic>
      <p:pic>
        <p:nvPicPr>
          <p:cNvPr id="13" name="Imagen 12" descr="Imagen que contiene Diagrama&#10;&#10;Descripción generada automáticamente">
            <a:extLst>
              <a:ext uri="{FF2B5EF4-FFF2-40B4-BE49-F238E27FC236}">
                <a16:creationId xmlns:a16="http://schemas.microsoft.com/office/drawing/2014/main" id="{CD885CD8-1AA6-44F6-AC0C-B844F5AAFC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831" y="4362971"/>
            <a:ext cx="2757267" cy="2400445"/>
          </a:xfrm>
          <a:prstGeom prst="rect">
            <a:avLst/>
          </a:prstGeom>
        </p:spPr>
      </p:pic>
    </p:spTree>
    <p:extLst>
      <p:ext uri="{BB962C8B-B14F-4D97-AF65-F5344CB8AC3E}">
        <p14:creationId xmlns:p14="http://schemas.microsoft.com/office/powerpoint/2010/main" val="78017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1035</Words>
  <Application>Microsoft Office PowerPoint</Application>
  <PresentationFormat>Panorámica</PresentationFormat>
  <Paragraphs>53</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Cambria Math</vt:lpstr>
      <vt:lpstr>Times-Roman</vt:lpstr>
      <vt:lpstr>Tema de Office</vt:lpstr>
      <vt:lpstr>Trigonometría </vt:lpstr>
      <vt:lpstr>Presentación de PowerPoint</vt:lpstr>
      <vt:lpstr>Presentación de PowerPoint</vt:lpstr>
      <vt:lpstr>Presentación de PowerPoint</vt:lpstr>
      <vt:lpstr>Circunferencia de la Tierra Alrededor de 230 a.C.</vt:lpstr>
      <vt:lpstr>Ángulos </vt:lpstr>
      <vt:lpstr>Medidas de ángulos en grados (°)</vt:lpstr>
      <vt:lpstr>Medidas de ángulos en radianes (rad) </vt:lpstr>
      <vt:lpstr>RELACIÓN ENTRE GRADOS Y RADIANES</vt:lpstr>
      <vt:lpstr>Ejemplos de cambios de medidas angulares </vt:lpstr>
      <vt:lpstr>Cambiar radianes a grados, minutos y segundos</vt:lpstr>
      <vt:lpstr>Expresar minutos y segundos como grados decimales</vt:lpstr>
      <vt:lpstr>Presentación de PowerPoint</vt:lpstr>
      <vt:lpstr>Presentación de PowerPoint</vt:lpstr>
      <vt:lpstr>Ángulos en posición normal </vt:lpstr>
      <vt:lpstr>Ángulos coterminales </vt:lpstr>
      <vt:lpstr>Hallar ángulos coterminales</vt:lpstr>
      <vt:lpstr>Presentación de PowerPoint</vt:lpstr>
      <vt:lpstr> Si tenemos un ángulo de 960°, determine lo pedido.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Trigonometría </dc:title>
  <dc:creator>Frank Felix Cepeda  Torres</dc:creator>
  <cp:lastModifiedBy>Frank Felix Cepeda  Torres</cp:lastModifiedBy>
  <cp:revision>38</cp:revision>
  <dcterms:created xsi:type="dcterms:W3CDTF">2021-05-13T15:06:01Z</dcterms:created>
  <dcterms:modified xsi:type="dcterms:W3CDTF">2021-05-20T16:31:02Z</dcterms:modified>
</cp:coreProperties>
</file>