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5" r:id="rId4"/>
    <p:sldId id="338" r:id="rId5"/>
    <p:sldId id="339" r:id="rId6"/>
    <p:sldId id="340" r:id="rId7"/>
    <p:sldId id="341" r:id="rId8"/>
    <p:sldId id="343" r:id="rId9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94202-9761-4698-9077-4A2E8A033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BA1193-67D9-4258-9D4D-5CCB0D8C4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5A5A9-8D2E-42FC-935B-0969AF5E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C17C41-B9B6-40F8-8E25-4F9D4D2B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DA70D3-58E4-465C-9FBC-AD73A1CD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1013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4BF3A-A1D4-4F15-9940-C83CA25C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283C0C-49D6-4DE1-9506-840191B7C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F060BA-6DE5-4E0D-912B-A67915BD1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7EC4D-CAD0-480A-BBCD-E3CA295F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E0829D-6E16-4857-A0A6-6BFAC72E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7606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BDA417-19C3-4BAC-9583-90B62C73E9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42C705-1B4C-4446-A133-2B646385B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1F4FA-F675-4670-B728-3BE59E7F7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0D0FDE-DCAC-4CE6-B1F2-E70F57E4E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4B3858-444A-491C-BA13-89B4DA9D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856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7BE9A-C633-42DF-A62F-453DA6A1B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E4424-C3B9-470C-9D55-B7699D029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336C29-D862-4BC1-A4A1-77FF1328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35EC11-3D3E-4E55-8517-9C89E84CA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5F561D-FA48-403C-A2BC-45B1C26A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3346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B834E-0089-4099-921C-D53926DC0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79B1C6-5FC5-4B86-95A1-E7F380E52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9527DA-2ACE-4798-8E66-267D5AB8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534BDA-EB7A-46AA-BCD0-49F34046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D014AF-2498-4A32-A3E5-765F3F40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92240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09CAB-8E69-4B42-8FD7-A30E3ED63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C82DD-49EE-4298-AFA7-CF2826C4E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9E4EF0-5436-4E85-9198-B60B92439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CCBAFA-0D52-4D32-AA7D-D6F566273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BC6DBC-EC61-4911-84B5-500A6D1C0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D3F2B6-0EF3-4FCE-AC00-202D8879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1246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31219-1848-4EF0-A1C4-D08C24E74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B819B0-44B4-4844-B96F-CD916CC31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6979E0-89A5-41D8-AFC8-38E9B9BD6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EBA9EEC-25CD-4A3F-BE06-B4E10C2E6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42F2CA-4CE8-4FD2-9E3E-6924606A5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95F85A1-787B-46AE-AE3B-6772F783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398D11-1AEF-47EB-8D02-C51A32E9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A59A4C-B742-43EC-BF20-5BCF7635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2485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894EB-2954-45BC-B537-14E7B4F81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20847D-0FF5-4B59-BFB2-E32C1AAA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35E799-476F-4123-884D-74123BA2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FDBB603-1B30-4704-A30A-98AFEDACF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825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CC32855-11AC-424C-AD66-58F9D6F63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F628AC6-81BB-4971-8840-F723948B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A3F65B-9159-480D-8146-A0BB3883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61785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A46FD-D2CA-44D2-985B-11C32250D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507CA1-322B-4214-B6D5-DCE17F347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BEA187-44C5-485E-B4DC-A342FD106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930862-B2C9-4DE1-912B-47071E22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A00429-A91B-4B04-9376-934CEF55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6B1961-4D67-4A67-9126-413ECEBE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1458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AE5012-A57A-4816-97EF-599414DD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A7EBAD-64C6-43EF-BD0B-1F2109FC5B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0DAA34-D230-46C5-A894-88067BF8F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9E6B67-FCF8-4416-9EC1-7591007E0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F7BE86-3FB8-4CCD-817E-CC46FCFA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840FDE-7CC5-4854-AAE9-ABE13C66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2700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E3C72DF-768B-4492-A4F5-B70D2242A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E2508E-509B-4FA2-AE73-06053E28F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E75FEA-EAD4-46E4-AF90-52FF01D6F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85C7D-8359-411B-92DD-A078033FB134}" type="datetimeFigureOut">
              <a:rPr lang="es-DO" smtClean="0"/>
              <a:t>12/4/2021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A495A9-D7AE-44DB-8F6A-C0F2302EB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5CAF94-00CA-4109-99DE-3FAC9CA68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31-F508-4EA2-9389-E59DBCB66E2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9473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2.wd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C1415E-7502-4612-B8FA-453059448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93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DO" sz="5400" b="1" dirty="0"/>
              <a:t>Área de figuras planas.</a:t>
            </a:r>
          </a:p>
        </p:txBody>
      </p:sp>
    </p:spTree>
    <p:extLst>
      <p:ext uri="{BB962C8B-B14F-4D97-AF65-F5344CB8AC3E}">
        <p14:creationId xmlns:p14="http://schemas.microsoft.com/office/powerpoint/2010/main" val="375550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FD8B8B3-951A-4D01-9FD2-B00CF42A22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3651" y="1253330"/>
                <a:ext cx="10515600" cy="5445181"/>
              </a:xfrm>
            </p:spPr>
            <p:txBody>
              <a:bodyPr/>
              <a:lstStyle/>
              <a:p>
                <a:pPr algn="just"/>
                <a:endParaRPr lang="es-DO" b="1" dirty="0"/>
              </a:p>
              <a:p>
                <a:pPr algn="just"/>
                <a:r>
                  <a:rPr lang="es-DO" sz="3200" b="1" dirty="0"/>
                  <a:t>El área: </a:t>
                </a:r>
                <a:r>
                  <a:rPr lang="es-DO" sz="3200" dirty="0"/>
                  <a:t>se refiere a un </a:t>
                </a:r>
                <a:r>
                  <a:rPr lang="es-DO" sz="3200" b="1" dirty="0"/>
                  <a:t>espacio </a:t>
                </a:r>
                <a:r>
                  <a:rPr lang="es-DO" sz="3200" dirty="0"/>
                  <a:t>que se encuentra comprendido entre ciertos límites.</a:t>
                </a:r>
                <a:endParaRPr lang="es-DO" sz="3200" b="1" dirty="0"/>
              </a:p>
              <a:p>
                <a:pPr algn="just"/>
                <a:r>
                  <a:rPr lang="es-DO" sz="3200" b="1" dirty="0"/>
                  <a:t> </a:t>
                </a:r>
                <a:r>
                  <a:rPr lang="es-DO" sz="3200" dirty="0"/>
                  <a:t>Es un concepto métrico que permite asignar una medida a la extensión de una superficie, expresada en matemáticas como unidades de medida denominadas unidades de superficie. </a:t>
                </a:r>
              </a:p>
              <a:p>
                <a:pPr algn="just"/>
                <a:endParaRPr lang="es-DO" sz="3200" b="1" dirty="0"/>
              </a:p>
              <a:p>
                <a:pPr algn="just"/>
                <a:r>
                  <a:rPr lang="es-DO" sz="3200" b="1" dirty="0">
                    <a:solidFill>
                      <a:srgbClr val="FF0000"/>
                    </a:solidFill>
                  </a:rPr>
                  <a:t>Nota: </a:t>
                </a:r>
                <a:r>
                  <a:rPr lang="es-DO" sz="3200" dirty="0"/>
                  <a:t>el área se mide en unidades de medida al cuadrado </a:t>
                </a:r>
                <a:r>
                  <a:rPr lang="es-DO" sz="3200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DO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DO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DO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s-DO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s-DO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DO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s-DO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s-DO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DO" sz="3200" dirty="0">
                    <a:solidFill>
                      <a:srgbClr val="FF0000"/>
                    </a:solidFill>
                  </a:rPr>
                  <a:t>).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FD8B8B3-951A-4D01-9FD2-B00CF42A22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3651" y="1253330"/>
                <a:ext cx="10515600" cy="5445181"/>
              </a:xfrm>
              <a:blipFill>
                <a:blip r:embed="rId2"/>
                <a:stretch>
                  <a:fillRect l="-1333" r="-1507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565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E49CD-C868-49C3-84D5-27A7017B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b="1" dirty="0"/>
              <a:t>Área de un triángulo y de un rectángulo.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03AFC5-5FC2-4B79-9430-B8B5C3D7162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65814" y="1825625"/>
                <a:ext cx="5753986" cy="4667250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/>
                <a:r>
                  <a:rPr lang="es-DO" b="1" dirty="0"/>
                  <a:t>Área el Triángulo: </a:t>
                </a:r>
                <a:r>
                  <a:rPr lang="es-DO" dirty="0"/>
                  <a:t>se obtiene al multiplicar la base por la altura  dividida entre dos. </a:t>
                </a:r>
              </a:p>
              <a:p>
                <a:r>
                  <a:rPr lang="es-DO" dirty="0"/>
                  <a:t>                                   </a:t>
                </a:r>
                <a:r>
                  <a:rPr lang="es-DO" b="1" dirty="0"/>
                  <a:t>Ejemplo:</a:t>
                </a:r>
              </a:p>
              <a:p>
                <a:endParaRPr lang="es-DO" dirty="0"/>
              </a:p>
              <a:p>
                <a:endParaRPr lang="es-DO" dirty="0"/>
              </a:p>
              <a:p>
                <a:pPr marL="0" indent="0">
                  <a:buNone/>
                </a:pPr>
                <a:r>
                  <a:rPr lang="es-DO" dirty="0"/>
                  <a:t>                                </a:t>
                </a:r>
              </a:p>
              <a:p>
                <a:pPr marL="0" indent="0" algn="just">
                  <a:buNone/>
                </a:pPr>
                <a:endParaRPr lang="es-DO" sz="360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s-DO" sz="360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s-DO" sz="47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DO" sz="470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DO" sz="47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DO" sz="47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DO" sz="47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DO" sz="4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DO" sz="47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DO" sz="47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s-DO" sz="4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DO" sz="4700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s-DO" dirty="0"/>
                  <a:t>       </a:t>
                </a:r>
                <a:r>
                  <a:rPr lang="es-DO" b="1" dirty="0"/>
                  <a:t>b</a:t>
                </a:r>
                <a:r>
                  <a:rPr lang="es-DO" dirty="0"/>
                  <a:t>= base; </a:t>
                </a:r>
                <a:r>
                  <a:rPr lang="es-DO" b="1" dirty="0"/>
                  <a:t>h</a:t>
                </a:r>
                <a:r>
                  <a:rPr lang="es-DO" dirty="0"/>
                  <a:t>= altura 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03AFC5-5FC2-4B79-9430-B8B5C3D716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65814" y="1825625"/>
                <a:ext cx="5753986" cy="4667250"/>
              </a:xfrm>
              <a:blipFill>
                <a:blip r:embed="rId2"/>
                <a:stretch>
                  <a:fillRect l="-1483" t="-2480" r="-1589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DE8F8FB0-3F3C-4B0C-8E03-0F8314BF2C9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248402" y="1690687"/>
                <a:ext cx="5753986" cy="4802187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/>
                <a:r>
                  <a:rPr lang="es-DO" b="1" dirty="0"/>
                  <a:t>Área de un rectángulo: </a:t>
                </a:r>
                <a:r>
                  <a:rPr lang="es-DO" dirty="0"/>
                  <a:t>se encuentra al multiplicar la base por la altura.                    </a:t>
                </a:r>
              </a:p>
              <a:p>
                <a:pPr marL="0" indent="0" algn="just">
                  <a:buNone/>
                </a:pPr>
                <a:r>
                  <a:rPr lang="es-DO" dirty="0"/>
                  <a:t>                           </a:t>
                </a:r>
              </a:p>
              <a:p>
                <a:pPr marL="0" indent="0" algn="just">
                  <a:buNone/>
                </a:pPr>
                <a:r>
                  <a:rPr lang="es-DO" dirty="0"/>
                  <a:t>                                      </a:t>
                </a:r>
                <a:r>
                  <a:rPr lang="es-DO" b="1" dirty="0"/>
                  <a:t>Ejemplo: </a:t>
                </a:r>
              </a:p>
              <a:p>
                <a:pPr algn="just"/>
                <a:endParaRPr lang="es-DO" dirty="0"/>
              </a:p>
              <a:p>
                <a:pPr algn="just"/>
                <a:endParaRPr lang="es-DO" dirty="0"/>
              </a:p>
              <a:p>
                <a:pPr marL="0" indent="0" algn="just">
                  <a:buNone/>
                </a:pPr>
                <a:endParaRPr lang="es-DO" sz="1200" dirty="0"/>
              </a:p>
              <a:p>
                <a:pPr marL="0" indent="0" algn="just">
                  <a:buNone/>
                </a:pPr>
                <a:endParaRPr lang="es-DO" sz="1200" b="1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DO" sz="36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s-DO" sz="36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DO" sz="3600" b="1" i="1" dirty="0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s-DO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DO" sz="360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DO" sz="36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DO" sz="3600" b="1" i="1" dirty="0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s-DO" b="1" dirty="0"/>
              </a:p>
              <a:p>
                <a:pPr algn="just"/>
                <a:endParaRPr lang="es-DO" b="1" dirty="0"/>
              </a:p>
              <a:p>
                <a:pPr marL="0" indent="0" algn="just">
                  <a:buNone/>
                </a:pPr>
                <a:endParaRPr lang="es-DO" b="1" dirty="0"/>
              </a:p>
            </p:txBody>
          </p:sp>
        </mc:Choice>
        <mc:Fallback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DE8F8FB0-3F3C-4B0C-8E03-0F8314BF2C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48402" y="1690687"/>
                <a:ext cx="5753986" cy="4802187"/>
              </a:xfrm>
              <a:blipFill>
                <a:blip r:embed="rId3"/>
                <a:stretch>
                  <a:fillRect l="-1377" t="-2411" r="-1589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BB59DDE8-CB95-4C70-BC75-66949275E9D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8" r="21190" b="23461"/>
          <a:stretch/>
        </p:blipFill>
        <p:spPr>
          <a:xfrm>
            <a:off x="627320" y="2961961"/>
            <a:ext cx="1913861" cy="209993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658A9E8-D3A9-4E64-BFFC-90B64DE6058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0"/>
          <a:stretch/>
        </p:blipFill>
        <p:spPr>
          <a:xfrm>
            <a:off x="2902687" y="3429000"/>
            <a:ext cx="2042051" cy="141942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B9450C81-0B49-49FA-AE83-6D79D858AE8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t="10393"/>
          <a:stretch/>
        </p:blipFill>
        <p:spPr>
          <a:xfrm>
            <a:off x="6172202" y="2961961"/>
            <a:ext cx="2401186" cy="1334203"/>
          </a:xfrm>
          <a:prstGeom prst="rect">
            <a:avLst/>
          </a:prstGeom>
        </p:spPr>
      </p:pic>
      <p:pic>
        <p:nvPicPr>
          <p:cNvPr id="1026" name="Picture 2" descr="Resultado de imagen para ejemplo de Ã¡rea de cuadrilÃ¡tero">
            <a:extLst>
              <a:ext uri="{FF2B5EF4-FFF2-40B4-BE49-F238E27FC236}">
                <a16:creationId xmlns:a16="http://schemas.microsoft.com/office/drawing/2014/main" id="{5A98C21E-9834-4E2C-A1C3-A4EC8FC7C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395" y="4181321"/>
            <a:ext cx="2667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48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320DA-BEBF-42C6-8C61-A102EFF5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b="1" dirty="0"/>
              <a:t>Área del trapecio.</a:t>
            </a:r>
            <a:endParaRPr lang="es-D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D71687-5E4E-48EE-B35C-6715113F6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4"/>
            <a:ext cx="10988040" cy="4918075"/>
          </a:xfrm>
        </p:spPr>
        <p:txBody>
          <a:bodyPr/>
          <a:lstStyle/>
          <a:p>
            <a:pPr algn="just"/>
            <a:r>
              <a:rPr lang="es-DO" dirty="0"/>
              <a:t>El área de un trapecio, se obtiene al sumar la base mayor y la base menor, dividirla entre dos y luego  multiplicarla por la altura.</a:t>
            </a:r>
          </a:p>
          <a:p>
            <a:pPr algn="just"/>
            <a:r>
              <a:rPr lang="es-DO" b="1" dirty="0"/>
              <a:t>Ejemplo: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EDA904D-38E6-44B8-B293-B153DA43F0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3" t="9832"/>
          <a:stretch/>
        </p:blipFill>
        <p:spPr>
          <a:xfrm>
            <a:off x="526733" y="3429000"/>
            <a:ext cx="2790825" cy="211402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2227B51-DE14-4695-A6AD-EB0B8DE2FC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4000"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80"/>
          <a:stretch/>
        </p:blipFill>
        <p:spPr>
          <a:xfrm>
            <a:off x="3629025" y="3638168"/>
            <a:ext cx="2628900" cy="10614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6B16F68-BC6F-4F61-BD0D-A83A082D176F}"/>
                  </a:ext>
                </a:extLst>
              </p:cNvPr>
              <p:cNvSpPr/>
              <p:nvPr/>
            </p:nvSpPr>
            <p:spPr>
              <a:xfrm>
                <a:off x="526733" y="5722126"/>
                <a:ext cx="2945130" cy="909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800" b="1" i="1" dirty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s-DO" sz="2800" b="1" i="1" dirty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DO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sz="2800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s-DO" sz="2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DO" sz="2800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s-DO" sz="2800" b="1" i="1">
                              <a:latin typeface="Cambria Math" panose="02040503050406030204" pitchFamily="18" charset="0"/>
                            </a:rPr>
                            <m:t>´</m:t>
                          </m:r>
                        </m:num>
                        <m:den>
                          <m:r>
                            <a:rPr lang="es-DO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s-DO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s-DO" sz="2800" b="1" i="1" dirty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s-DO" sz="2800" b="1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DO" sz="28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6B16F68-BC6F-4F61-BD0D-A83A082D17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33" y="5722126"/>
                <a:ext cx="2945130" cy="9096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 descr="Resultado de imagen para ejemplo de Ã¡rea de trapecio">
            <a:extLst>
              <a:ext uri="{FF2B5EF4-FFF2-40B4-BE49-F238E27FC236}">
                <a16:creationId xmlns:a16="http://schemas.microsoft.com/office/drawing/2014/main" id="{84603A1B-9D5F-41AE-8173-90045CA533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099" y="3638167"/>
            <a:ext cx="3587068" cy="20284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312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195118-88E5-4FC3-9B40-6DCBEEB20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b="1" dirty="0"/>
              <a:t>Área de un paralelogramo</a:t>
            </a:r>
            <a:endParaRPr lang="es-D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A59126-9494-4C9C-AAC1-B3047BE0B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dirty="0"/>
              <a:t>Se encuentra al multiplicar la </a:t>
            </a:r>
            <a:r>
              <a:rPr lang="es-DO" b="1" dirty="0"/>
              <a:t>base por la altura</a:t>
            </a:r>
            <a:r>
              <a:rPr lang="es-DO" dirty="0"/>
              <a:t>:</a:t>
            </a:r>
          </a:p>
          <a:p>
            <a:pPr marL="0" indent="0">
              <a:buNone/>
            </a:pPr>
            <a:r>
              <a:rPr lang="es-DO" sz="3200" b="1" dirty="0"/>
              <a:t>A = b × h</a:t>
            </a:r>
          </a:p>
          <a:p>
            <a:endParaRPr lang="es-D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5B2D645-0D3C-406E-B17E-38267AD7C5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9" t="12954" r="4612" b="7990"/>
          <a:stretch/>
        </p:blipFill>
        <p:spPr>
          <a:xfrm>
            <a:off x="988828" y="3338623"/>
            <a:ext cx="3297422" cy="2149789"/>
          </a:xfrm>
          <a:prstGeom prst="rect">
            <a:avLst/>
          </a:prstGeom>
        </p:spPr>
      </p:pic>
      <p:pic>
        <p:nvPicPr>
          <p:cNvPr id="1026" name="Picture 2" descr="Resultado de imagen para ejemplo de Ã¡rea de un paralelogramo">
            <a:extLst>
              <a:ext uri="{FF2B5EF4-FFF2-40B4-BE49-F238E27FC236}">
                <a16:creationId xmlns:a16="http://schemas.microsoft.com/office/drawing/2014/main" id="{3987A71B-3F39-4D8F-AD51-C340A8B1B3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brightnessContrast bright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574" t="38062" r="24264" b="31240"/>
          <a:stretch/>
        </p:blipFill>
        <p:spPr bwMode="auto">
          <a:xfrm>
            <a:off x="5647217" y="3179400"/>
            <a:ext cx="4517069" cy="203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7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4C3A1-38D1-43C6-93ED-9D336E7B2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409" y="44767"/>
            <a:ext cx="10515600" cy="1325563"/>
          </a:xfrm>
        </p:spPr>
        <p:txBody>
          <a:bodyPr/>
          <a:lstStyle/>
          <a:p>
            <a:pPr algn="ctr"/>
            <a:r>
              <a:rPr lang="es-DO" b="1" dirty="0"/>
              <a:t>Área del rombo</a:t>
            </a:r>
            <a:endParaRPr lang="es-D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4BD18C03-C89A-45DD-9917-CC434BA1D1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7280"/>
                <a:ext cx="11197590" cy="5715953"/>
              </a:xfrm>
            </p:spPr>
            <p:txBody>
              <a:bodyPr/>
              <a:lstStyle/>
              <a:p>
                <a:pPr algn="just"/>
                <a:r>
                  <a:rPr lang="es-DO" dirty="0"/>
                  <a:t>Se obtiene al multiplicar la diagonal mayor por la diagonal menor y dividirla entre dos.</a:t>
                </a:r>
              </a:p>
              <a:p>
                <a:r>
                  <a:rPr lang="es-DO" b="1" dirty="0"/>
                  <a:t>Ejemplo:  </a:t>
                </a:r>
                <a14:m>
                  <m:oMath xmlns:m="http://schemas.openxmlformats.org/officeDocument/2006/math">
                    <m:r>
                      <a:rPr lang="es-DO" b="1" i="0" smtClean="0">
                        <a:latin typeface="Cambria Math" panose="02040503050406030204" pitchFamily="18" charset="0"/>
                      </a:rPr>
                      <m:t>𝐀</m:t>
                    </m:r>
                    <m:r>
                      <a:rPr lang="es-DO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DO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DO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s-DO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DO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s-DO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DO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num>
                      <m:den>
                        <m:r>
                          <a:rPr lang="es-DO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s-DO" b="1" dirty="0"/>
                  <a:t>                                                    </a:t>
                </a:r>
              </a:p>
              <a:p>
                <a:endParaRPr lang="es-DO" b="1" dirty="0"/>
              </a:p>
              <a:p>
                <a:r>
                  <a:rPr lang="es-DO" b="1" dirty="0"/>
                  <a:t>                   D</a:t>
                </a:r>
                <a:r>
                  <a:rPr lang="es-DO" dirty="0"/>
                  <a:t> = diagonal mayor del rombo   </a:t>
                </a:r>
              </a:p>
              <a:p>
                <a:r>
                  <a:rPr lang="es-DO" dirty="0"/>
                  <a:t>                   </a:t>
                </a:r>
                <a:r>
                  <a:rPr lang="es-DO" b="1" dirty="0"/>
                  <a:t>d</a:t>
                </a:r>
                <a:r>
                  <a:rPr lang="es-DO" dirty="0"/>
                  <a:t> = diagonal menor del rombo</a:t>
                </a:r>
              </a:p>
              <a:p>
                <a:r>
                  <a:rPr lang="es-DO" b="1" dirty="0"/>
                  <a:t>   </a:t>
                </a:r>
              </a:p>
            </p:txBody>
          </p:sp>
        </mc:Choice>
        <mc:Fallback xmlns="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4BD18C03-C89A-45DD-9917-CC434BA1D1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7280"/>
                <a:ext cx="11197590" cy="5715953"/>
              </a:xfrm>
              <a:blipFill>
                <a:blip r:embed="rId2"/>
                <a:stretch>
                  <a:fillRect l="-980" t="-1706" r="-1144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3C0380CB-A1D7-43EB-9227-8FA2AB647E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82" t="11515" r="22451" b="21280"/>
          <a:stretch/>
        </p:blipFill>
        <p:spPr>
          <a:xfrm>
            <a:off x="681991" y="2667000"/>
            <a:ext cx="1985010" cy="3355538"/>
          </a:xfrm>
          <a:prstGeom prst="rect">
            <a:avLst/>
          </a:prstGeom>
        </p:spPr>
      </p:pic>
      <p:pic>
        <p:nvPicPr>
          <p:cNvPr id="2052" name="Picture 4" descr="Imagen relacionada">
            <a:extLst>
              <a:ext uri="{FF2B5EF4-FFF2-40B4-BE49-F238E27FC236}">
                <a16:creationId xmlns:a16="http://schemas.microsoft.com/office/drawing/2014/main" id="{BE324A32-2084-483F-8DE6-D1AC54EEB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104" y="2362200"/>
            <a:ext cx="2512695" cy="356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70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3FAFD-3995-46D7-B28B-0EE45E8A1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DO" b="1" dirty="0"/>
              <a:t>Área de polígonos regulares</a:t>
            </a:r>
            <a:endParaRPr lang="es-D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BA81685-DB9B-4607-A8AF-9183D7EEF6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2460" y="1143000"/>
                <a:ext cx="11338560" cy="5406390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DO" sz="3200" dirty="0"/>
                  <a:t>Él área de un polígono regular es igual a la multiplicación de su perímetro por el apotema, dividido entre dos.</a:t>
                </a:r>
              </a:p>
              <a:p>
                <a:pPr algn="just"/>
                <a:r>
                  <a:rPr lang="es-DO" dirty="0"/>
                  <a:t>La </a:t>
                </a:r>
                <a:r>
                  <a:rPr lang="es-DO" b="1" dirty="0"/>
                  <a:t>Apotema</a:t>
                </a:r>
                <a:r>
                  <a:rPr lang="es-DO" dirty="0"/>
                  <a:t> de un polígono regular es la menor distancia entre el centro y cualquiera de sus lados.</a:t>
                </a:r>
              </a:p>
              <a:p>
                <a:pPr marL="0" indent="0" algn="just">
                  <a:buNone/>
                </a:pPr>
                <a:r>
                  <a:rPr lang="es-DO" sz="3200" dirty="0"/>
                  <a:t>            </a:t>
                </a:r>
                <a:r>
                  <a:rPr lang="es-DO" sz="3200" b="1" dirty="0"/>
                  <a:t>Ejemplo:            </a:t>
                </a:r>
                <a14:m>
                  <m:oMath xmlns:m="http://schemas.openxmlformats.org/officeDocument/2006/math">
                    <m:r>
                      <a:rPr lang="es-DO" sz="36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DO" sz="3600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DO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DO" sz="36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s-DO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DO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s-DO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DO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s-DO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s-DO" sz="3200" b="1" i="1" dirty="0"/>
              </a:p>
              <a:p>
                <a:pPr algn="just"/>
                <a:endParaRPr lang="es-DO" sz="32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BA81685-DB9B-4607-A8AF-9183D7EEF6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2460" y="1143000"/>
                <a:ext cx="11338560" cy="5406390"/>
              </a:xfrm>
              <a:blipFill>
                <a:blip r:embed="rId2"/>
                <a:stretch>
                  <a:fillRect l="-1237" t="-2370" r="-1344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 descr="Resultado de imagen para que es apotema">
            <a:extLst>
              <a:ext uri="{FF2B5EF4-FFF2-40B4-BE49-F238E27FC236}">
                <a16:creationId xmlns:a16="http://schemas.microsoft.com/office/drawing/2014/main" id="{00DE0FA7-2B26-46CD-A1C9-048E50BD23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pic>
        <p:nvPicPr>
          <p:cNvPr id="3076" name="Picture 4" descr="Resultado de imagen para que es apotema">
            <a:extLst>
              <a:ext uri="{FF2B5EF4-FFF2-40B4-BE49-F238E27FC236}">
                <a16:creationId xmlns:a16="http://schemas.microsoft.com/office/drawing/2014/main" id="{4130CBCD-2AD1-4C1C-97F7-E917DBBB6D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0" r="9474" b="26508"/>
          <a:stretch/>
        </p:blipFill>
        <p:spPr bwMode="auto">
          <a:xfrm>
            <a:off x="963930" y="3937635"/>
            <a:ext cx="3383280" cy="235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do de imagen para que es apotema">
            <a:extLst>
              <a:ext uri="{FF2B5EF4-FFF2-40B4-BE49-F238E27FC236}">
                <a16:creationId xmlns:a16="http://schemas.microsoft.com/office/drawing/2014/main" id="{237B5A87-CC8F-4BB3-AB8F-50E0251D7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4000"/>
                    </a14:imgEffect>
                    <a14:imgEffect>
                      <a14:brightnessContrast brigh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3276599"/>
            <a:ext cx="2767965" cy="306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13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D17D9-976A-4EFA-9E83-83D66C624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886"/>
            <a:ext cx="10515600" cy="1325563"/>
          </a:xfrm>
        </p:spPr>
        <p:txBody>
          <a:bodyPr/>
          <a:lstStyle/>
          <a:p>
            <a:pPr algn="ctr"/>
            <a:r>
              <a:rPr lang="es-DO" b="1" dirty="0"/>
              <a:t>Área del círculo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870EE1D-FCBA-4E41-8D16-0FC1BAD470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43" y="1153490"/>
                <a:ext cx="11727543" cy="5566624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es-DO" sz="3500" dirty="0"/>
                  <a:t>El área del círculo: se obtiene al multiplicar el Pi por el radio al cuadrado.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s-DO" sz="36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DO" sz="3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DO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s-DO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DO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s-DO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DO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s-DO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DO" sz="3600" b="1" dirty="0"/>
                  <a:t> </a:t>
                </a:r>
              </a:p>
              <a:p>
                <a:pPr marL="0" indent="0" algn="just">
                  <a:buNone/>
                </a:pPr>
                <a:r>
                  <a:rPr lang="es-DO" sz="3600" b="1" dirty="0"/>
                  <a:t>                                               Ejemplo: </a:t>
                </a:r>
              </a:p>
              <a:p>
                <a:pPr marL="0" indent="0" algn="just">
                  <a:buNone/>
                </a:pPr>
                <a:endParaRPr lang="es-DO" sz="3600" b="1" dirty="0"/>
              </a:p>
              <a:p>
                <a:pPr marL="0" indent="0" algn="just">
                  <a:buNone/>
                </a:pPr>
                <a:endParaRPr lang="es-DO" sz="3600" b="1" dirty="0"/>
              </a:p>
              <a:p>
                <a:pPr marL="0" indent="0" algn="just">
                  <a:buNone/>
                </a:pPr>
                <a:endParaRPr lang="es-DO" sz="3600" b="1" dirty="0"/>
              </a:p>
              <a:p>
                <a:pPr marL="0" indent="0" algn="just">
                  <a:buNone/>
                </a:pPr>
                <a:endParaRPr lang="es-DO" sz="3600" b="1" dirty="0"/>
              </a:p>
              <a:p>
                <a:pPr marL="0" indent="0" algn="just">
                  <a:buNone/>
                </a:pPr>
                <a:endParaRPr lang="es-DO" sz="3600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es-DO" sz="3600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r>
                  <a:rPr lang="es-DO" sz="3600" b="1" dirty="0">
                    <a:solidFill>
                      <a:srgbClr val="FF0000"/>
                    </a:solidFill>
                  </a:rPr>
                  <a:t>Nota: </a:t>
                </a:r>
                <a:r>
                  <a:rPr lang="es-DO" sz="3600" dirty="0">
                    <a:solidFill>
                      <a:srgbClr val="FF0000"/>
                    </a:solidFill>
                  </a:rPr>
                  <a:t>El </a:t>
                </a:r>
                <a:r>
                  <a:rPr lang="es-DO" sz="3600" b="1" dirty="0"/>
                  <a:t>área</a:t>
                </a:r>
                <a:r>
                  <a:rPr lang="es-DO" sz="3600" dirty="0">
                    <a:solidFill>
                      <a:srgbClr val="FF0000"/>
                    </a:solidFill>
                  </a:rPr>
                  <a:t> se le busca solo al </a:t>
                </a:r>
                <a:r>
                  <a:rPr lang="es-DO" sz="3600" dirty="0"/>
                  <a:t>círculo</a:t>
                </a:r>
                <a:r>
                  <a:rPr lang="es-DO" sz="3600" dirty="0">
                    <a:solidFill>
                      <a:srgbClr val="FF0000"/>
                    </a:solidFill>
                  </a:rPr>
                  <a:t>, a la </a:t>
                </a:r>
                <a:r>
                  <a:rPr lang="es-DO" sz="3600" dirty="0"/>
                  <a:t>circunferencia</a:t>
                </a:r>
                <a:r>
                  <a:rPr lang="es-DO" sz="3600" dirty="0">
                    <a:solidFill>
                      <a:srgbClr val="FF0000"/>
                    </a:solidFill>
                  </a:rPr>
                  <a:t> el </a:t>
                </a:r>
                <a:r>
                  <a:rPr lang="es-DO" sz="3600" b="1" dirty="0"/>
                  <a:t>perímetro</a:t>
                </a:r>
                <a:r>
                  <a:rPr lang="es-DO" sz="3600" dirty="0"/>
                  <a:t>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870EE1D-FCBA-4E41-8D16-0FC1BAD470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43" y="1153490"/>
                <a:ext cx="11727543" cy="5566624"/>
              </a:xfrm>
              <a:blipFill>
                <a:blip r:embed="rId2"/>
                <a:stretch>
                  <a:fillRect l="-1403" t="-3614" r="-1403" b="-2191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Resultado de imagen para cÃ­rculo">
            <a:extLst>
              <a:ext uri="{FF2B5EF4-FFF2-40B4-BE49-F238E27FC236}">
                <a16:creationId xmlns:a16="http://schemas.microsoft.com/office/drawing/2014/main" id="{47E62FDB-9B58-40CE-AD74-C792FBBDA5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5" t="5892" r="5980"/>
          <a:stretch/>
        </p:blipFill>
        <p:spPr bwMode="auto">
          <a:xfrm>
            <a:off x="838200" y="2779928"/>
            <a:ext cx="2526030" cy="244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cÃ­rculo con radio dado">
            <a:extLst>
              <a:ext uri="{FF2B5EF4-FFF2-40B4-BE49-F238E27FC236}">
                <a16:creationId xmlns:a16="http://schemas.microsoft.com/office/drawing/2014/main" id="{AF3D5C90-DA63-4D71-B4F1-507A82ABC8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0000"/>
                    </a14:imgEffect>
                    <a14:imgEffect>
                      <a14:brightnessContrast brigh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88" t="9063" r="19609" b="9063"/>
          <a:stretch/>
        </p:blipFill>
        <p:spPr bwMode="auto">
          <a:xfrm>
            <a:off x="8393430" y="2439472"/>
            <a:ext cx="2960370" cy="299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67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325</Words>
  <Application>Microsoft Office PowerPoint</Application>
  <PresentationFormat>Panorámica</PresentationFormat>
  <Paragraphs>52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Tema de Office</vt:lpstr>
      <vt:lpstr>Área de figuras planas.</vt:lpstr>
      <vt:lpstr>Presentación de PowerPoint</vt:lpstr>
      <vt:lpstr>Área de un triángulo y de un rectángulo.</vt:lpstr>
      <vt:lpstr>Área del trapecio.</vt:lpstr>
      <vt:lpstr>Área de un paralelogramo</vt:lpstr>
      <vt:lpstr>Área del rombo</vt:lpstr>
      <vt:lpstr>Área de polígonos regulares</vt:lpstr>
      <vt:lpstr>Área del círculo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DEVINSON LOPEZ TORIBIO</dc:creator>
  <cp:lastModifiedBy>DEVINSON LOPEZ TORIBIO</cp:lastModifiedBy>
  <cp:revision>2</cp:revision>
  <dcterms:created xsi:type="dcterms:W3CDTF">2021-04-12T12:56:18Z</dcterms:created>
  <dcterms:modified xsi:type="dcterms:W3CDTF">2021-04-12T12:59:42Z</dcterms:modified>
</cp:coreProperties>
</file>