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7" r:id="rId5"/>
    <p:sldId id="259" r:id="rId6"/>
    <p:sldId id="260" r:id="rId7"/>
    <p:sldId id="261" r:id="rId8"/>
    <p:sldId id="265" r:id="rId9"/>
    <p:sldId id="266" r:id="rId10"/>
    <p:sldId id="264" r:id="rId11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1F056A-D8E3-46EA-A028-6F6DE68D46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DB93A84-09B6-4D29-9D75-89375F0C9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F8C1D2-8502-45B9-B351-BB49D0CCB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763E-57FD-4874-A388-C31483030C19}" type="datetimeFigureOut">
              <a:rPr lang="es-DO" smtClean="0"/>
              <a:t>16/3/2021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7C02E8-E3B9-413C-917E-4615AE29F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F5BFCD-CA35-4B9A-B654-56234314C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EA679-3C4B-447D-B950-C006B051FB7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68167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638CFD-FD94-43A4-9901-2BC435B83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53667F3-072E-42E3-9252-D9327656C5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024596-A31B-4376-9FA0-A4BD88BC9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763E-57FD-4874-A388-C31483030C19}" type="datetimeFigureOut">
              <a:rPr lang="es-DO" smtClean="0"/>
              <a:t>16/3/2021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3D7820-E7EE-46DA-9093-A84AFC1F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B9B0BF-F44A-4FB0-B4CD-3A89D8EA2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EA679-3C4B-447D-B950-C006B051FB7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74524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DA531BF-453B-4A03-822B-7FD4032A1B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EDDBD49-A4EE-4C3E-8F78-0D7769C814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653DB6-3874-439D-ADF4-27CD09BC3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763E-57FD-4874-A388-C31483030C19}" type="datetimeFigureOut">
              <a:rPr lang="es-DO" smtClean="0"/>
              <a:t>16/3/2021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D69F92-E20D-46A4-843D-C75ED97C9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F04F4F-60CB-4C5E-B7E1-195494A9D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EA679-3C4B-447D-B950-C006B051FB7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35465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8A21FB-39E3-4FE7-82BF-5495AA7C6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4ACB12-F7EB-40BA-90E2-CBBCBFF8D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8467F7-98A3-4AEE-87C4-3D9FC508F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763E-57FD-4874-A388-C31483030C19}" type="datetimeFigureOut">
              <a:rPr lang="es-DO" smtClean="0"/>
              <a:t>16/3/2021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505645-B18F-492C-AFCF-9BAA599BB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F4AAB6-707B-4E6D-88FE-E9F4C2DD7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EA679-3C4B-447D-B950-C006B051FB7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910387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3AA7F2-4FC5-4214-852D-735757E1C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A3D456-C771-47F5-8101-43BBD1361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12D620-F638-4EFD-AE9B-548592A65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763E-57FD-4874-A388-C31483030C19}" type="datetimeFigureOut">
              <a:rPr lang="es-DO" smtClean="0"/>
              <a:t>16/3/2021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354F82-D5D5-48E9-ADA2-8703EC23F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DEE475-3A77-43AB-A7F2-4B66A0F53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EA679-3C4B-447D-B950-C006B051FB7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491380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E6200F-E4B1-4867-8FC7-D0E2660A3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7450D5-747A-4D87-B31A-0F96460BE7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C092A9B-40C6-4A56-B459-11AEC339E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3DE244-73C3-4186-9F55-52F7193C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763E-57FD-4874-A388-C31483030C19}" type="datetimeFigureOut">
              <a:rPr lang="es-DO" smtClean="0"/>
              <a:t>16/3/2021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A85A9C-1940-41AF-89EC-A4F2F5B0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E6E096-834B-43AD-90A1-A3F43ABF2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EA679-3C4B-447D-B950-C006B051FB7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91091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597B13-4F44-4F98-B129-FAF87576A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A8964CD-18CE-418C-BBA5-D736399C0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DC2686-FC8F-4A5E-AA15-3E9C641AB7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8E1EF18-1205-44B7-A5A9-FBA4F74561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FC82041-8062-4AE2-8ADD-F6707FBFA7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BC37644-E01B-4655-898D-385F362B0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763E-57FD-4874-A388-C31483030C19}" type="datetimeFigureOut">
              <a:rPr lang="es-DO" smtClean="0"/>
              <a:t>16/3/2021</a:t>
            </a:fld>
            <a:endParaRPr lang="es-D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B44780C-F914-411E-ADA8-44ECD34E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73D6B23-684F-49DB-874A-5BA4E414A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EA679-3C4B-447D-B950-C006B051FB7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95003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D13FE6-DEF3-4EE9-8702-997274DAF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F7EA34A-2A13-4A08-BE62-E37AEB280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763E-57FD-4874-A388-C31483030C19}" type="datetimeFigureOut">
              <a:rPr lang="es-DO" smtClean="0"/>
              <a:t>16/3/2021</a:t>
            </a:fld>
            <a:endParaRPr lang="es-D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6649D16-B9E3-40AF-8A58-D747E4E9A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D69CB8E-6CAE-4710-9748-FE5AF952C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EA679-3C4B-447D-B950-C006B051FB7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66058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1ED70A7-822F-4CB3-872E-4BF211944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763E-57FD-4874-A388-C31483030C19}" type="datetimeFigureOut">
              <a:rPr lang="es-DO" smtClean="0"/>
              <a:t>16/3/2021</a:t>
            </a:fld>
            <a:endParaRPr lang="es-D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0971B72-7E90-4D28-BBF6-D8A64C42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8C72C87-67E3-42ED-9D48-51CF5BB19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EA679-3C4B-447D-B950-C006B051FB7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213159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755D17-A881-4A46-B959-D02996E1D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DA462B-F6D7-4B68-BD7C-3903CCF33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A1EE20-5307-4196-BA20-25128349C5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B56625C-2C7D-45DC-9A4C-AE437A8ED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763E-57FD-4874-A388-C31483030C19}" type="datetimeFigureOut">
              <a:rPr lang="es-DO" smtClean="0"/>
              <a:t>16/3/2021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ABFDB5-76C0-4248-94BF-84AF48567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6603C5B-EC79-4A95-95EA-A3FC9E9A6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EA679-3C4B-447D-B950-C006B051FB7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05038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EBA043-DED2-43C5-A350-83970C8F9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3060BA4-D40C-4DE9-AFE6-725A4A3423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6D9FF8B-0719-42B8-BB5D-6AEF2FE5F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9FFFD5-B036-4360-9420-EAC4D0F14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763E-57FD-4874-A388-C31483030C19}" type="datetimeFigureOut">
              <a:rPr lang="es-DO" smtClean="0"/>
              <a:t>16/3/2021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42123C-E00B-45CF-860B-4E2265231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4AFAFF-E86B-4A6B-ACC2-D5400A740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EA679-3C4B-447D-B950-C006B051FB7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21751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94A57C0-3080-4DA0-8EE4-29D23D823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1F6130-2412-4962-83F4-10380C694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DFE415-64BD-445A-9D7F-305F33DA7F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2763E-57FD-4874-A388-C31483030C19}" type="datetimeFigureOut">
              <a:rPr lang="es-DO" smtClean="0"/>
              <a:t>16/3/2021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0FB8AA-FC4A-4EF2-A02B-8345EE41F5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80B638-05A7-4A73-9CFB-6B3D480BA5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EA679-3C4B-447D-B950-C006B051FB7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888703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F69E3C-33D5-469F-9FED-D15A47F8C7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/>
          <a:lstStyle/>
          <a:p>
            <a:r>
              <a:rPr lang="es-DO" b="1" dirty="0"/>
              <a:t>Unidad de Medida de Longitud  </a:t>
            </a:r>
          </a:p>
        </p:txBody>
      </p:sp>
    </p:spTree>
    <p:extLst>
      <p:ext uri="{BB962C8B-B14F-4D97-AF65-F5344CB8AC3E}">
        <p14:creationId xmlns:p14="http://schemas.microsoft.com/office/powerpoint/2010/main" val="3564174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0E2F2A-AB31-4313-B625-F70CC8526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69" y="340242"/>
            <a:ext cx="11376837" cy="5836721"/>
          </a:xfrm>
        </p:spPr>
        <p:txBody>
          <a:bodyPr/>
          <a:lstStyle/>
          <a:p>
            <a:pPr algn="just"/>
            <a:r>
              <a:rPr lang="es-ES" dirty="0"/>
              <a:t>Ramón tiene una cuerda de </a:t>
            </a:r>
            <a:r>
              <a:rPr lang="es-ES" b="1" dirty="0"/>
              <a:t>100 cm</a:t>
            </a:r>
            <a:r>
              <a:rPr lang="es-ES" dirty="0"/>
              <a:t>. Primero corta </a:t>
            </a:r>
            <a:r>
              <a:rPr lang="es-ES" b="1" dirty="0"/>
              <a:t>40 cm,</a:t>
            </a:r>
            <a:r>
              <a:rPr lang="es-ES" dirty="0"/>
              <a:t> luego corta el </a:t>
            </a:r>
            <a:r>
              <a:rPr lang="es-ES" b="1" dirty="0"/>
              <a:t>resto en 6 partes iguales.</a:t>
            </a:r>
            <a:r>
              <a:rPr lang="es-DO" dirty="0"/>
              <a:t> </a:t>
            </a:r>
            <a:r>
              <a:rPr lang="es-ES" b="1" dirty="0"/>
              <a:t>¿Cuál será el largo de cada parte?</a:t>
            </a:r>
          </a:p>
          <a:p>
            <a:r>
              <a:rPr lang="es-ES" dirty="0"/>
              <a:t>Para resolver esta situación debemos leer y analizar bien.</a:t>
            </a:r>
          </a:p>
          <a:p>
            <a:r>
              <a:rPr lang="es-ES" dirty="0"/>
              <a:t>Tiene 100 cm y corta 40 cm, esto se expresa </a:t>
            </a:r>
            <a:r>
              <a:rPr lang="es-ES" b="1" dirty="0"/>
              <a:t>(100 cm – 40 cm) = 60 cm</a:t>
            </a:r>
          </a:p>
          <a:p>
            <a:r>
              <a:rPr lang="es-ES" dirty="0"/>
              <a:t>Y ahora los 60 cm lo va </a:t>
            </a:r>
            <a:r>
              <a:rPr lang="es-ES"/>
              <a:t>a dividir </a:t>
            </a:r>
            <a:r>
              <a:rPr lang="es-ES" dirty="0"/>
              <a:t>en 6 partes iguales. </a:t>
            </a:r>
            <a:r>
              <a:rPr lang="es-ES" b="1" dirty="0"/>
              <a:t>(60 cm / 6) = 10 cm</a:t>
            </a:r>
            <a:endParaRPr lang="es-DO" b="1" dirty="0"/>
          </a:p>
          <a:p>
            <a:pPr marL="0" indent="0">
              <a:buNone/>
            </a:pPr>
            <a:endParaRPr lang="es-DO" b="1" dirty="0"/>
          </a:p>
          <a:p>
            <a:pPr marL="0" indent="0">
              <a:buNone/>
            </a:pPr>
            <a:endParaRPr lang="es-DO" b="1" dirty="0"/>
          </a:p>
          <a:p>
            <a:pPr marL="0" indent="0">
              <a:buNone/>
            </a:pPr>
            <a:r>
              <a:rPr lang="es-ES" b="1" dirty="0"/>
              <a:t>¿Cuál será el largo de cada parte?</a:t>
            </a:r>
          </a:p>
          <a:p>
            <a:pPr marL="0" indent="0">
              <a:buNone/>
            </a:pPr>
            <a:r>
              <a:rPr lang="es-DO" dirty="0"/>
              <a:t>El largo de cada parte es de 10 centímetros.</a:t>
            </a:r>
          </a:p>
        </p:txBody>
      </p:sp>
    </p:spTree>
    <p:extLst>
      <p:ext uri="{BB962C8B-B14F-4D97-AF65-F5344CB8AC3E}">
        <p14:creationId xmlns:p14="http://schemas.microsoft.com/office/powerpoint/2010/main" val="1283185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2741D9-E74F-4333-A773-A0E7E892B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242" y="365125"/>
            <a:ext cx="5679558" cy="1325563"/>
          </a:xfrm>
        </p:spPr>
        <p:txBody>
          <a:bodyPr/>
          <a:lstStyle/>
          <a:p>
            <a:pPr algn="ctr"/>
            <a:r>
              <a:rPr lang="es-DO" b="1" dirty="0"/>
              <a:t>Medidas de longitud </a:t>
            </a:r>
            <a:endParaRPr lang="es-D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C1A9FA-4717-4055-86BB-D878B3FA8C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1386" y="1825625"/>
            <a:ext cx="5828414" cy="4667250"/>
          </a:xfrm>
        </p:spPr>
        <p:txBody>
          <a:bodyPr>
            <a:normAutofit/>
          </a:bodyPr>
          <a:lstStyle/>
          <a:p>
            <a:pPr algn="just"/>
            <a:r>
              <a:rPr lang="es-DO" b="1" dirty="0"/>
              <a:t>Las medidas de longitud</a:t>
            </a:r>
            <a:r>
              <a:rPr lang="es-DO" dirty="0"/>
              <a:t>. Corresponden a unidades de </a:t>
            </a:r>
            <a:r>
              <a:rPr lang="es-DO" b="1" dirty="0"/>
              <a:t>medida</a:t>
            </a:r>
            <a:r>
              <a:rPr lang="es-DO" dirty="0"/>
              <a:t> que sirven para saber qué tan largo o alto es un objeto.</a:t>
            </a:r>
          </a:p>
          <a:p>
            <a:pPr algn="just"/>
            <a:r>
              <a:rPr lang="es-DO" dirty="0"/>
              <a:t> La unidad que se utiliza internacionalmente para medir longitudes, es el metro (m). De esta unidad provienen otras más pequeñas (llamadas submúltiplos) o más grandes (llamadas múltiplos). </a:t>
            </a:r>
          </a:p>
          <a:p>
            <a:pPr marL="0" indent="0">
              <a:buNone/>
            </a:pPr>
            <a:endParaRPr lang="es-DO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F4FAEA7-B010-4B45-914D-154746F55696}"/>
              </a:ext>
            </a:extLst>
          </p:cNvPr>
          <p:cNvSpPr txBox="1"/>
          <p:nvPr/>
        </p:nvSpPr>
        <p:spPr>
          <a:xfrm>
            <a:off x="6172200" y="736581"/>
            <a:ext cx="56795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800" b="1" dirty="0"/>
              <a:t>Instrumentos más útil para medir longitudes </a:t>
            </a:r>
          </a:p>
        </p:txBody>
      </p:sp>
      <p:pic>
        <p:nvPicPr>
          <p:cNvPr id="6" name="Picture 2" descr="DefiniciÃ³n de Longitud - QuÃ© es y Concepto">
            <a:extLst>
              <a:ext uri="{FF2B5EF4-FFF2-40B4-BE49-F238E27FC236}">
                <a16:creationId xmlns:a16="http://schemas.microsoft.com/office/drawing/2014/main" id="{C3B4F7D6-E022-48A0-8CC7-7914111677D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39551" y="1125751"/>
            <a:ext cx="2544856" cy="3674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DistanciÃ³metro, OdÃ³metro Rueda Medidora Tools - Bs. 0,90 en ...">
            <a:extLst>
              <a:ext uri="{FF2B5EF4-FFF2-40B4-BE49-F238E27FC236}">
                <a16:creationId xmlns:a16="http://schemas.microsoft.com/office/drawing/2014/main" id="{7A1ED971-9D94-452D-9C20-FA61E31AC3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922" y="4428461"/>
            <a:ext cx="2958288" cy="22877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53484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45A345-F8E3-404C-A010-E8A02BD95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DO" sz="3600" b="1" dirty="0"/>
              <a:t>Existen diferentes unidades de medidas de longitudes como pueden apreciar en el siguiente cuadro.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ADA5D2-1138-45C4-B74A-682995787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endParaRPr lang="es-DO" dirty="0"/>
          </a:p>
          <a:p>
            <a:endParaRPr lang="es-DO" dirty="0"/>
          </a:p>
          <a:p>
            <a:endParaRPr lang="es-DO" dirty="0"/>
          </a:p>
          <a:p>
            <a:endParaRPr lang="es-DO" dirty="0"/>
          </a:p>
          <a:p>
            <a:endParaRPr lang="es-DO" dirty="0"/>
          </a:p>
          <a:p>
            <a:endParaRPr lang="es-DO" dirty="0"/>
          </a:p>
          <a:p>
            <a:endParaRPr lang="es-DO" dirty="0"/>
          </a:p>
          <a:p>
            <a:endParaRPr lang="es-DO" dirty="0"/>
          </a:p>
          <a:p>
            <a:endParaRPr lang="es-DO" dirty="0"/>
          </a:p>
          <a:p>
            <a:endParaRPr lang="es-DO" dirty="0"/>
          </a:p>
          <a:p>
            <a:r>
              <a:rPr lang="es-DO" b="1" dirty="0">
                <a:solidFill>
                  <a:srgbClr val="FF0000"/>
                </a:solidFill>
              </a:rPr>
              <a:t>En este momento solo vamos a trabajar con: </a:t>
            </a:r>
            <a:r>
              <a:rPr lang="es-DO" b="1" dirty="0"/>
              <a:t>(Kilómetro, Metro, Centímetro y Milímetro).</a:t>
            </a:r>
          </a:p>
          <a:p>
            <a:endParaRPr lang="es-DO" dirty="0"/>
          </a:p>
          <a:p>
            <a:endParaRPr lang="es-DO" dirty="0"/>
          </a:p>
          <a:p>
            <a:endParaRPr lang="es-DO" dirty="0"/>
          </a:p>
          <a:p>
            <a:endParaRPr lang="es-DO" dirty="0"/>
          </a:p>
          <a:p>
            <a:endParaRPr lang="es-DO" dirty="0"/>
          </a:p>
          <a:p>
            <a:endParaRPr lang="es-DO" dirty="0"/>
          </a:p>
          <a:p>
            <a:endParaRPr lang="es-DO" dirty="0"/>
          </a:p>
        </p:txBody>
      </p:sp>
      <p:pic>
        <p:nvPicPr>
          <p:cNvPr id="2050" name="Picture 2" descr="Medidas de longitud | Superprof">
            <a:extLst>
              <a:ext uri="{FF2B5EF4-FFF2-40B4-BE49-F238E27FC236}">
                <a16:creationId xmlns:a16="http://schemas.microsoft.com/office/drawing/2014/main" id="{B0DE0D0F-B0CD-4137-B1BB-9530C3EDC6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82" y="1690688"/>
            <a:ext cx="7581035" cy="3721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95E8889-AABC-4B84-AA20-3D23CAE0CB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302136"/>
              </p:ext>
            </p:extLst>
          </p:nvPr>
        </p:nvGraphicFramePr>
        <p:xfrm>
          <a:off x="8258558" y="1701375"/>
          <a:ext cx="3734967" cy="231506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734967">
                  <a:extLst>
                    <a:ext uri="{9D8B030D-6E8A-4147-A177-3AD203B41FA5}">
                      <a16:colId xmlns:a16="http://schemas.microsoft.com/office/drawing/2014/main" val="1389782821"/>
                    </a:ext>
                  </a:extLst>
                </a:gridCol>
              </a:tblGrid>
              <a:tr h="510321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DO" sz="1400" dirty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DO" sz="2400" b="1" dirty="0">
                          <a:solidFill>
                            <a:srgbClr val="FF0000"/>
                          </a:solidFill>
                          <a:effectLst/>
                        </a:rPr>
                        <a:t>Nota: Toma en cuenta que: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9995529"/>
                  </a:ext>
                </a:extLst>
              </a:tr>
              <a:tr h="51032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DO" sz="1800">
                          <a:effectLst/>
                        </a:rPr>
                        <a:t>1 pulgada = 2.54 cm</a:t>
                      </a:r>
                      <a:endParaRPr lang="es-D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5160387"/>
                  </a:ext>
                </a:extLst>
              </a:tr>
              <a:tr h="51032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DO" sz="1800">
                          <a:effectLst/>
                        </a:rPr>
                        <a:t>1 pie = 30.48 cm</a:t>
                      </a:r>
                      <a:endParaRPr lang="es-D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7178538"/>
                  </a:ext>
                </a:extLst>
              </a:tr>
              <a:tr h="51032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DO" sz="1800" dirty="0">
                          <a:effectLst/>
                        </a:rPr>
                        <a:t>1 yarda = 0.9144 m</a:t>
                      </a:r>
                      <a:endParaRPr lang="es-D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9926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167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temÃ¡ticas: La longitud | Matematicas">
            <a:extLst>
              <a:ext uri="{FF2B5EF4-FFF2-40B4-BE49-F238E27FC236}">
                <a16:creationId xmlns:a16="http://schemas.microsoft.com/office/drawing/2014/main" id="{ECC54AAA-9B75-4CFA-B4C7-84320B1F3DD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12977">
            <a:off x="1909270" y="1077613"/>
            <a:ext cx="7676165" cy="583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3503CD9E-07B5-4EA6-8351-2D5E306FBDCD}"/>
              </a:ext>
            </a:extLst>
          </p:cNvPr>
          <p:cNvSpPr txBox="1"/>
          <p:nvPr/>
        </p:nvSpPr>
        <p:spPr>
          <a:xfrm>
            <a:off x="308344" y="467833"/>
            <a:ext cx="114512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DO" dirty="0"/>
              <a:t>En esta escalera pueden observar que para convertir de unidades grandes a unidades pequeñas solo debe multiplicar  por 10 y de unidades pequeñas a unidades grandes deben dividir entre 10. De esa forman obtienen la medida de longitud inmediata a la que multipliquen o dividan. </a:t>
            </a:r>
          </a:p>
        </p:txBody>
      </p:sp>
    </p:spTree>
    <p:extLst>
      <p:ext uri="{BB962C8B-B14F-4D97-AF65-F5344CB8AC3E}">
        <p14:creationId xmlns:p14="http://schemas.microsoft.com/office/powerpoint/2010/main" val="1895376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924C6C-27C9-447B-A2C4-2665E721B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DO" sz="4000" b="1" dirty="0"/>
              <a:t>Equivalencia de las unidades de medidas de longitudes que vamos a utilizar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a 4">
                <a:extLst>
                  <a:ext uri="{FF2B5EF4-FFF2-40B4-BE49-F238E27FC236}">
                    <a16:creationId xmlns:a16="http://schemas.microsoft.com/office/drawing/2014/main" id="{C648DF89-4492-4865-93C6-B156B75E5BE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17797753"/>
                  </p:ext>
                </p:extLst>
              </p:nvPr>
            </p:nvGraphicFramePr>
            <p:xfrm>
              <a:off x="838200" y="1690688"/>
              <a:ext cx="10928498" cy="46666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64249">
                      <a:extLst>
                        <a:ext uri="{9D8B030D-6E8A-4147-A177-3AD203B41FA5}">
                          <a16:colId xmlns:a16="http://schemas.microsoft.com/office/drawing/2014/main" val="1002574543"/>
                        </a:ext>
                      </a:extLst>
                    </a:gridCol>
                    <a:gridCol w="5464249">
                      <a:extLst>
                        <a:ext uri="{9D8B030D-6E8A-4147-A177-3AD203B41FA5}">
                          <a16:colId xmlns:a16="http://schemas.microsoft.com/office/drawing/2014/main" val="2283167190"/>
                        </a:ext>
                      </a:extLst>
                    </a:gridCol>
                  </a:tblGrid>
                  <a:tr h="795586">
                    <a:tc>
                      <a:txBody>
                        <a:bodyPr/>
                        <a:lstStyle/>
                        <a:p>
                          <a:endParaRPr lang="es-DO" sz="500" dirty="0"/>
                        </a:p>
                        <a:p>
                          <a:pPr algn="ctr"/>
                          <a:r>
                            <a:rPr lang="es-DO" sz="2400" dirty="0"/>
                            <a:t>De unidades grandes a pequeñas. </a:t>
                          </a:r>
                        </a:p>
                        <a:p>
                          <a:endParaRPr lang="es-DO" sz="5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s-DO" sz="500" dirty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DO" sz="2400" dirty="0"/>
                            <a:t>De unidades pequeñas a grandes.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s-DO" sz="5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41431644"/>
                      </a:ext>
                    </a:extLst>
                  </a:tr>
                  <a:tr h="65420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DO" dirty="0"/>
                            <a:t>1 kilómetro = 1 x 1,000 = 1,000 metros.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DO" dirty="0"/>
                            <a:t>1 metro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s-D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D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s-DO" b="0" i="1" smtClean="0">
                                      <a:latin typeface="Cambria Math" panose="02040503050406030204" pitchFamily="18" charset="0"/>
                                    </a:rPr>
                                    <m:t>1,  000</m:t>
                                  </m:r>
                                </m:den>
                              </m:f>
                              <m:r>
                                <a:rPr lang="es-DO" b="0" i="0" smtClean="0">
                                  <a:latin typeface="Cambria Math" panose="02040503050406030204" pitchFamily="18" charset="0"/>
                                </a:rPr>
                                <m:t>=0.001 </m:t>
                              </m:r>
                              <m:r>
                                <m:rPr>
                                  <m:sty m:val="p"/>
                                </m:rPr>
                                <a:rPr lang="es-DO" b="0" i="0" smtClean="0">
                                  <a:latin typeface="Cambria Math" panose="02040503050406030204" pitchFamily="18" charset="0"/>
                                </a:rPr>
                                <m:t>kil</m:t>
                              </m:r>
                              <m:r>
                                <a:rPr lang="es-DO" b="0" i="0" smtClean="0">
                                  <a:latin typeface="Cambria Math" panose="02040503050406030204" pitchFamily="18" charset="0"/>
                                </a:rPr>
                                <m:t>ó</m:t>
                              </m:r>
                              <m:r>
                                <m:rPr>
                                  <m:sty m:val="p"/>
                                </m:rPr>
                                <a:rPr lang="es-DO" b="0" i="0" smtClean="0">
                                  <a:latin typeface="Cambria Math" panose="02040503050406030204" pitchFamily="18" charset="0"/>
                                </a:rPr>
                                <m:t>metro</m:t>
                              </m:r>
                              <m:r>
                                <a:rPr lang="es-DO" b="0" i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oMath>
                          </a14:m>
                          <a:endParaRPr lang="es-DO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89392708"/>
                      </a:ext>
                    </a:extLst>
                  </a:tr>
                  <a:tr h="62710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DO" dirty="0"/>
                            <a:t>1 metro = 1 x 100 = 100 centímetros.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DO" dirty="0"/>
                            <a:t>1 centímetro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s-D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D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s-DO" b="0" i="1" smtClean="0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  <m:r>
                                <a:rPr lang="es-DO" b="0" i="0" smtClean="0">
                                  <a:latin typeface="Cambria Math" panose="02040503050406030204" pitchFamily="18" charset="0"/>
                                </a:rPr>
                                <m:t>=0.01 </m:t>
                              </m:r>
                              <m:r>
                                <m:rPr>
                                  <m:sty m:val="p"/>
                                </m:rPr>
                                <a:rPr lang="es-DO" b="0" i="0" smtClean="0">
                                  <a:latin typeface="Cambria Math" panose="02040503050406030204" pitchFamily="18" charset="0"/>
                                </a:rPr>
                                <m:t>metro</m:t>
                              </m:r>
                              <m:r>
                                <a:rPr lang="es-DO" b="0" i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oMath>
                          </a14:m>
                          <a:endParaRPr lang="es-DO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86928456"/>
                      </a:ext>
                    </a:extLst>
                  </a:tr>
                  <a:tr h="62710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DO" dirty="0"/>
                            <a:t>1 centímetro = 1 x 10 = 10 milímetros.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DO" dirty="0"/>
                            <a:t>1 milímetro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s-D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D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s-DO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  <m:r>
                                <a:rPr lang="es-DO" b="0" i="0" smtClean="0">
                                  <a:latin typeface="Cambria Math" panose="02040503050406030204" pitchFamily="18" charset="0"/>
                                </a:rPr>
                                <m:t>=0.1 </m:t>
                              </m:r>
                              <m:r>
                                <m:rPr>
                                  <m:sty m:val="p"/>
                                </m:rPr>
                                <a:rPr lang="es-DO" b="0" i="0" smtClean="0">
                                  <a:latin typeface="Cambria Math" panose="02040503050406030204" pitchFamily="18" charset="0"/>
                                </a:rPr>
                                <m:t>cent</m:t>
                              </m:r>
                              <m:r>
                                <a:rPr lang="es-DO" b="0" i="0" smtClean="0">
                                  <a:latin typeface="Cambria Math" panose="02040503050406030204" pitchFamily="18" charset="0"/>
                                </a:rPr>
                                <m:t>í</m:t>
                              </m:r>
                              <m:r>
                                <m:rPr>
                                  <m:sty m:val="p"/>
                                </m:rPr>
                                <a:rPr lang="es-DO" b="0" i="0" smtClean="0">
                                  <a:latin typeface="Cambria Math" panose="02040503050406030204" pitchFamily="18" charset="0"/>
                                </a:rPr>
                                <m:t>metro</m:t>
                              </m:r>
                            </m:oMath>
                          </a14:m>
                          <a:r>
                            <a:rPr lang="es-DO" dirty="0"/>
                            <a:t>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58069357"/>
                      </a:ext>
                    </a:extLst>
                  </a:tr>
                  <a:tr h="654204">
                    <a:tc>
                      <a:txBody>
                        <a:bodyPr/>
                        <a:lstStyle/>
                        <a:p>
                          <a:r>
                            <a:rPr lang="es-DO" dirty="0"/>
                            <a:t>1 kilómetro = 1 x 100, 000 = 100, 000 centímetros.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DO" dirty="0"/>
                            <a:t>1 centímetro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s-D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D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s-DO" b="0" i="1" smtClean="0">
                                      <a:latin typeface="Cambria Math" panose="02040503050406030204" pitchFamily="18" charset="0"/>
                                    </a:rPr>
                                    <m:t>100, 000</m:t>
                                  </m:r>
                                </m:den>
                              </m:f>
                              <m:r>
                                <a:rPr lang="es-DO" b="0" i="0" smtClean="0">
                                  <a:latin typeface="Cambria Math" panose="02040503050406030204" pitchFamily="18" charset="0"/>
                                </a:rPr>
                                <m:t>=0.00001 </m:t>
                              </m:r>
                              <m:r>
                                <m:rPr>
                                  <m:sty m:val="p"/>
                                </m:rPr>
                                <a:rPr lang="es-DO" b="0" i="0" smtClean="0">
                                  <a:latin typeface="Cambria Math" panose="02040503050406030204" pitchFamily="18" charset="0"/>
                                </a:rPr>
                                <m:t>kil</m:t>
                              </m:r>
                              <m:r>
                                <a:rPr lang="es-DO" b="0" i="0" smtClean="0">
                                  <a:latin typeface="Cambria Math" panose="02040503050406030204" pitchFamily="18" charset="0"/>
                                </a:rPr>
                                <m:t>ó</m:t>
                              </m:r>
                              <m:r>
                                <m:rPr>
                                  <m:sty m:val="p"/>
                                </m:rPr>
                                <a:rPr lang="es-DO" b="0" i="0" smtClean="0">
                                  <a:latin typeface="Cambria Math" panose="02040503050406030204" pitchFamily="18" charset="0"/>
                                </a:rPr>
                                <m:t>metro</m:t>
                              </m:r>
                            </m:oMath>
                          </a14:m>
                          <a:r>
                            <a:rPr lang="es-DO" dirty="0"/>
                            <a:t>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14539534"/>
                      </a:ext>
                    </a:extLst>
                  </a:tr>
                  <a:tr h="654204">
                    <a:tc>
                      <a:txBody>
                        <a:bodyPr/>
                        <a:lstStyle/>
                        <a:p>
                          <a:r>
                            <a:rPr lang="es-DO" dirty="0"/>
                            <a:t>1 kilómetro = 1 x 1,000, 000 = 1, 000, 000 milímetros.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DO" dirty="0"/>
                            <a:t>1 milímetro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s-D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D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s-DO" b="0" i="1" smtClean="0">
                                      <a:latin typeface="Cambria Math" panose="02040503050406030204" pitchFamily="18" charset="0"/>
                                    </a:rPr>
                                    <m:t>1,000, 000</m:t>
                                  </m:r>
                                </m:den>
                              </m:f>
                              <m:r>
                                <a:rPr lang="es-DO" b="0" i="0" smtClean="0">
                                  <a:latin typeface="Cambria Math" panose="02040503050406030204" pitchFamily="18" charset="0"/>
                                </a:rPr>
                                <m:t>=0.000001 </m:t>
                              </m:r>
                              <m:r>
                                <m:rPr>
                                  <m:sty m:val="p"/>
                                </m:rPr>
                                <a:rPr lang="es-DO" b="0" i="0" smtClean="0">
                                  <a:latin typeface="Cambria Math" panose="02040503050406030204" pitchFamily="18" charset="0"/>
                                </a:rPr>
                                <m:t>kil</m:t>
                              </m:r>
                              <m:r>
                                <a:rPr lang="es-DO" b="0" i="0" smtClean="0">
                                  <a:latin typeface="Cambria Math" panose="02040503050406030204" pitchFamily="18" charset="0"/>
                                </a:rPr>
                                <m:t>ó</m:t>
                              </m:r>
                              <m:r>
                                <m:rPr>
                                  <m:sty m:val="p"/>
                                </m:rPr>
                                <a:rPr lang="es-DO" b="0" i="0" smtClean="0">
                                  <a:latin typeface="Cambria Math" panose="02040503050406030204" pitchFamily="18" charset="0"/>
                                </a:rPr>
                                <m:t>metro</m:t>
                              </m:r>
                            </m:oMath>
                          </a14:m>
                          <a:r>
                            <a:rPr lang="es-DO" dirty="0"/>
                            <a:t>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70154918"/>
                      </a:ext>
                    </a:extLst>
                  </a:tr>
                  <a:tr h="654204">
                    <a:tc>
                      <a:txBody>
                        <a:bodyPr/>
                        <a:lstStyle/>
                        <a:p>
                          <a:r>
                            <a:rPr lang="es-DO" dirty="0"/>
                            <a:t>1 metro = 1 x 1, 000 = 1, 000 milímetros.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DO" dirty="0"/>
                            <a:t>1 milímetro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s-D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D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s-DO" b="0" i="1" smtClean="0">
                                      <a:latin typeface="Cambria Math" panose="02040503050406030204" pitchFamily="18" charset="0"/>
                                    </a:rPr>
                                    <m:t>1,  000</m:t>
                                  </m:r>
                                </m:den>
                              </m:f>
                              <m:r>
                                <a:rPr lang="es-DO" b="0" i="0" smtClean="0">
                                  <a:latin typeface="Cambria Math" panose="02040503050406030204" pitchFamily="18" charset="0"/>
                                </a:rPr>
                                <m:t>=0.001 </m:t>
                              </m:r>
                              <m:r>
                                <m:rPr>
                                  <m:sty m:val="p"/>
                                </m:rPr>
                                <a:rPr lang="es-DO" b="0" i="0" smtClean="0">
                                  <a:latin typeface="Cambria Math" panose="02040503050406030204" pitchFamily="18" charset="0"/>
                                </a:rPr>
                                <m:t>metro</m:t>
                              </m:r>
                              <m:r>
                                <a:rPr lang="es-DO" b="0" i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oMath>
                          </a14:m>
                          <a:endParaRPr lang="es-DO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3638954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a 4">
                <a:extLst>
                  <a:ext uri="{FF2B5EF4-FFF2-40B4-BE49-F238E27FC236}">
                    <a16:creationId xmlns:a16="http://schemas.microsoft.com/office/drawing/2014/main" id="{C648DF89-4492-4865-93C6-B156B75E5BE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17797753"/>
                  </p:ext>
                </p:extLst>
              </p:nvPr>
            </p:nvGraphicFramePr>
            <p:xfrm>
              <a:off x="838200" y="1690688"/>
              <a:ext cx="10928498" cy="46666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64249">
                      <a:extLst>
                        <a:ext uri="{9D8B030D-6E8A-4147-A177-3AD203B41FA5}">
                          <a16:colId xmlns:a16="http://schemas.microsoft.com/office/drawing/2014/main" val="1002574543"/>
                        </a:ext>
                      </a:extLst>
                    </a:gridCol>
                    <a:gridCol w="5464249">
                      <a:extLst>
                        <a:ext uri="{9D8B030D-6E8A-4147-A177-3AD203B41FA5}">
                          <a16:colId xmlns:a16="http://schemas.microsoft.com/office/drawing/2014/main" val="2283167190"/>
                        </a:ext>
                      </a:extLst>
                    </a:gridCol>
                  </a:tblGrid>
                  <a:tr h="795586">
                    <a:tc>
                      <a:txBody>
                        <a:bodyPr/>
                        <a:lstStyle/>
                        <a:p>
                          <a:endParaRPr lang="es-DO" sz="500" dirty="0"/>
                        </a:p>
                        <a:p>
                          <a:pPr algn="ctr"/>
                          <a:r>
                            <a:rPr lang="es-DO" sz="2400" dirty="0"/>
                            <a:t>De unidades grandes a pequeñas. </a:t>
                          </a:r>
                        </a:p>
                        <a:p>
                          <a:endParaRPr lang="es-DO" sz="5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s-DO" sz="500" dirty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DO" sz="2400" dirty="0"/>
                            <a:t>De unidades pequeñas a grandes.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s-DO" sz="5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41431644"/>
                      </a:ext>
                    </a:extLst>
                  </a:tr>
                  <a:tr h="65420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DO" dirty="0"/>
                            <a:t>1 kilómetro = 1 x 1,000 = 1,000 metros.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>
                        <a:blipFill>
                          <a:blip r:embed="rId2"/>
                          <a:stretch>
                            <a:fillRect l="-100111" t="-123364" r="-446" b="-4953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89392708"/>
                      </a:ext>
                    </a:extLst>
                  </a:tr>
                  <a:tr h="62710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DO" dirty="0"/>
                            <a:t>1 metro = 1 x 100 = 100 centímetros.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>
                        <a:blipFill>
                          <a:blip r:embed="rId2"/>
                          <a:stretch>
                            <a:fillRect l="-100111" t="-232039" r="-446" b="-4145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86928456"/>
                      </a:ext>
                    </a:extLst>
                  </a:tr>
                  <a:tr h="62710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DO" dirty="0"/>
                            <a:t>1 centímetro = 1 x 10 = 10 milímetros.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>
                        <a:blipFill>
                          <a:blip r:embed="rId2"/>
                          <a:stretch>
                            <a:fillRect l="-100111" t="-332039" r="-446" b="-3145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58069357"/>
                      </a:ext>
                    </a:extLst>
                  </a:tr>
                  <a:tr h="654204">
                    <a:tc>
                      <a:txBody>
                        <a:bodyPr/>
                        <a:lstStyle/>
                        <a:p>
                          <a:r>
                            <a:rPr lang="es-DO" dirty="0"/>
                            <a:t>1 kilómetro = 1 x 100, 000 = 100, 000 centímetros.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>
                        <a:blipFill>
                          <a:blip r:embed="rId2"/>
                          <a:stretch>
                            <a:fillRect l="-100111" t="-415888" r="-446" b="-2028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14539534"/>
                      </a:ext>
                    </a:extLst>
                  </a:tr>
                  <a:tr h="654204">
                    <a:tc>
                      <a:txBody>
                        <a:bodyPr/>
                        <a:lstStyle/>
                        <a:p>
                          <a:r>
                            <a:rPr lang="es-DO" dirty="0"/>
                            <a:t>1 kilómetro = 1 x 1,000, 000 = 1, 000, 000 milímetros.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>
                        <a:blipFill>
                          <a:blip r:embed="rId2"/>
                          <a:stretch>
                            <a:fillRect l="-100111" t="-511111" r="-446" b="-1009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70154918"/>
                      </a:ext>
                    </a:extLst>
                  </a:tr>
                  <a:tr h="654204">
                    <a:tc>
                      <a:txBody>
                        <a:bodyPr/>
                        <a:lstStyle/>
                        <a:p>
                          <a:r>
                            <a:rPr lang="es-DO" dirty="0"/>
                            <a:t>1 metro = 1 x 1, 000 = 1, 000 milímetros.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>
                        <a:blipFill>
                          <a:blip r:embed="rId2"/>
                          <a:stretch>
                            <a:fillRect l="-100111" t="-616822" r="-446" b="-18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638954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55694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D17BC-FA08-4D5D-82DB-5CCAAA59B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93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DO" sz="4000" b="1" dirty="0"/>
              <a:t>Convertir de unidades grandes a unidades pequeñas.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67BD5-65FD-4BC1-B85D-70B969EEA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70" y="1403498"/>
            <a:ext cx="11313042" cy="5089377"/>
          </a:xfrm>
        </p:spPr>
        <p:txBody>
          <a:bodyPr/>
          <a:lstStyle/>
          <a:p>
            <a:pPr marL="0" indent="0">
              <a:buNone/>
            </a:pPr>
            <a:r>
              <a:rPr lang="es-DO" dirty="0"/>
              <a:t>Sabemos que para convertir de unidades grandes a pequeñas tenemos que multiplicar.</a:t>
            </a:r>
          </a:p>
          <a:p>
            <a:pPr marL="0" indent="0">
              <a:buNone/>
            </a:pPr>
            <a:r>
              <a:rPr lang="es-DO" b="1" dirty="0"/>
              <a:t>Ejemplos</a:t>
            </a:r>
          </a:p>
          <a:p>
            <a:r>
              <a:rPr lang="es-DO" b="1" dirty="0"/>
              <a:t>Convertir:</a:t>
            </a:r>
          </a:p>
          <a:p>
            <a:pPr marL="0" indent="0" algn="just">
              <a:buNone/>
            </a:pPr>
            <a:r>
              <a:rPr lang="es-DO" dirty="0"/>
              <a:t>3 km a m = 3 x 1,000 = </a:t>
            </a:r>
            <a:r>
              <a:rPr lang="es-DO" b="1" dirty="0"/>
              <a:t>3,000 metros.</a:t>
            </a:r>
          </a:p>
          <a:p>
            <a:pPr marL="0" indent="0" algn="just">
              <a:buNone/>
            </a:pPr>
            <a:r>
              <a:rPr lang="es-DO" dirty="0"/>
              <a:t>5 m a cm = 5 x 100 = </a:t>
            </a:r>
            <a:r>
              <a:rPr lang="es-DO" b="1" dirty="0"/>
              <a:t>500 centímetros.</a:t>
            </a:r>
          </a:p>
          <a:p>
            <a:pPr marL="0" indent="0" algn="just">
              <a:buNone/>
            </a:pPr>
            <a:r>
              <a:rPr lang="es-DO" dirty="0"/>
              <a:t>8 cm a mm = 8 x 10 = </a:t>
            </a:r>
            <a:r>
              <a:rPr lang="es-DO" b="1" dirty="0"/>
              <a:t>80 milímetros.</a:t>
            </a:r>
          </a:p>
          <a:p>
            <a:pPr marL="0" indent="0" algn="just">
              <a:buNone/>
            </a:pPr>
            <a:r>
              <a:rPr lang="es-DO" dirty="0"/>
              <a:t>2 km a cm = 2 x 100,000 = </a:t>
            </a:r>
            <a:r>
              <a:rPr lang="es-DO" b="1" dirty="0"/>
              <a:t>200,000 centímetros.</a:t>
            </a:r>
          </a:p>
          <a:p>
            <a:pPr marL="0" indent="0" algn="just">
              <a:buNone/>
            </a:pPr>
            <a:r>
              <a:rPr lang="es-DO" dirty="0"/>
              <a:t>4 km a mm = 4 x 1,000,000 = </a:t>
            </a:r>
            <a:r>
              <a:rPr lang="es-DO" b="1" dirty="0"/>
              <a:t>4,000,000 milímetros.</a:t>
            </a:r>
          </a:p>
          <a:p>
            <a:pPr marL="0" indent="0" algn="just">
              <a:buNone/>
            </a:pPr>
            <a:r>
              <a:rPr lang="es-DO" dirty="0"/>
              <a:t>7 m a mm = 7 x 1,000 = </a:t>
            </a:r>
            <a:r>
              <a:rPr lang="es-DO" b="1" dirty="0"/>
              <a:t>7,000 milímetros.</a:t>
            </a:r>
          </a:p>
          <a:p>
            <a:pPr marL="0" indent="0">
              <a:buNone/>
            </a:pPr>
            <a:endParaRPr lang="es-DO" dirty="0"/>
          </a:p>
          <a:p>
            <a:endParaRPr lang="es-DO" b="1" dirty="0"/>
          </a:p>
          <a:p>
            <a:endParaRPr lang="es-DO" b="1" dirty="0"/>
          </a:p>
        </p:txBody>
      </p:sp>
    </p:spTree>
    <p:extLst>
      <p:ext uri="{BB962C8B-B14F-4D97-AF65-F5344CB8AC3E}">
        <p14:creationId xmlns:p14="http://schemas.microsoft.com/office/powerpoint/2010/main" val="81324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D17BC-FA08-4D5D-82DB-5CCAAA59B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93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DO" sz="4000" b="1" dirty="0"/>
              <a:t>Convertir de unidades pequeñas a unidades grandes.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67BD5-65FD-4BC1-B85D-70B969EEA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70" y="1403498"/>
            <a:ext cx="11313042" cy="508937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DO" dirty="0"/>
              <a:t>Sabemos que para convertir de unidades pequeñas a unidades grandes tenemos que dividir.</a:t>
            </a:r>
          </a:p>
          <a:p>
            <a:pPr marL="0" indent="0">
              <a:buNone/>
            </a:pPr>
            <a:r>
              <a:rPr lang="es-DO" b="1" dirty="0"/>
              <a:t>Ejemplos</a:t>
            </a:r>
          </a:p>
          <a:p>
            <a:r>
              <a:rPr lang="es-DO" b="1" dirty="0"/>
              <a:t>Convertir: </a:t>
            </a:r>
            <a:r>
              <a:rPr lang="es-DO" b="1" dirty="0">
                <a:solidFill>
                  <a:schemeClr val="accent1"/>
                </a:solidFill>
              </a:rPr>
              <a:t>(ojo) </a:t>
            </a:r>
            <a:r>
              <a:rPr lang="es-DO" b="1" dirty="0"/>
              <a:t>cuando vean esto </a:t>
            </a:r>
            <a:r>
              <a:rPr lang="es-DO" b="1" dirty="0">
                <a:solidFill>
                  <a:srgbClr val="FF0000"/>
                </a:solidFill>
              </a:rPr>
              <a:t>1/100: representa una división.</a:t>
            </a:r>
          </a:p>
          <a:p>
            <a:pPr marL="0" indent="0">
              <a:buNone/>
            </a:pPr>
            <a:r>
              <a:rPr lang="es-DO" dirty="0"/>
              <a:t>3,000 m a km = 3,000/1,000 = </a:t>
            </a:r>
            <a:r>
              <a:rPr lang="es-DO" b="1" dirty="0"/>
              <a:t>3 kilómetros.</a:t>
            </a:r>
          </a:p>
          <a:p>
            <a:pPr marL="0" indent="0">
              <a:buNone/>
            </a:pPr>
            <a:r>
              <a:rPr lang="es-DO" dirty="0"/>
              <a:t>500 cm a m = 500/100 = </a:t>
            </a:r>
            <a:r>
              <a:rPr lang="es-DO" b="1" dirty="0"/>
              <a:t>5 metros.</a:t>
            </a:r>
          </a:p>
          <a:p>
            <a:pPr marL="0" indent="0">
              <a:buNone/>
            </a:pPr>
            <a:r>
              <a:rPr lang="es-DO" dirty="0"/>
              <a:t>80 mm a cm = 80/10 = </a:t>
            </a:r>
            <a:r>
              <a:rPr lang="es-DO" b="1" dirty="0"/>
              <a:t>8 centímetros.</a:t>
            </a:r>
          </a:p>
          <a:p>
            <a:pPr marL="0" indent="0">
              <a:buNone/>
            </a:pPr>
            <a:r>
              <a:rPr lang="es-DO" dirty="0"/>
              <a:t>200,000 cm a km = 200,000/100,000 = </a:t>
            </a:r>
            <a:r>
              <a:rPr lang="es-DO" b="1" dirty="0"/>
              <a:t>2 kilómetros.</a:t>
            </a:r>
          </a:p>
          <a:p>
            <a:pPr marL="0" indent="0" algn="just">
              <a:buNone/>
            </a:pPr>
            <a:r>
              <a:rPr lang="es-DO" dirty="0"/>
              <a:t>4,000,000 mm a km = 4,000,000/1,000,000 = </a:t>
            </a:r>
            <a:r>
              <a:rPr lang="es-DO" b="1" dirty="0"/>
              <a:t>4 kilómetros.</a:t>
            </a:r>
          </a:p>
          <a:p>
            <a:pPr marL="0" indent="0" algn="just">
              <a:buNone/>
            </a:pPr>
            <a:r>
              <a:rPr lang="es-DO" dirty="0"/>
              <a:t>7,000 mm a m = 7,000/1,000 = </a:t>
            </a:r>
            <a:r>
              <a:rPr lang="es-DO" b="1" dirty="0"/>
              <a:t>7 metros.</a:t>
            </a:r>
          </a:p>
          <a:p>
            <a:pPr marL="0" indent="0">
              <a:buNone/>
            </a:pPr>
            <a:endParaRPr lang="es-DO" dirty="0"/>
          </a:p>
          <a:p>
            <a:endParaRPr lang="es-DO" b="1" dirty="0"/>
          </a:p>
          <a:p>
            <a:endParaRPr lang="es-DO" b="1" dirty="0"/>
          </a:p>
        </p:txBody>
      </p:sp>
    </p:spTree>
    <p:extLst>
      <p:ext uri="{BB962C8B-B14F-4D97-AF65-F5344CB8AC3E}">
        <p14:creationId xmlns:p14="http://schemas.microsoft.com/office/powerpoint/2010/main" val="684669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62D3FC-A3F0-46BE-8D2F-854AEAFCC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88828"/>
          </a:xfrm>
        </p:spPr>
        <p:txBody>
          <a:bodyPr/>
          <a:lstStyle/>
          <a:p>
            <a:pPr algn="ctr"/>
            <a:r>
              <a:rPr lang="es-DO" b="1" dirty="0"/>
              <a:t>Operaciones con medidas de longitud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9D192C-3B60-4681-8E1F-AE7BD3516B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326" y="1825625"/>
            <a:ext cx="5989674" cy="4667250"/>
          </a:xfrm>
        </p:spPr>
        <p:txBody>
          <a:bodyPr>
            <a:normAutofit/>
          </a:bodyPr>
          <a:lstStyle/>
          <a:p>
            <a:r>
              <a:rPr lang="es-DO" dirty="0"/>
              <a:t>Suma</a:t>
            </a:r>
          </a:p>
          <a:p>
            <a:pPr marL="0" indent="0">
              <a:buNone/>
            </a:pPr>
            <a:r>
              <a:rPr lang="es-DO" sz="2400" b="1" dirty="0"/>
              <a:t>Expresar el resultado en metros</a:t>
            </a:r>
          </a:p>
          <a:p>
            <a:r>
              <a:rPr lang="es-DO" dirty="0"/>
              <a:t>2 km + 200 m = </a:t>
            </a:r>
          </a:p>
          <a:p>
            <a:pPr marL="0" indent="0" algn="just">
              <a:buNone/>
            </a:pPr>
            <a:r>
              <a:rPr lang="es-DO" dirty="0"/>
              <a:t>Primero convertimos los 2 km a metros, sabiendo que 1 km es igual a 1,000 metros. 2 km = 2 x 1,000 = 2,000 m</a:t>
            </a:r>
          </a:p>
          <a:p>
            <a:pPr marL="0" indent="0" algn="just">
              <a:buNone/>
            </a:pPr>
            <a:r>
              <a:rPr lang="es-DO" dirty="0"/>
              <a:t>Y luego realizamos la suma.</a:t>
            </a:r>
          </a:p>
          <a:p>
            <a:pPr marL="0" indent="0">
              <a:buNone/>
            </a:pPr>
            <a:r>
              <a:rPr lang="es-DO" b="1" dirty="0"/>
              <a:t>2,000 m + 200 m = 2,200 metros.</a:t>
            </a:r>
          </a:p>
          <a:p>
            <a:pPr marL="0" indent="0" algn="just">
              <a:buNone/>
            </a:pPr>
            <a:r>
              <a:rPr lang="es-DO" sz="2000" b="1" dirty="0">
                <a:solidFill>
                  <a:srgbClr val="FF0000"/>
                </a:solidFill>
              </a:rPr>
              <a:t>Lo mismo que se realizó aquí sirve para la suma de cualquiera de las demás medidas de longitud.</a:t>
            </a:r>
          </a:p>
          <a:p>
            <a:endParaRPr lang="es-D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B7C678D-80D9-476E-A5B2-B701EB558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746898" cy="4851622"/>
          </a:xfrm>
        </p:spPr>
        <p:txBody>
          <a:bodyPr>
            <a:normAutofit/>
          </a:bodyPr>
          <a:lstStyle/>
          <a:p>
            <a:r>
              <a:rPr lang="es-DO" dirty="0"/>
              <a:t>Resta</a:t>
            </a:r>
          </a:p>
          <a:p>
            <a:pPr marL="0" indent="0">
              <a:buNone/>
            </a:pPr>
            <a:r>
              <a:rPr lang="es-DO" sz="2400" b="1" dirty="0"/>
              <a:t>Exprese el resultado en kilómetros</a:t>
            </a:r>
          </a:p>
          <a:p>
            <a:r>
              <a:rPr lang="es-DO" dirty="0"/>
              <a:t>7.5 km – 5,500 m</a:t>
            </a:r>
          </a:p>
          <a:p>
            <a:pPr marL="0" indent="0" algn="just">
              <a:buNone/>
            </a:pPr>
            <a:r>
              <a:rPr lang="es-DO" dirty="0"/>
              <a:t>Convertimos los metros a kilómetros, sabiendo que 1,000 m es igual a 1 km. 5,500/1,000 = 5.5 km.</a:t>
            </a:r>
          </a:p>
          <a:p>
            <a:pPr marL="0" indent="0" algn="just">
              <a:buNone/>
            </a:pPr>
            <a:r>
              <a:rPr lang="es-DO" dirty="0"/>
              <a:t>Luego realizamos la resta.</a:t>
            </a:r>
          </a:p>
          <a:p>
            <a:pPr marL="0" indent="0" algn="just">
              <a:buNone/>
            </a:pPr>
            <a:r>
              <a:rPr lang="es-DO" b="1" dirty="0"/>
              <a:t>7.5 km – 5.5 km = 2 km</a:t>
            </a:r>
          </a:p>
          <a:p>
            <a:pPr algn="just"/>
            <a:r>
              <a:rPr lang="es-DO" sz="2000" b="1" dirty="0">
                <a:solidFill>
                  <a:srgbClr val="FF0000"/>
                </a:solidFill>
              </a:rPr>
              <a:t>Lo mismo que se realizó aquí sirve para la resta de cualquiera de las demás medidas de longitud.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EB9EC35-EB20-40C2-A2A8-DC0A40E58C48}"/>
              </a:ext>
            </a:extLst>
          </p:cNvPr>
          <p:cNvSpPr txBox="1"/>
          <p:nvPr/>
        </p:nvSpPr>
        <p:spPr>
          <a:xfrm>
            <a:off x="838200" y="988829"/>
            <a:ext cx="10004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dirty="0">
                <a:solidFill>
                  <a:srgbClr val="FF0000"/>
                </a:solidFill>
              </a:rPr>
              <a:t>Nota: antes de realizar cualesquiera operación, las mismas deben estar en una misma unidad de medida </a:t>
            </a:r>
          </a:p>
        </p:txBody>
      </p:sp>
    </p:spTree>
    <p:extLst>
      <p:ext uri="{BB962C8B-B14F-4D97-AF65-F5344CB8AC3E}">
        <p14:creationId xmlns:p14="http://schemas.microsoft.com/office/powerpoint/2010/main" val="1147558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4C8B15-2B56-442F-AD15-FD7BB508DE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3405" y="404036"/>
            <a:ext cx="5626395" cy="6198781"/>
          </a:xfrm>
        </p:spPr>
        <p:txBody>
          <a:bodyPr/>
          <a:lstStyle/>
          <a:p>
            <a:r>
              <a:rPr lang="es-DO" dirty="0"/>
              <a:t>Multiplicación </a:t>
            </a:r>
          </a:p>
          <a:p>
            <a:r>
              <a:rPr lang="es-DO" sz="2400" b="1" dirty="0"/>
              <a:t>Exprese el resultado en centímetros.</a:t>
            </a:r>
          </a:p>
          <a:p>
            <a:r>
              <a:rPr lang="es-DO" dirty="0"/>
              <a:t>(100 mm)(14 cm)</a:t>
            </a:r>
          </a:p>
          <a:p>
            <a:pPr marL="0" indent="0" algn="just">
              <a:buNone/>
            </a:pPr>
            <a:r>
              <a:rPr lang="es-DO" dirty="0"/>
              <a:t>Convertimos lo 100 milímetros a centímetros, sabiendo que 10 mm es igual a 1 cm. 100/10 = </a:t>
            </a:r>
            <a:r>
              <a:rPr lang="es-DO" b="1" dirty="0"/>
              <a:t>10 cm.</a:t>
            </a:r>
          </a:p>
          <a:p>
            <a:pPr marL="0" indent="0" algn="just">
              <a:buNone/>
            </a:pPr>
            <a:r>
              <a:rPr lang="es-DO" dirty="0"/>
              <a:t>Ahora podemos multiplicar</a:t>
            </a:r>
          </a:p>
          <a:p>
            <a:pPr marL="0" indent="0" algn="just">
              <a:buNone/>
            </a:pPr>
            <a:r>
              <a:rPr lang="es-DO" b="1" dirty="0"/>
              <a:t>(10 cm)(14 cm)= 140 centímetros</a:t>
            </a:r>
          </a:p>
          <a:p>
            <a:pPr marL="0" indent="0" algn="just">
              <a:buNone/>
            </a:pPr>
            <a:endParaRPr lang="es-DO" b="1" dirty="0"/>
          </a:p>
          <a:p>
            <a:pPr marL="0" indent="0" algn="just">
              <a:buNone/>
            </a:pPr>
            <a:r>
              <a:rPr lang="es-DO" b="1" dirty="0">
                <a:solidFill>
                  <a:srgbClr val="FF0000"/>
                </a:solidFill>
              </a:rPr>
              <a:t>Lo mismo que se realizó aquí sirve para la multiplicación de cualquiera de las demás medidas de longitud.</a:t>
            </a:r>
          </a:p>
          <a:p>
            <a:pPr marL="0" indent="0" algn="just">
              <a:buNone/>
            </a:pPr>
            <a:endParaRPr lang="es-DO" b="1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CF9AB38-5C17-4CFB-8F6E-FD8656DD8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404037"/>
            <a:ext cx="5626394" cy="6198782"/>
          </a:xfrm>
        </p:spPr>
        <p:txBody>
          <a:bodyPr/>
          <a:lstStyle/>
          <a:p>
            <a:r>
              <a:rPr lang="es-DO" dirty="0"/>
              <a:t>División </a:t>
            </a:r>
          </a:p>
          <a:p>
            <a:r>
              <a:rPr lang="es-DO" sz="2400" b="1" dirty="0"/>
              <a:t>Exprese el resultado en milímetros.</a:t>
            </a:r>
          </a:p>
          <a:p>
            <a:r>
              <a:rPr lang="es-DO" dirty="0"/>
              <a:t>(8 cm)/(4mm)</a:t>
            </a:r>
          </a:p>
          <a:p>
            <a:pPr marL="0" indent="0">
              <a:buNone/>
            </a:pPr>
            <a:r>
              <a:rPr lang="es-DO" dirty="0"/>
              <a:t>Convertimos los centímetros a milímetros, sabiendo que 1 cm es igual a 10 </a:t>
            </a:r>
            <a:r>
              <a:rPr lang="es-DO" dirty="0" err="1"/>
              <a:t>mm.</a:t>
            </a:r>
            <a:r>
              <a:rPr lang="es-DO" dirty="0"/>
              <a:t>  </a:t>
            </a:r>
            <a:r>
              <a:rPr lang="es-DO" sz="2400" dirty="0"/>
              <a:t>8 cm = 8 x 10 = 80 mm</a:t>
            </a:r>
          </a:p>
          <a:p>
            <a:pPr marL="0" indent="0">
              <a:buNone/>
            </a:pPr>
            <a:r>
              <a:rPr lang="es-DO" sz="2400" dirty="0"/>
              <a:t>Ahora realizamos la división </a:t>
            </a:r>
          </a:p>
          <a:p>
            <a:pPr marL="0" indent="0">
              <a:buNone/>
            </a:pPr>
            <a:r>
              <a:rPr lang="es-DO" sz="2400" b="1" dirty="0"/>
              <a:t>(80 mm)/(4 mm) = 20 milímetros</a:t>
            </a:r>
          </a:p>
          <a:p>
            <a:pPr marL="0" indent="0">
              <a:buNone/>
            </a:pPr>
            <a:endParaRPr lang="es-DO" sz="2400" b="1" dirty="0"/>
          </a:p>
          <a:p>
            <a:pPr marL="0" indent="0">
              <a:buNone/>
            </a:pPr>
            <a:r>
              <a:rPr lang="es-DO" b="1" dirty="0">
                <a:solidFill>
                  <a:srgbClr val="FF0000"/>
                </a:solidFill>
              </a:rPr>
              <a:t>Lo mismo que se realizó aquí sirve para la división de cualquiera de las demás medidas de longitud.</a:t>
            </a:r>
          </a:p>
          <a:p>
            <a:pPr marL="0" indent="0">
              <a:buNone/>
            </a:pPr>
            <a:endParaRPr lang="es-DO" b="1" dirty="0"/>
          </a:p>
        </p:txBody>
      </p:sp>
    </p:spTree>
    <p:extLst>
      <p:ext uri="{BB962C8B-B14F-4D97-AF65-F5344CB8AC3E}">
        <p14:creationId xmlns:p14="http://schemas.microsoft.com/office/powerpoint/2010/main" val="9123924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2500</TotalTime>
  <Words>915</Words>
  <Application>Microsoft Office PowerPoint</Application>
  <PresentationFormat>Panorámica</PresentationFormat>
  <Paragraphs>107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Tema de Office</vt:lpstr>
      <vt:lpstr>Unidad de Medida de Longitud  </vt:lpstr>
      <vt:lpstr>Medidas de longitud </vt:lpstr>
      <vt:lpstr>Existen diferentes unidades de medidas de longitudes como pueden apreciar en el siguiente cuadro.</vt:lpstr>
      <vt:lpstr>Presentación de PowerPoint</vt:lpstr>
      <vt:lpstr>Equivalencia de las unidades de medidas de longitudes que vamos a utilizar </vt:lpstr>
      <vt:lpstr>Convertir de unidades grandes a unidades pequeñas.</vt:lpstr>
      <vt:lpstr>Convertir de unidades pequeñas a unidades grandes.</vt:lpstr>
      <vt:lpstr>Operaciones con medidas de longitud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métrico decimal </dc:title>
  <dc:creator>Usuario</dc:creator>
  <cp:lastModifiedBy>DEVINSON LOPEZ TORIBIO</cp:lastModifiedBy>
  <cp:revision>29</cp:revision>
  <dcterms:created xsi:type="dcterms:W3CDTF">2020-04-12T01:05:17Z</dcterms:created>
  <dcterms:modified xsi:type="dcterms:W3CDTF">2021-03-16T18:29:15Z</dcterms:modified>
</cp:coreProperties>
</file>