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3" r:id="rId7"/>
    <p:sldId id="262" r:id="rId8"/>
    <p:sldId id="266" r:id="rId9"/>
    <p:sldId id="267" r:id="rId10"/>
    <p:sldId id="269" r:id="rId11"/>
  </p:sldIdLst>
  <p:sldSz cx="12192000" cy="6858000"/>
  <p:notesSz cx="6858000" cy="9144000"/>
  <p:defaultTextStyle>
    <a:defPPr>
      <a:defRPr lang="es-D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9E042D4-5BD2-4096-93C6-2262F08EEF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DO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9AF0D66-9715-45C7-953D-245A919C83D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D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1BFA8B1-7140-44A7-A253-4406494321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E2FCB-0529-44A4-B55E-E38FF020A22C}" type="datetimeFigureOut">
              <a:rPr lang="es-DO" smtClean="0"/>
              <a:t>18/5/2020</a:t>
            </a:fld>
            <a:endParaRPr lang="es-D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2953753-A918-46F4-8062-30601814B3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D569BA4-01DC-4719-9903-6DC52DBEBC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026EF-753A-4DB6-AF17-05A207E2BFF3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20840163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79E82DA-9ACD-46FD-BC6B-005535748E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D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D02B327-BA9F-4FEC-83B3-019D39525BE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D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7D791B9-BA34-473A-BA92-5E4A5FFB95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E2FCB-0529-44A4-B55E-E38FF020A22C}" type="datetimeFigureOut">
              <a:rPr lang="es-DO" smtClean="0"/>
              <a:t>18/5/2020</a:t>
            </a:fld>
            <a:endParaRPr lang="es-D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B525540-359B-4AB8-90CF-50B138D51E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24E1A91-9C16-4BDE-B213-51D1919AFE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026EF-753A-4DB6-AF17-05A207E2BFF3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31233788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4912E7A5-9B15-4423-99BF-D684A91258F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D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4E8748A4-E817-43AB-98B7-E65DB78795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D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5318232-17EB-4998-83E2-2313233B43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E2FCB-0529-44A4-B55E-E38FF020A22C}" type="datetimeFigureOut">
              <a:rPr lang="es-DO" smtClean="0"/>
              <a:t>18/5/2020</a:t>
            </a:fld>
            <a:endParaRPr lang="es-D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B15125F-D2D2-4967-A6D4-2EC160B0C2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C892C32-F7F4-4316-A7DC-6CE841ED5F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026EF-753A-4DB6-AF17-05A207E2BFF3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37126212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32BB2C4-619F-465B-BF57-A5A47CF741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D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1A2A6E8-D66D-4A35-8E07-C3A1324216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D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248CFB1-B4C7-4392-A0DB-E07FEAF019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E2FCB-0529-44A4-B55E-E38FF020A22C}" type="datetimeFigureOut">
              <a:rPr lang="es-DO" smtClean="0"/>
              <a:t>18/5/2020</a:t>
            </a:fld>
            <a:endParaRPr lang="es-D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8AA25C8-2B75-4E85-BDE4-3212411EA8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437495C-FE2B-4919-A0BB-D857FEC58F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026EF-753A-4DB6-AF17-05A207E2BFF3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29449232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C9DC395-D680-4805-A9F0-743F029203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D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D8E69B6-016D-4B50-B1FF-60600163D9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C710D92-3C6B-4CC3-AE1A-8076CCFBC0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E2FCB-0529-44A4-B55E-E38FF020A22C}" type="datetimeFigureOut">
              <a:rPr lang="es-DO" smtClean="0"/>
              <a:t>18/5/2020</a:t>
            </a:fld>
            <a:endParaRPr lang="es-D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F6B7543-E4E0-4FA3-9B7D-17212DF76D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3829A59-C0C5-4F23-986E-5C06DAC007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026EF-753A-4DB6-AF17-05A207E2BFF3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32374808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0E4EEC6-1081-42A7-8326-84C74A96B5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D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E2EBD2E-3A60-4F94-8A7C-56A5E831E2B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D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8E65A60-9BE2-42B2-953E-9CB1F5F86C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D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236DA7A-6695-43DE-BD9B-3B5D50E3D0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E2FCB-0529-44A4-B55E-E38FF020A22C}" type="datetimeFigureOut">
              <a:rPr lang="es-DO" smtClean="0"/>
              <a:t>18/5/2020</a:t>
            </a:fld>
            <a:endParaRPr lang="es-D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9F6A08E-D659-40C9-815B-3EE4BB7511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D244DA5-192F-44F2-A3C3-7FB95F6C7D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026EF-753A-4DB6-AF17-05A207E2BFF3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24735974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9AB90B1-AC82-41DD-B4AC-3673841852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D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CAD6E75-8658-47CC-B6D3-66AD8BA69D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B228A13-D736-4881-A970-5664BDC377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DO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FEB00E66-6EED-473F-A76F-8BE7AE21D47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DBB3CFC3-CBC9-40BD-AEE3-315E6ADFA0F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D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62FA50BD-2961-4A77-829A-E6BC39FF85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E2FCB-0529-44A4-B55E-E38FF020A22C}" type="datetimeFigureOut">
              <a:rPr lang="es-DO" smtClean="0"/>
              <a:t>18/5/2020</a:t>
            </a:fld>
            <a:endParaRPr lang="es-DO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0E0FF6ED-DE1E-4062-885C-7FD672551B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F18D9C42-D0B7-4285-8971-268C7ACA97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026EF-753A-4DB6-AF17-05A207E2BFF3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10289318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51479E9-2A46-49EB-9EAE-F04D18C559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D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B96344EA-2693-4310-9319-F17E6B30C4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E2FCB-0529-44A4-B55E-E38FF020A22C}" type="datetimeFigureOut">
              <a:rPr lang="es-DO" smtClean="0"/>
              <a:t>18/5/2020</a:t>
            </a:fld>
            <a:endParaRPr lang="es-D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BFC0B5B7-3606-4AB3-8D66-617659F67B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1690D28E-2489-49AF-849E-61E9B0D36B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026EF-753A-4DB6-AF17-05A207E2BFF3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34947745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31552CA9-03B7-4038-AEAE-3DBAB3E76C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E2FCB-0529-44A4-B55E-E38FF020A22C}" type="datetimeFigureOut">
              <a:rPr lang="es-DO" smtClean="0"/>
              <a:t>18/5/2020</a:t>
            </a:fld>
            <a:endParaRPr lang="es-DO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6F5228B0-748A-451E-832F-1E21E6A018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A309A446-D0AD-45A3-A49D-816991CDB4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026EF-753A-4DB6-AF17-05A207E2BFF3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10212822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8AFF1AA-E2DE-45D8-8B2D-FBB25C2A8F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D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2DB2327-CB91-490A-AFF2-DD2934B1FC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D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C65B7A2-F0A4-4267-B1DC-B3930D3C9B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EAFFAF1-34BE-4B98-82A4-B7373B3F3A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E2FCB-0529-44A4-B55E-E38FF020A22C}" type="datetimeFigureOut">
              <a:rPr lang="es-DO" smtClean="0"/>
              <a:t>18/5/2020</a:t>
            </a:fld>
            <a:endParaRPr lang="es-D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F6A742C-B9E2-45C2-AE1F-17B239983F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67E5338-2D25-412E-990E-7DEAC0685B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026EF-753A-4DB6-AF17-05A207E2BFF3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39394460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241DE69-F3C5-4CB8-92BF-1BEF7704AC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D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F342A8C3-3599-4401-871E-E104FC9D67B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D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46D8D8F9-7631-41E2-B926-06DB261F9F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977BD05-3CCF-42F8-9FD0-17DFE739C1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E2FCB-0529-44A4-B55E-E38FF020A22C}" type="datetimeFigureOut">
              <a:rPr lang="es-DO" smtClean="0"/>
              <a:t>18/5/2020</a:t>
            </a:fld>
            <a:endParaRPr lang="es-D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540F1F5-C2CC-47D8-B147-066B405FA2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B65E664-A6FB-4A53-ABDB-0FFAA323BD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026EF-753A-4DB6-AF17-05A207E2BFF3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3753478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F4D5AF17-A1C3-4A6E-9F25-0ED724703B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D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FA9E63E-6A32-4EE1-9B70-A687629C8A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D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D72B848-0D4F-4AE9-966E-7EC13C6DEA2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2E2FCB-0529-44A4-B55E-E38FF020A22C}" type="datetimeFigureOut">
              <a:rPr lang="es-DO" smtClean="0"/>
              <a:t>18/5/2020</a:t>
            </a:fld>
            <a:endParaRPr lang="es-D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6C2B1C5-8301-4F02-84E6-E46C5EA4F46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D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DE25A95-5EF6-4B66-99CC-491D5E3C7D8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E026EF-753A-4DB6-AF17-05A207E2BFF3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8593604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D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71D290B-5F5A-4D6A-AF4C-0DBF5628555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DO" b="1" dirty="0"/>
              <a:t>Introducción a Álgebra</a:t>
            </a:r>
          </a:p>
        </p:txBody>
      </p:sp>
    </p:spTree>
    <p:extLst>
      <p:ext uri="{BB962C8B-B14F-4D97-AF65-F5344CB8AC3E}">
        <p14:creationId xmlns:p14="http://schemas.microsoft.com/office/powerpoint/2010/main" val="27885395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ítulo 1">
                <a:extLst>
                  <a:ext uri="{FF2B5EF4-FFF2-40B4-BE49-F238E27FC236}">
                    <a16:creationId xmlns:a16="http://schemas.microsoft.com/office/drawing/2014/main" id="{ED936AD4-93DD-4BD3-BE80-022AE43469C3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>
              <a:xfrm>
                <a:off x="249382" y="365125"/>
                <a:ext cx="11104418" cy="1325563"/>
              </a:xfrm>
            </p:spPr>
            <p:txBody>
              <a:bodyPr>
                <a:normAutofit fontScale="90000"/>
              </a:bodyPr>
              <a:lstStyle/>
              <a:p>
                <a14:m>
                  <m:oMath xmlns:m="http://schemas.openxmlformats.org/officeDocument/2006/math">
                    <m:r>
                      <a:rPr lang="es-ES" i="1" smtClean="0">
                        <a:latin typeface="Cambria Math" panose="02040503050406030204" pitchFamily="18" charset="0"/>
                      </a:rPr>
                      <m:t>4</m:t>
                    </m:r>
                    <m:r>
                      <a:rPr lang="es-ES" b="0" i="1" smtClean="0">
                        <a:latin typeface="Cambria Math" panose="02040503050406030204" pitchFamily="18" charset="0"/>
                      </a:rPr>
                      <m:t>) </m:t>
                    </m:r>
                    <m:r>
                      <a:rPr lang="es-ES" b="1" i="1" smtClean="0">
                        <a:latin typeface="Cambria Math" panose="02040503050406030204" pitchFamily="18" charset="0"/>
                      </a:rPr>
                      <m:t>𝒅</m:t>
                    </m:r>
                    <m:r>
                      <a:rPr lang="es-ES" b="1" i="1" smtClean="0"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s-ES" b="1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s-ES" b="1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ES" b="1" i="1">
                                <a:latin typeface="Cambria Math" panose="02040503050406030204" pitchFamily="18" charset="0"/>
                              </a:rPr>
                              <m:t>(</m:t>
                            </m:r>
                            <m:sSub>
                              <m:sSubPr>
                                <m:ctrlPr>
                                  <a:rPr lang="es-ES" b="1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s-ES" b="1" i="1"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</m:e>
                              <m:sub>
                                <m:r>
                                  <a:rPr lang="es-ES" b="1" i="1"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</m:sub>
                            </m:sSub>
                            <m:r>
                              <a:rPr lang="es-ES" b="1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es-ES" b="1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s-ES" b="1" i="1"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</m:e>
                              <m:sub>
                                <m:r>
                                  <a:rPr lang="es-ES" b="1" i="1"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</m:sub>
                            </m:sSub>
                            <m:r>
                              <a:rPr lang="es-ES" b="1" i="1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  <m:sup>
                            <m:r>
                              <a:rPr lang="es-ES" b="1" i="1" smtClean="0"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  <m:r>
                          <a:rPr lang="es-ES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s-ES" b="1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ES" b="1" i="1">
                                <a:latin typeface="Cambria Math" panose="02040503050406030204" pitchFamily="18" charset="0"/>
                              </a:rPr>
                              <m:t>(</m:t>
                            </m:r>
                            <m:sSub>
                              <m:sSubPr>
                                <m:ctrlPr>
                                  <a:rPr lang="es-ES" b="1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s-ES" b="1" i="1">
                                    <a:latin typeface="Cambria Math" panose="02040503050406030204" pitchFamily="18" charset="0"/>
                                  </a:rPr>
                                  <m:t>𝒚</m:t>
                                </m:r>
                              </m:e>
                              <m:sub>
                                <m:r>
                                  <a:rPr lang="es-ES" b="1" i="1"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</m:sub>
                            </m:sSub>
                            <m:r>
                              <a:rPr lang="es-ES" b="1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es-ES" b="1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s-ES" b="1" i="1">
                                    <a:latin typeface="Cambria Math" panose="02040503050406030204" pitchFamily="18" charset="0"/>
                                  </a:rPr>
                                  <m:t>𝒚</m:t>
                                </m:r>
                              </m:e>
                              <m:sub>
                                <m:r>
                                  <a:rPr lang="es-ES" b="1" i="1"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</m:sub>
                            </m:sSub>
                            <m:r>
                              <a:rPr lang="es-ES" b="1" i="1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  <m:sup>
                            <m:r>
                              <a:rPr lang="es-ES" b="1" i="1"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</m:e>
                    </m:rad>
                    <m:r>
                      <a:rPr lang="es-ES" b="0" i="1" smtClean="0">
                        <a:latin typeface="Cambria Math" panose="02040503050406030204" pitchFamily="18" charset="0"/>
                      </a:rPr>
                      <m:t>  </m:t>
                    </m:r>
                  </m:oMath>
                </a14:m>
                <a:r>
                  <a:rPr lang="es-DO" dirty="0"/>
                  <a:t> cuando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E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s-E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s-ES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=6 , </m:t>
                        </m:r>
                        <m:r>
                          <a:rPr lang="es-ES" i="1" smtClean="0">
                            <a:latin typeface="Cambria Math" panose="02040503050406030204" pitchFamily="18" charset="0"/>
                          </a:rPr>
                          <m:t> </m:t>
                        </m:r>
                      </m:sub>
                    </m:sSub>
                  </m:oMath>
                </a14:m>
                <a:r>
                  <a:rPr lang="es-ES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E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E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s-DO" dirty="0"/>
                  <a:t>=2,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E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s-ES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s-DO" dirty="0"/>
                  <a:t>=7 ,</a:t>
                </a:r>
                <a:r>
                  <a:rPr lang="es-ES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E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s-ES" b="0" i="1" smtClean="0">
                        <a:latin typeface="Cambria Math" panose="02040503050406030204" pitchFamily="18" charset="0"/>
                      </a:rPr>
                      <m:t>=4</m:t>
                    </m:r>
                  </m:oMath>
                </a14:m>
                <a:r>
                  <a:rPr lang="es-DO" dirty="0"/>
                  <a:t>  (formula para determinar la distancia entre dos puntos en una línea recta.</a:t>
                </a:r>
              </a:p>
            </p:txBody>
          </p:sp>
        </mc:Choice>
        <mc:Fallback>
          <p:sp>
            <p:nvSpPr>
              <p:cNvPr id="2" name="Título 1">
                <a:extLst>
                  <a:ext uri="{FF2B5EF4-FFF2-40B4-BE49-F238E27FC236}">
                    <a16:creationId xmlns:a16="http://schemas.microsoft.com/office/drawing/2014/main" id="{ED936AD4-93DD-4BD3-BE80-022AE43469C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249382" y="365125"/>
                <a:ext cx="11104418" cy="1325563"/>
              </a:xfrm>
              <a:blipFill>
                <a:blip r:embed="rId2"/>
                <a:stretch>
                  <a:fillRect l="-1976" t="-25346" b="-40092"/>
                </a:stretch>
              </a:blipFill>
            </p:spPr>
            <p:txBody>
              <a:bodyPr/>
              <a:lstStyle/>
              <a:p>
                <a:r>
                  <a:rPr lang="es-D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9D0D6C2B-55BC-4295-8BCF-5F553207F608}"/>
                  </a:ext>
                </a:extLst>
              </p:cNvPr>
              <p:cNvSpPr>
                <a:spLocks noGrp="1"/>
              </p:cNvSpPr>
              <p:nvPr>
                <p:ph sz="half" idx="1"/>
              </p:nvPr>
            </p:nvSpPr>
            <p:spPr>
              <a:xfrm>
                <a:off x="249382" y="1825625"/>
                <a:ext cx="5770418" cy="4351338"/>
              </a:xfrm>
            </p:spPr>
            <p:txBody>
              <a:bodyPr>
                <a:normAutofit fontScale="85000" lnSpcReduction="20000"/>
              </a:bodyPr>
              <a:lstStyle/>
              <a:p>
                <a:pPr marL="0" indent="0">
                  <a:lnSpc>
                    <a:spcPct val="200000"/>
                  </a:lnSpc>
                  <a:buNone/>
                </a:pPr>
                <a:r>
                  <a:rPr lang="es-ES" dirty="0"/>
                  <a:t>    </a:t>
                </a:r>
                <a14:m>
                  <m:oMath xmlns:m="http://schemas.openxmlformats.org/officeDocument/2006/math">
                    <m:r>
                      <a:rPr lang="es-ES" i="1" smtClean="0">
                        <a:latin typeface="Cambria Math" panose="02040503050406030204" pitchFamily="18" charset="0"/>
                      </a:rPr>
                      <m:t>𝑑</m:t>
                    </m:r>
                    <m:r>
                      <a:rPr lang="es-ES" i="1" smtClean="0"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s-ES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s-E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ES" i="1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s-ES" b="1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𝟔</m:t>
                            </m:r>
                            <m:r>
                              <a:rPr lang="es-ES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s-ES" b="1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  <m:r>
                              <a:rPr lang="es-ES" i="1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  <m:sup>
                            <m:r>
                              <a:rPr lang="es-E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s-E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s-E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ES" i="1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s-ES" b="1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𝟕</m:t>
                            </m:r>
                            <m:r>
                              <a:rPr lang="es-ES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s-ES" b="1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𝟒</m:t>
                            </m:r>
                            <m:r>
                              <a:rPr lang="es-ES" i="1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  <m:sup>
                            <m:r>
                              <a:rPr lang="es-E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rad>
                  </m:oMath>
                </a14:m>
                <a:r>
                  <a:rPr lang="es-DO" dirty="0"/>
                  <a:t> </a:t>
                </a:r>
              </a:p>
              <a:p>
                <a:pPr marL="0" indent="0">
                  <a:lnSpc>
                    <a:spcPct val="200000"/>
                  </a:lnSpc>
                  <a:buNone/>
                </a:pPr>
                <a:r>
                  <a:rPr lang="es-ES" dirty="0"/>
                  <a:t>       </a:t>
                </a:r>
                <a14:m>
                  <m:oMath xmlns:m="http://schemas.openxmlformats.org/officeDocument/2006/math">
                    <m:r>
                      <a:rPr lang="es-ES" i="1"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s-ES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s-E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ES" i="1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s-ES" b="1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𝟒</m:t>
                            </m:r>
                            <m:r>
                              <a:rPr lang="es-ES" i="1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  <m:sup>
                            <m:r>
                              <a:rPr lang="es-E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s-E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s-E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ES" i="1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s-ES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  <m:r>
                              <a:rPr lang="es-ES" i="1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  <m:sup>
                            <m:r>
                              <a:rPr lang="es-E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rad>
                  </m:oMath>
                </a14:m>
                <a:endParaRPr lang="es-DO" dirty="0"/>
              </a:p>
              <a:p>
                <a:pPr marL="0" indent="0">
                  <a:lnSpc>
                    <a:spcPct val="200000"/>
                  </a:lnSpc>
                  <a:buNone/>
                </a:pPr>
                <a:r>
                  <a:rPr lang="es-ES" dirty="0"/>
                  <a:t>       </a:t>
                </a:r>
                <a14:m>
                  <m:oMath xmlns:m="http://schemas.openxmlformats.org/officeDocument/2006/math">
                    <m:r>
                      <a:rPr lang="es-ES" i="1"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s-ES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s-ES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𝟏𝟔</m:t>
                        </m:r>
                        <m:r>
                          <a:rPr lang="es-ES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r>
                          <a:rPr lang="es-ES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𝟗</m:t>
                        </m:r>
                      </m:e>
                    </m:rad>
                  </m:oMath>
                </a14:m>
                <a:r>
                  <a:rPr lang="es-DO" dirty="0"/>
                  <a:t> </a:t>
                </a:r>
              </a:p>
              <a:p>
                <a:pPr marL="0" indent="0">
                  <a:lnSpc>
                    <a:spcPct val="20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       </m:t>
                      </m:r>
                      <m:r>
                        <a:rPr lang="es-ES" i="1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s-E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s-E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𝟐𝟓</m:t>
                          </m:r>
                        </m:e>
                      </m:rad>
                    </m:oMath>
                  </m:oMathPara>
                </a14:m>
                <a:endParaRPr lang="es-DO" b="1" dirty="0"/>
              </a:p>
              <a:p>
                <a:pPr marL="0" indent="0">
                  <a:lnSpc>
                    <a:spcPct val="200000"/>
                  </a:lnSpc>
                  <a:buNone/>
                </a:pPr>
                <a:r>
                  <a:rPr lang="es-ES" b="1" dirty="0"/>
                  <a:t>         =  5</a:t>
                </a:r>
                <a:endParaRPr lang="es-DO" b="1" dirty="0"/>
              </a:p>
              <a:p>
                <a:pPr marL="0" indent="0">
                  <a:lnSpc>
                    <a:spcPct val="200000"/>
                  </a:lnSpc>
                  <a:buNone/>
                </a:pPr>
                <a:endParaRPr lang="es-DO" b="1" dirty="0"/>
              </a:p>
            </p:txBody>
          </p:sp>
        </mc:Choice>
        <mc:Fallback xmlns="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9D0D6C2B-55BC-4295-8BCF-5F553207F60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249382" y="1825625"/>
                <a:ext cx="5770418" cy="4351338"/>
              </a:xfr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DO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96946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799F7EA-9913-4DE2-A8D3-69DE08F6A4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DO" b="1" dirty="0"/>
              <a:t>Definición de Álgebra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6C469A5-ABF4-4C6F-AEEA-BA138A45D1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6814" y="1527913"/>
            <a:ext cx="10515600" cy="4351338"/>
          </a:xfrm>
        </p:spPr>
        <p:txBody>
          <a:bodyPr>
            <a:normAutofit/>
          </a:bodyPr>
          <a:lstStyle/>
          <a:p>
            <a:pPr algn="just"/>
            <a:r>
              <a:rPr lang="cy-GB" dirty="0"/>
              <a:t>El </a:t>
            </a:r>
            <a:r>
              <a:rPr lang="cy-GB" b="1" dirty="0"/>
              <a:t>álgebra:</a:t>
            </a:r>
            <a:r>
              <a:rPr lang="cy-GB" dirty="0"/>
              <a:t>​ es la rama de la matemática que </a:t>
            </a:r>
            <a:r>
              <a:rPr lang="es-DO" dirty="0"/>
              <a:t>emplea números, </a:t>
            </a:r>
            <a:r>
              <a:rPr lang="es-DO" b="1" dirty="0"/>
              <a:t>letras</a:t>
            </a:r>
            <a:r>
              <a:rPr lang="es-DO" dirty="0"/>
              <a:t> y </a:t>
            </a:r>
            <a:r>
              <a:rPr lang="es-DO" b="1" dirty="0"/>
              <a:t>signos</a:t>
            </a:r>
            <a:r>
              <a:rPr lang="es-DO" dirty="0"/>
              <a:t> para poder hacer referencia a múltiples operaciones aritméticas. El término tiene su origen en el latín </a:t>
            </a:r>
            <a:r>
              <a:rPr lang="es-DO" i="1" dirty="0"/>
              <a:t>algebra</a:t>
            </a:r>
            <a:r>
              <a:rPr lang="es-DO" dirty="0"/>
              <a:t>, el cual, a su vez, proviene de un vocablo árabe que se traduce al español como </a:t>
            </a:r>
            <a:r>
              <a:rPr lang="es-DO" b="1" dirty="0"/>
              <a:t>“reducción”</a:t>
            </a:r>
            <a:r>
              <a:rPr lang="es-DO" dirty="0"/>
              <a:t> o </a:t>
            </a:r>
            <a:r>
              <a:rPr lang="es-DO" b="1" dirty="0"/>
              <a:t>“cotejo”</a:t>
            </a:r>
            <a:r>
              <a:rPr lang="es-DO" dirty="0"/>
              <a:t>.</a:t>
            </a:r>
          </a:p>
        </p:txBody>
      </p:sp>
      <p:pic>
        <p:nvPicPr>
          <p:cNvPr id="1026" name="Picture 2" descr="E-Algebra-basica-00-011-020-ejercicios-problemas-matematicas ...">
            <a:extLst>
              <a:ext uri="{FF2B5EF4-FFF2-40B4-BE49-F238E27FC236}">
                <a16:creationId xmlns:a16="http://schemas.microsoft.com/office/drawing/2014/main" id="{B0457498-AFA0-4BAF-944D-06845313F20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9919"/>
          <a:stretch/>
        </p:blipFill>
        <p:spPr bwMode="auto">
          <a:xfrm>
            <a:off x="455429" y="3841233"/>
            <a:ext cx="4639852" cy="26799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E-Algebra-basica-00-011-020-ejercicios-problemas-matematicas ...">
            <a:extLst>
              <a:ext uri="{FF2B5EF4-FFF2-40B4-BE49-F238E27FC236}">
                <a16:creationId xmlns:a16="http://schemas.microsoft.com/office/drawing/2014/main" id="{6B494DEF-1A84-4FCB-BE9C-905BF7B57BB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9919" b="1153"/>
          <a:stretch/>
        </p:blipFill>
        <p:spPr bwMode="auto">
          <a:xfrm>
            <a:off x="6109048" y="3703581"/>
            <a:ext cx="4798688" cy="2707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05755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59FFAEC-2A42-4A86-8093-84EDC66145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DO" b="1" dirty="0"/>
              <a:t>Definición de variable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702CA3B-4E9A-40DB-BA1F-ACEC805B3C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0873" y="1488668"/>
            <a:ext cx="11578856" cy="4351338"/>
          </a:xfrm>
        </p:spPr>
        <p:txBody>
          <a:bodyPr/>
          <a:lstStyle/>
          <a:p>
            <a:pPr marL="0" indent="0" algn="just">
              <a:buNone/>
            </a:pPr>
            <a:r>
              <a:rPr lang="es-DO" b="1" dirty="0"/>
              <a:t>Variable</a:t>
            </a:r>
            <a:r>
              <a:rPr lang="es-DO" dirty="0"/>
              <a:t> es una palabra que representa a aquello que varía o que está sujeto a algún tipo de cambio. Se trata de algo que se caracteriza por ser </a:t>
            </a:r>
            <a:r>
              <a:rPr lang="es-DO" b="1" dirty="0"/>
              <a:t>inestable</a:t>
            </a:r>
            <a:r>
              <a:rPr lang="es-DO" dirty="0"/>
              <a:t>, </a:t>
            </a:r>
            <a:r>
              <a:rPr lang="es-DO" b="1" dirty="0"/>
              <a:t>inconstante</a:t>
            </a:r>
            <a:r>
              <a:rPr lang="es-DO" dirty="0"/>
              <a:t> y </a:t>
            </a:r>
            <a:r>
              <a:rPr lang="es-DO" b="1" dirty="0"/>
              <a:t>mudable</a:t>
            </a:r>
            <a:r>
              <a:rPr lang="es-DO" dirty="0"/>
              <a:t>. </a:t>
            </a:r>
          </a:p>
          <a:p>
            <a:pPr marL="0" indent="0" algn="just">
              <a:buNone/>
            </a:pPr>
            <a:r>
              <a:rPr lang="es-DO" dirty="0"/>
              <a:t>La variable es algo que varía pero bajo ciertas condiciones matemática.</a:t>
            </a:r>
          </a:p>
          <a:p>
            <a:pPr marL="0" indent="0" algn="just">
              <a:buNone/>
            </a:pPr>
            <a:r>
              <a:rPr lang="es-DO" b="1" dirty="0"/>
              <a:t>Ejemplo: </a:t>
            </a:r>
          </a:p>
          <a:p>
            <a:pPr marL="0" indent="0" algn="just">
              <a:buNone/>
            </a:pPr>
            <a:endParaRPr lang="es-DO" b="1" dirty="0"/>
          </a:p>
          <a:p>
            <a:pPr marL="0" indent="0" algn="just">
              <a:buNone/>
            </a:pPr>
            <a:endParaRPr lang="es-DO" b="1" dirty="0"/>
          </a:p>
        </p:txBody>
      </p:sp>
      <p:pic>
        <p:nvPicPr>
          <p:cNvPr id="2050" name="Picture 2" descr="â· QuÃ© es una variable en matemÃ¡ticas | mayo - 2020">
            <a:extLst>
              <a:ext uri="{FF2B5EF4-FFF2-40B4-BE49-F238E27FC236}">
                <a16:creationId xmlns:a16="http://schemas.microsoft.com/office/drawing/2014/main" id="{D4C0C374-6C62-49F9-A39A-7E1CA03B32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757" y="3664337"/>
            <a:ext cx="4088202" cy="24300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9.9.8- Variables. - EstadÃ­stica 4Â° RodrÃ­guez Molina">
            <a:extLst>
              <a:ext uri="{FF2B5EF4-FFF2-40B4-BE49-F238E27FC236}">
                <a16:creationId xmlns:a16="http://schemas.microsoft.com/office/drawing/2014/main" id="{65B10641-0B51-471E-951A-8037E1FCA1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4296" y="3892173"/>
            <a:ext cx="2714625" cy="1485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018054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FE8D1A5-E00F-4521-8669-D3E3B283B8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DO" b="1" dirty="0"/>
              <a:t>¿Para qué sirven las variables?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59F34964-F106-4033-9732-348078E76A3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541721"/>
                <a:ext cx="10515600" cy="3838353"/>
              </a:xfrm>
            </p:spPr>
            <p:txBody>
              <a:bodyPr>
                <a:normAutofit fontScale="25000" lnSpcReduction="20000"/>
              </a:bodyPr>
              <a:lstStyle/>
              <a:p>
                <a:pPr algn="just">
                  <a:lnSpc>
                    <a:spcPct val="120000"/>
                  </a:lnSpc>
                </a:pPr>
                <a:r>
                  <a:rPr lang="es-DO" sz="8000" dirty="0"/>
                  <a:t>En matemática las variables:</a:t>
                </a:r>
                <a:r>
                  <a:rPr lang="es-DO" sz="8000" b="1" dirty="0"/>
                  <a:t> están presentes en fórmulas, proposiciones y algoritmos</a:t>
                </a:r>
                <a:r>
                  <a:rPr lang="es-DO" sz="8000" dirty="0"/>
                  <a:t>. Nos sirven para representar cosas dentro de una expresión matemática.</a:t>
                </a:r>
              </a:p>
              <a:p>
                <a:pPr algn="just">
                  <a:lnSpc>
                    <a:spcPct val="120000"/>
                  </a:lnSpc>
                </a:pPr>
                <a:r>
                  <a:rPr lang="es-DO" sz="8000" b="1" dirty="0"/>
                  <a:t>Ejemplo:</a:t>
                </a:r>
              </a:p>
              <a:p>
                <a:pPr marL="0" indent="0" algn="just">
                  <a:lnSpc>
                    <a:spcPct val="120000"/>
                  </a:lnSpc>
                  <a:buNone/>
                </a:pPr>
                <a:r>
                  <a:rPr lang="es-ES" sz="8000" b="1" dirty="0">
                    <a:solidFill>
                      <a:schemeClr val="tx2">
                        <a:lumMod val="75000"/>
                      </a:schemeClr>
                    </a:solidFill>
                  </a:rPr>
                  <a:t>Crear un restaurante con los estudiantes, elegir un voluntario (ese voluntario será el mesero) el mesero gana $100 por hora más las propinas que les dejan sus clientes por el servicio. </a:t>
                </a:r>
                <a:br>
                  <a:rPr lang="es-DO" sz="8000" dirty="0"/>
                </a:br>
                <a:r>
                  <a:rPr lang="es-ES" sz="8000" dirty="0"/>
                  <a:t>Salario del voluntario por hora </a:t>
                </a:r>
                <a14:m>
                  <m:oMath xmlns:m="http://schemas.openxmlformats.org/officeDocument/2006/math">
                    <m:r>
                      <a:rPr lang="es-ES" sz="8000" i="1">
                        <a:latin typeface="Cambria Math" panose="02040503050406030204" pitchFamily="18" charset="0"/>
                      </a:rPr>
                      <m:t>=100</m:t>
                    </m:r>
                    <m:r>
                      <a:rPr lang="es-ES" sz="8000" i="1">
                        <a:latin typeface="Cambria Math" panose="02040503050406030204" pitchFamily="18" charset="0"/>
                      </a:rPr>
                      <m:t>h𝑜𝑟𝑎𝑠</m:t>
                    </m:r>
                    <m:r>
                      <a:rPr lang="es-ES" sz="80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s-ES" sz="8000" i="1">
                        <a:latin typeface="Cambria Math" panose="02040503050406030204" pitchFamily="18" charset="0"/>
                      </a:rPr>
                      <m:t>𝑝𝑟𝑜𝑝𝑖𝑛𝑎𝑠</m:t>
                    </m:r>
                  </m:oMath>
                </a14:m>
                <a:endParaRPr lang="es-DO" sz="8000" dirty="0"/>
              </a:p>
              <a:p>
                <a:pPr marL="0" indent="0" algn="just">
                  <a:lnSpc>
                    <a:spcPct val="17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sz="8000" b="1" i="1" smtClean="0">
                          <a:latin typeface="Cambria Math" panose="02040503050406030204" pitchFamily="18" charset="0"/>
                        </a:rPr>
                        <m:t>𝒔</m:t>
                      </m:r>
                      <m:r>
                        <a:rPr lang="es-ES" sz="80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ES" sz="8000" b="1" i="1" smtClean="0">
                          <a:latin typeface="Cambria Math" panose="02040503050406030204" pitchFamily="18" charset="0"/>
                        </a:rPr>
                        <m:t>𝟏𝟎𝟎</m:t>
                      </m:r>
                      <m:r>
                        <a:rPr lang="es-ES" sz="8000" b="1" i="1" smtClean="0">
                          <a:latin typeface="Cambria Math" panose="02040503050406030204" pitchFamily="18" charset="0"/>
                        </a:rPr>
                        <m:t>𝒉</m:t>
                      </m:r>
                      <m:r>
                        <a:rPr lang="es-ES" sz="8000" b="1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s-ES" sz="8000" b="1" i="1" smtClean="0">
                          <a:latin typeface="Cambria Math" panose="02040503050406030204" pitchFamily="18" charset="0"/>
                        </a:rPr>
                        <m:t>𝒑</m:t>
                      </m:r>
                    </m:oMath>
                  </m:oMathPara>
                </a14:m>
                <a:endParaRPr lang="es-DO" sz="8000" dirty="0"/>
              </a:p>
              <a:p>
                <a:pPr marL="0" indent="0" algn="just">
                  <a:lnSpc>
                    <a:spcPct val="120000"/>
                  </a:lnSpc>
                  <a:buNone/>
                </a:pPr>
                <a:r>
                  <a:rPr lang="es-DO" sz="8000" dirty="0"/>
                  <a:t>Si se dan cuenta en vez de escribir tanto lo que hacemos es representar con letra y a eso es que se le llama variable.</a:t>
                </a:r>
              </a:p>
              <a:p>
                <a:pPr marL="0" indent="0" algn="just">
                  <a:buNone/>
                </a:pPr>
                <a:endParaRPr lang="es-DO" dirty="0"/>
              </a:p>
              <a:p>
                <a:pPr marL="0" indent="0" algn="just">
                  <a:buNone/>
                </a:pPr>
                <a:br>
                  <a:rPr lang="es-DO" dirty="0"/>
                </a:br>
                <a:br>
                  <a:rPr lang="es-DO" dirty="0"/>
                </a:br>
                <a:endParaRPr lang="es-DO" dirty="0"/>
              </a:p>
            </p:txBody>
          </p:sp>
        </mc:Choice>
        <mc:Fallback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59F34964-F106-4033-9732-348078E76A3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541721"/>
                <a:ext cx="10515600" cy="3838353"/>
              </a:xfrm>
              <a:blipFill>
                <a:blip r:embed="rId2"/>
                <a:stretch>
                  <a:fillRect l="-638" t="-952" r="-580"/>
                </a:stretch>
              </a:blipFill>
            </p:spPr>
            <p:txBody>
              <a:bodyPr/>
              <a:lstStyle/>
              <a:p>
                <a:r>
                  <a:rPr lang="es-D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ítulo 1">
            <a:extLst>
              <a:ext uri="{FF2B5EF4-FFF2-40B4-BE49-F238E27FC236}">
                <a16:creationId xmlns:a16="http://schemas.microsoft.com/office/drawing/2014/main" id="{B283D88B-5717-4638-A93D-D194DE752A8E}"/>
              </a:ext>
            </a:extLst>
          </p:cNvPr>
          <p:cNvSpPr txBox="1">
            <a:spLocks/>
          </p:cNvSpPr>
          <p:nvPr/>
        </p:nvSpPr>
        <p:spPr>
          <a:xfrm>
            <a:off x="627321" y="5231107"/>
            <a:ext cx="1096394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DO" dirty="0">
                <a:solidFill>
                  <a:srgbClr val="FF0000"/>
                </a:solidFill>
              </a:rPr>
              <a:t>Nota: </a:t>
            </a:r>
            <a:r>
              <a:rPr lang="es-DO" sz="3600" dirty="0">
                <a:solidFill>
                  <a:srgbClr val="FF0000"/>
                </a:solidFill>
              </a:rPr>
              <a:t>en esta ocasión vamos a trabajar con paréntesis para realizar las operaciones.</a:t>
            </a:r>
            <a:endParaRPr lang="es-DO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83690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B3DE100-125B-49DB-9805-1BC3027438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3291" y="207818"/>
            <a:ext cx="11000509" cy="2098963"/>
          </a:xfrm>
        </p:spPr>
        <p:txBody>
          <a:bodyPr>
            <a:normAutofit fontScale="90000"/>
          </a:bodyPr>
          <a:lstStyle/>
          <a:p>
            <a:r>
              <a:rPr lang="es-ES" sz="3600" b="1" u="sng" dirty="0"/>
              <a:t>Situación</a:t>
            </a:r>
            <a:r>
              <a:rPr lang="es-ES" sz="3600" dirty="0"/>
              <a:t> </a:t>
            </a:r>
            <a:br>
              <a:rPr lang="es-ES" sz="3600" dirty="0"/>
            </a:br>
            <a:r>
              <a:rPr lang="es-ES" sz="3600" b="1" dirty="0">
                <a:solidFill>
                  <a:schemeClr val="tx2">
                    <a:lumMod val="75000"/>
                  </a:schemeClr>
                </a:solidFill>
              </a:rPr>
              <a:t>Crear un restaurante con los estudiantes, elegir un voluntario (ese voluntario será el mesero) el mesero gana $100 por hora más las propinas que les dejan sus clientes por el servicio. </a:t>
            </a:r>
            <a:br>
              <a:rPr lang="es-DO" dirty="0"/>
            </a:br>
            <a:endParaRPr lang="es-DO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AE957C4F-74C4-4652-A00A-FF106E2C25F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353291" y="1932709"/>
                <a:ext cx="11485418" cy="4717473"/>
              </a:xfrm>
            </p:spPr>
            <p:txBody>
              <a:bodyPr>
                <a:normAutofit fontScale="85000" lnSpcReduction="20000"/>
              </a:bodyPr>
              <a:lstStyle/>
              <a:p>
                <a:r>
                  <a:rPr lang="es-ES" sz="3600" dirty="0"/>
                  <a:t>Salario del voluntario por hora </a:t>
                </a:r>
                <a14:m>
                  <m:oMath xmlns:m="http://schemas.openxmlformats.org/officeDocument/2006/math">
                    <m:r>
                      <a:rPr lang="es-ES" sz="3600" i="1">
                        <a:latin typeface="Cambria Math" panose="02040503050406030204" pitchFamily="18" charset="0"/>
                      </a:rPr>
                      <m:t>=100</m:t>
                    </m:r>
                    <m:r>
                      <a:rPr lang="es-ES" sz="3600" i="1">
                        <a:latin typeface="Cambria Math" panose="02040503050406030204" pitchFamily="18" charset="0"/>
                      </a:rPr>
                      <m:t>h𝑜𝑟𝑎𝑠</m:t>
                    </m:r>
                    <m:r>
                      <a:rPr lang="es-ES" sz="36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s-ES" sz="3600" i="1">
                        <a:latin typeface="Cambria Math" panose="02040503050406030204" pitchFamily="18" charset="0"/>
                      </a:rPr>
                      <m:t>𝑝𝑟𝑜𝑝𝑖𝑛𝑎𝑠</m:t>
                    </m:r>
                  </m:oMath>
                </a14:m>
                <a:endParaRPr lang="es-DO" sz="3600" dirty="0"/>
              </a:p>
              <a:p>
                <a:pPr marL="0" indent="0">
                  <a:buNone/>
                </a:pPr>
                <a:endParaRPr lang="es-ES" b="1" i="1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b="1" i="1">
                          <a:latin typeface="Cambria Math" panose="02040503050406030204" pitchFamily="18" charset="0"/>
                        </a:rPr>
                        <m:t>𝒔</m:t>
                      </m:r>
                      <m:r>
                        <a:rPr lang="es-ES" b="1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ES" b="1" i="1">
                          <a:latin typeface="Cambria Math" panose="02040503050406030204" pitchFamily="18" charset="0"/>
                        </a:rPr>
                        <m:t>𝟏𝟎𝟎</m:t>
                      </m:r>
                      <m:r>
                        <a:rPr lang="es-ES" b="1" i="1">
                          <a:latin typeface="Cambria Math" panose="02040503050406030204" pitchFamily="18" charset="0"/>
                        </a:rPr>
                        <m:t>𝒉</m:t>
                      </m:r>
                      <m:r>
                        <a:rPr lang="es-ES" b="1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s-ES" b="1" i="1">
                          <a:latin typeface="Cambria Math" panose="02040503050406030204" pitchFamily="18" charset="0"/>
                        </a:rPr>
                        <m:t>𝒑</m:t>
                      </m:r>
                    </m:oMath>
                  </m:oMathPara>
                </a14:m>
                <a:endParaRPr lang="es-DO" dirty="0"/>
              </a:p>
              <a:p>
                <a:r>
                  <a:rPr lang="es-ES" sz="3500" b="1" dirty="0"/>
                  <a:t>Determine:</a:t>
                </a:r>
              </a:p>
              <a:p>
                <a:pPr marL="0" lvl="0" indent="0">
                  <a:buNone/>
                </a:pPr>
                <a:r>
                  <a:rPr lang="es-ES" sz="3500" dirty="0"/>
                  <a:t>1. ¿Cuánto gana el voluntario en la primera  hora?</a:t>
                </a:r>
                <a:endParaRPr lang="es-DO" sz="3500" dirty="0"/>
              </a:p>
              <a:p>
                <a:pPr marL="0" lvl="0" indent="0">
                  <a:buNone/>
                </a:pPr>
                <a:r>
                  <a:rPr lang="es-ES" sz="3500" dirty="0"/>
                  <a:t>2.¿Cuánto gana el voluntario luego de dos horas?</a:t>
                </a:r>
                <a:endParaRPr lang="es-DO" sz="3500" dirty="0"/>
              </a:p>
              <a:p>
                <a:pPr marL="0" lvl="0" indent="0">
                  <a:buNone/>
                </a:pPr>
                <a:r>
                  <a:rPr lang="es-ES" sz="3500" dirty="0"/>
                  <a:t>3.¿Cuánto gana el voluntario a las tres horas?</a:t>
                </a:r>
                <a:endParaRPr lang="es-DO" sz="3500" dirty="0"/>
              </a:p>
              <a:p>
                <a:pPr marL="0" lvl="0" indent="0">
                  <a:buNone/>
                </a:pPr>
                <a:r>
                  <a:rPr lang="es-ES" sz="3500" dirty="0"/>
                  <a:t>4. ¿Cuántas horas debe trabajar el voluntario para ganar un salario $610, sabiendo que gano 110 de propina?</a:t>
                </a:r>
                <a:endParaRPr lang="es-DO" sz="3500" dirty="0"/>
              </a:p>
              <a:p>
                <a:pPr marL="0" lvl="0" indent="0">
                  <a:buNone/>
                </a:pPr>
                <a:r>
                  <a:rPr lang="es-ES" sz="3500" dirty="0"/>
                  <a:t>5. ¿Cuántas horas debe trabajar el voluntario para ganar un salario de ·$720, sabiendo que gano $120 de propina? </a:t>
                </a:r>
                <a:endParaRPr lang="es-DO" sz="3500" dirty="0"/>
              </a:p>
              <a:p>
                <a:endParaRPr lang="es-DO" dirty="0"/>
              </a:p>
            </p:txBody>
          </p:sp>
        </mc:Choice>
        <mc:Fallback xmlns="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AE957C4F-74C4-4652-A00A-FF106E2C25F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53291" y="1932709"/>
                <a:ext cx="11485418" cy="4717473"/>
              </a:xfrm>
              <a:blipFill>
                <a:blip r:embed="rId2"/>
                <a:stretch>
                  <a:fillRect l="-1274" t="-4134" r="-1221"/>
                </a:stretch>
              </a:blipFill>
            </p:spPr>
            <p:txBody>
              <a:bodyPr/>
              <a:lstStyle/>
              <a:p>
                <a:r>
                  <a:rPr lang="es-DO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45113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5E00FCC-7583-448C-824E-47DE69BBD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0164" y="1"/>
            <a:ext cx="11921836" cy="1825624"/>
          </a:xfrm>
        </p:spPr>
        <p:txBody>
          <a:bodyPr>
            <a:normAutofit fontScale="90000"/>
          </a:bodyPr>
          <a:lstStyle/>
          <a:p>
            <a:r>
              <a:rPr lang="es-ES" b="1" dirty="0">
                <a:solidFill>
                  <a:schemeClr val="accent1">
                    <a:lumMod val="75000"/>
                  </a:schemeClr>
                </a:solidFill>
              </a:rPr>
              <a:t>En todo problema de ecuaciones a través de fórmulas hay dos conceptos claves que debemos distinguir:</a:t>
            </a:r>
            <a:br>
              <a:rPr lang="es-DO" dirty="0"/>
            </a:br>
            <a:endParaRPr lang="es-DO" dirty="0"/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91DA8981-CC0B-46DA-9E71-D4F37C5A2DEE}"/>
              </a:ext>
            </a:extLst>
          </p:cNvPr>
          <p:cNvSpPr/>
          <p:nvPr/>
        </p:nvSpPr>
        <p:spPr>
          <a:xfrm>
            <a:off x="4329545" y="3363479"/>
            <a:ext cx="3532909" cy="15586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DO"/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41097CF7-3783-4CC6-ABB9-B2E8E876ECDC}"/>
              </a:ext>
            </a:extLst>
          </p:cNvPr>
          <p:cNvSpPr/>
          <p:nvPr/>
        </p:nvSpPr>
        <p:spPr>
          <a:xfrm>
            <a:off x="4329545" y="3363479"/>
            <a:ext cx="2985655" cy="11669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D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042ABA6-C59F-4198-9EA0-F0FFBB69ED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0164" y="1395628"/>
            <a:ext cx="11651672" cy="4781335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0" lvl="0" indent="0">
              <a:buNone/>
            </a:pPr>
            <a:r>
              <a:rPr lang="es-ES" b="1" dirty="0"/>
              <a:t>1)Variable</a:t>
            </a:r>
            <a:r>
              <a:rPr lang="es-ES" dirty="0"/>
              <a:t>: se utiliza para definir toda cantidad capaz de tomar distintos valores.</a:t>
            </a:r>
            <a:endParaRPr lang="es-DO" dirty="0"/>
          </a:p>
          <a:p>
            <a:pPr marL="0" lvl="0" indent="0">
              <a:buNone/>
            </a:pPr>
            <a:r>
              <a:rPr lang="es-ES" b="1" dirty="0"/>
              <a:t>2)Constante: </a:t>
            </a:r>
            <a:r>
              <a:rPr lang="es-ES" dirty="0"/>
              <a:t>se llama así a una magnitud que no cambia con el paso del tiempo.</a:t>
            </a:r>
            <a:endParaRPr lang="es-DO" dirty="0"/>
          </a:p>
          <a:p>
            <a:endParaRPr lang="es-DO" dirty="0"/>
          </a:p>
          <a:p>
            <a:pPr marL="0" indent="0" algn="r">
              <a:buNone/>
            </a:pPr>
            <a:endParaRPr lang="es-DO" dirty="0"/>
          </a:p>
          <a:p>
            <a:pPr marL="0" indent="0">
              <a:buNone/>
            </a:pPr>
            <a:r>
              <a:rPr lang="es-ES" dirty="0"/>
              <a:t>        </a:t>
            </a:r>
          </a:p>
          <a:p>
            <a:pPr marL="0" indent="0">
              <a:buNone/>
            </a:pPr>
            <a:r>
              <a:rPr lang="es-ES" dirty="0"/>
              <a:t>            </a:t>
            </a:r>
          </a:p>
          <a:p>
            <a:pPr marL="0" indent="0">
              <a:buNone/>
            </a:pPr>
            <a:r>
              <a:rPr lang="es-ES" dirty="0"/>
              <a:t>               </a:t>
            </a:r>
            <a:r>
              <a:rPr lang="es-ES" b="1" dirty="0"/>
              <a:t>constante </a:t>
            </a:r>
            <a:endParaRPr lang="es-DO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ángulo 5">
                <a:extLst>
                  <a:ext uri="{FF2B5EF4-FFF2-40B4-BE49-F238E27FC236}">
                    <a16:creationId xmlns:a16="http://schemas.microsoft.com/office/drawing/2014/main" id="{E9FBFBF3-E069-404A-95E5-4F909888ED8E}"/>
                  </a:ext>
                </a:extLst>
              </p:cNvPr>
              <p:cNvSpPr/>
              <p:nvPr/>
            </p:nvSpPr>
            <p:spPr>
              <a:xfrm>
                <a:off x="3990109" y="3176442"/>
                <a:ext cx="3325091" cy="1353994"/>
              </a:xfrm>
              <a:prstGeom prst="rect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sz="4000" b="1" i="1" smtClean="0">
                          <a:latin typeface="Cambria Math" panose="02040503050406030204" pitchFamily="18" charset="0"/>
                        </a:rPr>
                        <m:t>𝒔</m:t>
                      </m:r>
                      <m:r>
                        <a:rPr lang="es-ES" sz="40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ES" sz="4000" b="1" i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𝟏𝟎𝟎</m:t>
                      </m:r>
                      <m:r>
                        <a:rPr lang="es-ES" sz="4000" b="1" i="1" smtClean="0">
                          <a:latin typeface="Cambria Math" panose="02040503050406030204" pitchFamily="18" charset="0"/>
                        </a:rPr>
                        <m:t>𝒉</m:t>
                      </m:r>
                      <m:r>
                        <a:rPr lang="es-ES" sz="4000" b="1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s-ES" sz="4000" b="1" i="1" smtClean="0">
                          <a:latin typeface="Cambria Math" panose="02040503050406030204" pitchFamily="18" charset="0"/>
                        </a:rPr>
                        <m:t>𝒑</m:t>
                      </m:r>
                    </m:oMath>
                  </m:oMathPara>
                </a14:m>
                <a:endParaRPr lang="es-DO" sz="4000" dirty="0"/>
              </a:p>
              <a:p>
                <a:pPr algn="ctr"/>
                <a:endParaRPr lang="es-DO" dirty="0"/>
              </a:p>
            </p:txBody>
          </p:sp>
        </mc:Choice>
        <mc:Fallback xmlns="">
          <p:sp>
            <p:nvSpPr>
              <p:cNvPr id="6" name="Rectángulo 5">
                <a:extLst>
                  <a:ext uri="{FF2B5EF4-FFF2-40B4-BE49-F238E27FC236}">
                    <a16:creationId xmlns:a16="http://schemas.microsoft.com/office/drawing/2014/main" id="{E9FBFBF3-E069-404A-95E5-4F909888ED8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0109" y="3176442"/>
                <a:ext cx="3325091" cy="135399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DO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6" name="Conector recto de flecha 25">
            <a:extLst>
              <a:ext uri="{FF2B5EF4-FFF2-40B4-BE49-F238E27FC236}">
                <a16:creationId xmlns:a16="http://schemas.microsoft.com/office/drawing/2014/main" id="{C045304D-8261-433F-8FBA-635D07D143B3}"/>
              </a:ext>
            </a:extLst>
          </p:cNvPr>
          <p:cNvCxnSpPr/>
          <p:nvPr/>
        </p:nvCxnSpPr>
        <p:spPr>
          <a:xfrm>
            <a:off x="6095999" y="3849400"/>
            <a:ext cx="1551710" cy="14499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7" name="CuadroTexto 26">
            <a:extLst>
              <a:ext uri="{FF2B5EF4-FFF2-40B4-BE49-F238E27FC236}">
                <a16:creationId xmlns:a16="http://schemas.microsoft.com/office/drawing/2014/main" id="{C4716A8C-AB2D-4171-B8D3-5ECFDC021135}"/>
              </a:ext>
            </a:extLst>
          </p:cNvPr>
          <p:cNvSpPr txBox="1"/>
          <p:nvPr/>
        </p:nvSpPr>
        <p:spPr>
          <a:xfrm>
            <a:off x="6871854" y="5408037"/>
            <a:ext cx="29856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/>
              <a:t>variable</a:t>
            </a:r>
            <a:endParaRPr lang="es-DO" sz="2800" b="1" dirty="0"/>
          </a:p>
        </p:txBody>
      </p:sp>
      <p:cxnSp>
        <p:nvCxnSpPr>
          <p:cNvPr id="29" name="Conector recto de flecha 28">
            <a:extLst>
              <a:ext uri="{FF2B5EF4-FFF2-40B4-BE49-F238E27FC236}">
                <a16:creationId xmlns:a16="http://schemas.microsoft.com/office/drawing/2014/main" id="{18389FD1-E74F-403C-BCC9-7EC72AE750F6}"/>
              </a:ext>
            </a:extLst>
          </p:cNvPr>
          <p:cNvCxnSpPr/>
          <p:nvPr/>
        </p:nvCxnSpPr>
        <p:spPr>
          <a:xfrm>
            <a:off x="7086601" y="4012408"/>
            <a:ext cx="838199" cy="14499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Conector recto de flecha 30">
            <a:extLst>
              <a:ext uri="{FF2B5EF4-FFF2-40B4-BE49-F238E27FC236}">
                <a16:creationId xmlns:a16="http://schemas.microsoft.com/office/drawing/2014/main" id="{0932516C-1EE0-41DA-AF0B-9B2ED26629D0}"/>
              </a:ext>
            </a:extLst>
          </p:cNvPr>
          <p:cNvCxnSpPr/>
          <p:nvPr/>
        </p:nvCxnSpPr>
        <p:spPr>
          <a:xfrm>
            <a:off x="4329545" y="3849400"/>
            <a:ext cx="2985655" cy="147074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Conector recto de flecha 32">
            <a:extLst>
              <a:ext uri="{FF2B5EF4-FFF2-40B4-BE49-F238E27FC236}">
                <a16:creationId xmlns:a16="http://schemas.microsoft.com/office/drawing/2014/main" id="{AD52D1C6-FE67-42E3-BD26-1712AEE45895}"/>
              </a:ext>
            </a:extLst>
          </p:cNvPr>
          <p:cNvCxnSpPr>
            <a:cxnSpLocks/>
          </p:cNvCxnSpPr>
          <p:nvPr/>
        </p:nvCxnSpPr>
        <p:spPr>
          <a:xfrm flipH="1">
            <a:off x="2479964" y="3946957"/>
            <a:ext cx="2715492" cy="14610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69400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  <p:bldP spid="2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A13E557-C002-447F-9713-F3AA33621C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42260"/>
            <a:ext cx="10515600" cy="5634703"/>
          </a:xfrm>
        </p:spPr>
        <p:txBody>
          <a:bodyPr/>
          <a:lstStyle/>
          <a:p>
            <a:pPr marL="0" indent="0">
              <a:buNone/>
            </a:pPr>
            <a:r>
              <a:rPr lang="es-ES" b="1" dirty="0"/>
              <a:t>Tarea</a:t>
            </a:r>
          </a:p>
          <a:p>
            <a:pPr marL="0" indent="0">
              <a:buNone/>
            </a:pPr>
            <a:r>
              <a:rPr lang="es-ES" dirty="0"/>
              <a:t>Elaborar y resolver una situación cotidiana, representada a través de una formula matemática.</a:t>
            </a:r>
          </a:p>
          <a:p>
            <a:endParaRPr lang="es-DO" dirty="0"/>
          </a:p>
        </p:txBody>
      </p:sp>
    </p:spTree>
    <p:extLst>
      <p:ext uri="{BB962C8B-B14F-4D97-AF65-F5344CB8AC3E}">
        <p14:creationId xmlns:p14="http://schemas.microsoft.com/office/powerpoint/2010/main" val="7486307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C0F939E-1D0E-4C62-835F-E084FE4C96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ES" sz="4000" b="1" dirty="0">
                <a:ea typeface="Cambria Math" panose="02040503050406030204" pitchFamily="18" charset="0"/>
              </a:rPr>
              <a:t>Evalúe las fórmulas siguientes para los valores dado.</a:t>
            </a:r>
            <a:endParaRPr lang="es-DO" sz="40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F70F0DB7-6FB0-4630-82D7-B3B34D809BA1}"/>
                  </a:ext>
                </a:extLst>
              </p:cNvPr>
              <p:cNvSpPr>
                <a:spLocks noGrp="1"/>
              </p:cNvSpPr>
              <p:nvPr>
                <p:ph sz="half" idx="1"/>
              </p:nvPr>
            </p:nvSpPr>
            <p:spPr>
              <a:xfrm>
                <a:off x="311727" y="1475509"/>
                <a:ext cx="5708073" cy="4701454"/>
              </a:xfrm>
            </p:spPr>
            <p:txBody>
              <a:bodyPr>
                <a:normAutofit/>
              </a:bodyPr>
              <a:lstStyle/>
              <a:p>
                <a:pPr marL="514350" indent="-514350">
                  <a:buAutoNum type="arabicParenR"/>
                </a:pPr>
                <a14:m>
                  <m:oMath xmlns:m="http://schemas.openxmlformats.org/officeDocument/2006/math">
                    <m:r>
                      <a:rPr lang="es-ES" i="1" smtClean="0">
                        <a:latin typeface="Cambria Math" panose="02040503050406030204" pitchFamily="18" charset="0"/>
                      </a:rPr>
                      <m:t>𝐸</m:t>
                    </m:r>
                    <m:r>
                      <a:rPr lang="es-E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s-E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𝐼𝑅</m:t>
                    </m:r>
                    <m:r>
                      <a:rPr lang="es-E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</m:t>
                    </m:r>
                  </m:oMath>
                </a14:m>
                <a:r>
                  <a:rPr lang="es-DO" dirty="0"/>
                  <a:t> cuando  </a:t>
                </a:r>
                <a14:m>
                  <m:oMath xmlns:m="http://schemas.openxmlformats.org/officeDocument/2006/math">
                    <m:r>
                      <a:rPr lang="es-ES" b="0" i="1" smtClean="0">
                        <a:latin typeface="Cambria Math" panose="02040503050406030204" pitchFamily="18" charset="0"/>
                      </a:rPr>
                      <m:t>𝐼</m:t>
                    </m:r>
                    <m:r>
                      <a:rPr lang="es-ES" b="0" i="1" smtClean="0">
                        <a:latin typeface="Cambria Math" panose="02040503050406030204" pitchFamily="18" charset="0"/>
                      </a:rPr>
                      <m:t>=33</m:t>
                    </m:r>
                  </m:oMath>
                </a14:m>
                <a:r>
                  <a:rPr lang="es-DO" dirty="0"/>
                  <a:t>, </a:t>
                </a:r>
                <a14:m>
                  <m:oMath xmlns:m="http://schemas.openxmlformats.org/officeDocument/2006/math">
                    <m:r>
                      <a:rPr lang="es-ES" b="0" i="1" smtClean="0">
                        <a:latin typeface="Cambria Math" panose="02040503050406030204" pitchFamily="18" charset="0"/>
                      </a:rPr>
                      <m:t>𝑅</m:t>
                    </m:r>
                    <m:r>
                      <a:rPr lang="es-ES" b="0" i="1" smtClean="0">
                        <a:latin typeface="Cambria Math" panose="02040503050406030204" pitchFamily="18" charset="0"/>
                      </a:rPr>
                      <m:t>=50</m:t>
                    </m:r>
                  </m:oMath>
                </a14:m>
                <a:r>
                  <a:rPr lang="es-DO" dirty="0"/>
                  <a:t> (una formula conocida como ley de Ohm y que se utiliza cuando se estudie electricidad).</a:t>
                </a:r>
              </a:p>
              <a:p>
                <a:pPr marL="0" indent="0">
                  <a:buNone/>
                </a:pPr>
                <a:r>
                  <a:rPr lang="es-ES" b="1" u="sng" dirty="0"/>
                  <a:t>D</a:t>
                </a:r>
                <a:r>
                  <a:rPr lang="es-DO" b="1" u="sng" dirty="0" err="1"/>
                  <a:t>atos</a:t>
                </a:r>
                <a:endParaRPr lang="es-DO" b="1" u="sng" dirty="0"/>
              </a:p>
              <a:p>
                <a:pPr marL="0" indent="0">
                  <a:buNone/>
                </a:pPr>
                <a:r>
                  <a:rPr lang="es-ES" dirty="0"/>
                  <a:t>E=?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s-E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𝐼</m:t>
                      </m:r>
                      <m:r>
                        <a:rPr lang="es-E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=33</m:t>
                      </m:r>
                    </m:oMath>
                  </m:oMathPara>
                </a14:m>
                <a:endParaRPr lang="es-ES" b="0" dirty="0"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s-ES" i="1">
                          <a:latin typeface="Cambria Math" panose="02040503050406030204" pitchFamily="18" charset="0"/>
                        </a:rPr>
                        <m:t>𝑅</m:t>
                      </m:r>
                      <m:r>
                        <a:rPr lang="es-ES" i="1">
                          <a:latin typeface="Cambria Math" panose="02040503050406030204" pitchFamily="18" charset="0"/>
                        </a:rPr>
                        <m:t>=50</m:t>
                      </m:r>
                    </m:oMath>
                  </m:oMathPara>
                </a14:m>
                <a:endParaRPr lang="es-E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s-ES" i="1">
                          <a:latin typeface="Cambria Math" panose="02040503050406030204" pitchFamily="18" charset="0"/>
                        </a:rPr>
                        <m:t>𝐸</m:t>
                      </m:r>
                      <m:r>
                        <a:rPr lang="es-E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s-E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𝐼𝑅</m:t>
                      </m:r>
                    </m:oMath>
                  </m:oMathPara>
                </a14:m>
                <a:endParaRPr lang="es-E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s-ES" i="1">
                          <a:latin typeface="Cambria Math" panose="02040503050406030204" pitchFamily="18" charset="0"/>
                        </a:rPr>
                        <m:t>𝐸</m:t>
                      </m:r>
                      <m:r>
                        <a:rPr lang="es-E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s-E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s-ES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33</m:t>
                      </m:r>
                      <m:r>
                        <a:rPr lang="es-E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)(</m:t>
                      </m:r>
                      <m:r>
                        <a:rPr lang="es-ES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50</m:t>
                      </m:r>
                      <m:r>
                        <a:rPr lang="es-E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s-ES" dirty="0"/>
              </a:p>
              <a:p>
                <a:pPr marL="0" indent="0">
                  <a:buNone/>
                </a:pPr>
                <a:r>
                  <a:rPr lang="es-ES" dirty="0"/>
                  <a:t> </a:t>
                </a:r>
                <a14:m>
                  <m:oMath xmlns:m="http://schemas.openxmlformats.org/officeDocument/2006/math">
                    <m:r>
                      <a:rPr lang="es-E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s-ES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𝟏𝟔𝟓𝟎</m:t>
                    </m:r>
                  </m:oMath>
                </a14:m>
                <a:endParaRPr lang="es-ES" b="1" dirty="0">
                  <a:solidFill>
                    <a:srgbClr val="C00000"/>
                  </a:solidFill>
                </a:endParaRPr>
              </a:p>
              <a:p>
                <a:pPr marL="0" indent="0">
                  <a:buNone/>
                </a:pPr>
                <a:endParaRPr lang="es-DO" dirty="0"/>
              </a:p>
              <a:p>
                <a:pPr marL="0" indent="0">
                  <a:buNone/>
                </a:pPr>
                <a:endParaRPr lang="es-DO" dirty="0"/>
              </a:p>
            </p:txBody>
          </p:sp>
        </mc:Choice>
        <mc:Fallback xmlns="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F70F0DB7-6FB0-4630-82D7-B3B34D809BA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311727" y="1475509"/>
                <a:ext cx="5708073" cy="4701454"/>
              </a:xfrm>
              <a:blipFill>
                <a:blip r:embed="rId3"/>
                <a:stretch>
                  <a:fillRect l="-2134" t="-2075" r="-1708"/>
                </a:stretch>
              </a:blipFill>
            </p:spPr>
            <p:txBody>
              <a:bodyPr/>
              <a:lstStyle/>
              <a:p>
                <a:r>
                  <a:rPr lang="es-D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Marcador de contenido 3">
                <a:extLst>
                  <a:ext uri="{FF2B5EF4-FFF2-40B4-BE49-F238E27FC236}">
                    <a16:creationId xmlns:a16="http://schemas.microsoft.com/office/drawing/2014/main" id="{F6B42C02-F2FD-48B7-A046-28CE925FDA68}"/>
                  </a:ext>
                </a:extLst>
              </p:cNvPr>
              <p:cNvSpPr>
                <a:spLocks noGrp="1"/>
              </p:cNvSpPr>
              <p:nvPr>
                <p:ph sz="half" idx="2"/>
              </p:nvPr>
            </p:nvSpPr>
            <p:spPr>
              <a:xfrm>
                <a:off x="6019800" y="1059873"/>
                <a:ext cx="6172200" cy="5798126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s-ES" dirty="0"/>
                  <a:t>2)</a:t>
                </a:r>
                <a14:m>
                  <m:oMath xmlns:m="http://schemas.openxmlformats.org/officeDocument/2006/math">
                    <m:r>
                      <a:rPr lang="es-ES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s-E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s-E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E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s-E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m:rPr>
                        <m:sty m:val="p"/>
                      </m:rPr>
                      <a:rPr lang="es-ES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bh</m:t>
                    </m:r>
                  </m:oMath>
                </a14:m>
                <a:r>
                  <a:rPr lang="es-DO" dirty="0"/>
                  <a:t> cuando b=5, h=8 (formula para determinar el área de un triangulo).</a:t>
                </a:r>
                <a:endParaRPr lang="es-ES" b="1" u="sng" dirty="0"/>
              </a:p>
              <a:p>
                <a:pPr marL="0" indent="0">
                  <a:buNone/>
                </a:pPr>
                <a:r>
                  <a:rPr lang="es-ES" b="1" u="sng" dirty="0"/>
                  <a:t>D</a:t>
                </a:r>
                <a:r>
                  <a:rPr lang="es-DO" b="1" u="sng" dirty="0" err="1"/>
                  <a:t>atos</a:t>
                </a:r>
                <a:r>
                  <a:rPr lang="es-DO" b="1" u="sng" dirty="0"/>
                  <a:t>                            </a:t>
                </a:r>
              </a:p>
              <a:p>
                <a:pPr marL="0" indent="0">
                  <a:buNone/>
                </a:pPr>
                <a:r>
                  <a:rPr lang="es-ES" sz="2400" dirty="0"/>
                  <a:t>A=?</a:t>
                </a:r>
              </a:p>
              <a:p>
                <a:pPr marL="0" indent="0">
                  <a:buNone/>
                </a:pPr>
                <a:r>
                  <a:rPr lang="es-ES" sz="2400" dirty="0">
                    <a:ea typeface="Cambria Math" panose="02040503050406030204" pitchFamily="18" charset="0"/>
                  </a:rPr>
                  <a:t>b</a:t>
                </a:r>
                <a14:m>
                  <m:oMath xmlns:m="http://schemas.openxmlformats.org/officeDocument/2006/math">
                    <m:r>
                      <a:rPr lang="es-E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s-ES" sz="2400" dirty="0">
                    <a:ea typeface="Cambria Math" panose="02040503050406030204" pitchFamily="18" charset="0"/>
                  </a:rPr>
                  <a:t>5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s-ES" sz="2400" b="0" i="1" smtClean="0">
                        <a:latin typeface="Cambria Math" panose="02040503050406030204" pitchFamily="18" charset="0"/>
                      </a:rPr>
                      <m:t>h</m:t>
                    </m:r>
                    <m:r>
                      <a:rPr lang="es-ES" sz="2400" i="1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s-ES" sz="2400" dirty="0"/>
                  <a:t>8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s-ES" sz="2400" i="1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s-E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E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E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s-E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m:rPr>
                          <m:sty m:val="p"/>
                        </m:rPr>
                        <a:rPr lang="es-ES" sz="240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bh</m:t>
                      </m:r>
                    </m:oMath>
                  </m:oMathPara>
                </a14:m>
                <a:endParaRPr lang="es-ES" sz="240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:endParaRPr lang="es-ES" sz="240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s-ES" sz="2400" i="1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s-E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E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E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s-E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s-ES" sz="24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s-ES" sz="2400" b="1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𝟓</m:t>
                      </m:r>
                      <m:r>
                        <a:rPr lang="es-ES" sz="24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)(</m:t>
                      </m:r>
                      <m:r>
                        <a:rPr lang="es-ES" sz="2400" b="1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𝟖</m:t>
                      </m:r>
                      <m:r>
                        <a:rPr lang="es-ES" sz="24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s-ES" sz="2400" dirty="0"/>
              </a:p>
              <a:p>
                <a:pPr marL="0" indent="0">
                  <a:buNone/>
                </a:pPr>
                <a:r>
                  <a:rPr lang="es-ES" sz="2400" dirty="0"/>
                  <a:t>      =</a:t>
                </a:r>
                <a:r>
                  <a:rPr lang="es-ES" sz="2400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E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E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s-E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s-ES" sz="2400" dirty="0"/>
                  <a:t>(</a:t>
                </a:r>
                <a:r>
                  <a:rPr lang="es-ES" sz="2400" b="1" dirty="0">
                    <a:solidFill>
                      <a:srgbClr val="C00000"/>
                    </a:solidFill>
                  </a:rPr>
                  <a:t>40</a:t>
                </a:r>
                <a:r>
                  <a:rPr lang="es-ES" sz="2400" dirty="0"/>
                  <a:t>)</a:t>
                </a:r>
              </a:p>
              <a:p>
                <a:pPr marL="0" indent="0">
                  <a:buNone/>
                </a:pPr>
                <a:r>
                  <a:rPr lang="es-ES" sz="2400" b="1" dirty="0">
                    <a:solidFill>
                      <a:srgbClr val="C00000"/>
                    </a:solidFill>
                  </a:rPr>
                  <a:t>       </a:t>
                </a:r>
                <a:r>
                  <a:rPr lang="es-ES" sz="2400" b="1" dirty="0"/>
                  <a:t>=</a:t>
                </a:r>
                <a:r>
                  <a:rPr lang="es-ES" sz="2400" b="1" dirty="0">
                    <a:solidFill>
                      <a:srgbClr val="C00000"/>
                    </a:solidFill>
                  </a:rPr>
                  <a:t>20</a:t>
                </a:r>
              </a:p>
              <a:p>
                <a:pPr marL="0" indent="0">
                  <a:buNone/>
                </a:pPr>
                <a:endParaRPr lang="es-DO" dirty="0"/>
              </a:p>
            </p:txBody>
          </p:sp>
        </mc:Choice>
        <mc:Fallback xmlns="">
          <p:sp>
            <p:nvSpPr>
              <p:cNvPr id="4" name="Marcador de contenido 3">
                <a:extLst>
                  <a:ext uri="{FF2B5EF4-FFF2-40B4-BE49-F238E27FC236}">
                    <a16:creationId xmlns:a16="http://schemas.microsoft.com/office/drawing/2014/main" id="{F6B42C02-F2FD-48B7-A046-28CE925FDA6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6019800" y="1059873"/>
                <a:ext cx="6172200" cy="5798126"/>
              </a:xfrm>
              <a:blipFill>
                <a:blip r:embed="rId4"/>
                <a:stretch>
                  <a:fillRect l="-2075" t="-315" r="-99"/>
                </a:stretch>
              </a:blipFill>
            </p:spPr>
            <p:txBody>
              <a:bodyPr/>
              <a:lstStyle/>
              <a:p>
                <a:r>
                  <a:rPr lang="es-DO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39040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7" name="Título 6">
                <a:extLst>
                  <a:ext uri="{FF2B5EF4-FFF2-40B4-BE49-F238E27FC236}">
                    <a16:creationId xmlns:a16="http://schemas.microsoft.com/office/drawing/2014/main" id="{3B7F3AB9-AED8-4A42-AD83-82A0B3AE68EB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>
              <a:xfrm>
                <a:off x="477982" y="365125"/>
                <a:ext cx="10875818" cy="1650711"/>
              </a:xfrm>
            </p:spPr>
            <p:txBody>
              <a:bodyPr>
                <a:normAutofit fontScale="90000"/>
              </a:bodyPr>
              <a:lstStyle/>
              <a:p>
                <a:r>
                  <a:rPr lang="es-ES" sz="3600" dirty="0"/>
                  <a:t>3</a:t>
                </a:r>
                <a:r>
                  <a:rPr lang="es-ES" sz="3600" b="1" dirty="0"/>
                  <a:t>)  </a:t>
                </a:r>
                <a14:m>
                  <m:oMath xmlns:m="http://schemas.openxmlformats.org/officeDocument/2006/math">
                    <m:r>
                      <a:rPr lang="es-ES" sz="3600" b="1" i="1">
                        <a:latin typeface="Cambria Math" panose="02040503050406030204" pitchFamily="18" charset="0"/>
                      </a:rPr>
                      <m:t>𝒎</m:t>
                    </m:r>
                    <m:r>
                      <a:rPr lang="es-ES" sz="36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s-ES" sz="36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s-ES" sz="3600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ES" sz="3600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𝒚</m:t>
                            </m:r>
                          </m:e>
                          <m:sub>
                            <m:r>
                              <a:rPr lang="es-ES" sz="3600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𝟐</m:t>
                            </m:r>
                            <m:r>
                              <a:rPr lang="es-ES" sz="3600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</m:t>
                            </m:r>
                          </m:sub>
                        </m:sSub>
                        <m:sSub>
                          <m:sSubPr>
                            <m:ctrlPr>
                              <a:rPr lang="es-ES" sz="3600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ES" sz="3600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𝒚</m:t>
                            </m:r>
                          </m:e>
                          <m:sub>
                            <m:r>
                              <a:rPr lang="es-ES" sz="3600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𝟏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s-ES" sz="3600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ES" sz="3600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𝒙</m:t>
                            </m:r>
                          </m:e>
                          <m:sub>
                            <m:r>
                              <a:rPr lang="es-ES" sz="3600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𝟐</m:t>
                            </m:r>
                            <m:r>
                              <a:rPr lang="es-ES" sz="3600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</m:t>
                            </m:r>
                          </m:sub>
                        </m:sSub>
                        <m:sSub>
                          <m:sSubPr>
                            <m:ctrlPr>
                              <a:rPr lang="es-ES" sz="3600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ES" sz="3600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𝒙</m:t>
                            </m:r>
                          </m:e>
                          <m:sub>
                            <m:r>
                              <a:rPr lang="es-ES" sz="3600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𝟏</m:t>
                            </m:r>
                          </m:sub>
                        </m:sSub>
                      </m:den>
                    </m:f>
                  </m:oMath>
                </a14:m>
                <a:r>
                  <a:rPr lang="es-DO" sz="3600" b="1" dirty="0"/>
                  <a:t> </a:t>
                </a:r>
                <a:r>
                  <a:rPr lang="es-DO" sz="3600" dirty="0"/>
                  <a:t>  cuando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DO" sz="3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ES" sz="3600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s-ES" sz="3600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s-ES" sz="3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=8,  </m:t>
                        </m:r>
                      </m:sub>
                    </m:sSub>
                  </m:oMath>
                </a14:m>
                <a:r>
                  <a:rPr lang="es-DO" sz="36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DO" sz="3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ES" sz="3600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s-ES" sz="3600" i="1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s-ES" sz="3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=−6,  </m:t>
                        </m:r>
                      </m:sub>
                    </m:sSub>
                  </m:oMath>
                </a14:m>
                <a:br>
                  <a:rPr lang="es-DO" sz="3600" dirty="0"/>
                </a:br>
                <a14:m>
                  <m:oMath xmlns:m="http://schemas.openxmlformats.org/officeDocument/2006/math">
                    <m:sSub>
                      <m:sSubPr>
                        <m:ctrlPr>
                          <a:rPr lang="es-DO" sz="3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ES" sz="36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s-ES" sz="3600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s-ES" sz="3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=−4</m:t>
                        </m:r>
                        <m:r>
                          <a:rPr lang="es-ES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    </m:t>
                        </m:r>
                        <m:r>
                          <a:rPr lang="es-ES" sz="3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 </m:t>
                        </m:r>
                      </m:sub>
                    </m:sSub>
                    <m:sSub>
                      <m:sSubPr>
                        <m:ctrlPr>
                          <a:rPr lang="es-DO" sz="3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ES" sz="36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s-ES" sz="3600" i="1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s-ES" sz="3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=−11,  </m:t>
                        </m:r>
                      </m:sub>
                    </m:sSub>
                    <m:r>
                      <a:rPr lang="es-ES" sz="36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s-ES" sz="3600" dirty="0">
                    <a:ea typeface="Cambria Math" panose="02040503050406030204" pitchFamily="18" charset="0"/>
                  </a:rPr>
                  <a:t>  (formula para encontrar la pendiente de una línea recta).</a:t>
                </a:r>
                <a:br>
                  <a:rPr lang="es-ES" dirty="0">
                    <a:ea typeface="Cambria Math" panose="02040503050406030204" pitchFamily="18" charset="0"/>
                  </a:rPr>
                </a:br>
                <a:endParaRPr lang="es-DO" dirty="0"/>
              </a:p>
            </p:txBody>
          </p:sp>
        </mc:Choice>
        <mc:Fallback>
          <p:sp>
            <p:nvSpPr>
              <p:cNvPr id="7" name="Título 6">
                <a:extLst>
                  <a:ext uri="{FF2B5EF4-FFF2-40B4-BE49-F238E27FC236}">
                    <a16:creationId xmlns:a16="http://schemas.microsoft.com/office/drawing/2014/main" id="{3B7F3AB9-AED8-4A42-AD83-82A0B3AE68E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477982" y="365125"/>
                <a:ext cx="10875818" cy="1650711"/>
              </a:xfrm>
              <a:blipFill>
                <a:blip r:embed="rId2"/>
                <a:stretch>
                  <a:fillRect l="-1401" t="-19926"/>
                </a:stretch>
              </a:blipFill>
            </p:spPr>
            <p:txBody>
              <a:bodyPr/>
              <a:lstStyle/>
              <a:p>
                <a:r>
                  <a:rPr lang="es-D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3438B970-0A53-4D6B-84DF-F9F52D9B64B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2202873"/>
                <a:ext cx="10515600" cy="3974090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s-ES" sz="3600" i="1" smtClean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es-ES" sz="3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s-ES" sz="3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ES" sz="36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8</m:t>
                        </m:r>
                        <m:r>
                          <a:rPr lang="es-ES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−(</m:t>
                        </m:r>
                        <m:r>
                          <a:rPr lang="es-ES" sz="36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−6</m:t>
                        </m:r>
                        <m:r>
                          <a:rPr lang="es-ES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num>
                      <m:den>
                        <m:r>
                          <a:rPr lang="es-ES" sz="36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−4</m:t>
                        </m:r>
                        <m:r>
                          <a:rPr lang="es-ES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−(</m:t>
                        </m:r>
                        <m:r>
                          <a:rPr lang="es-ES" sz="36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−11</m:t>
                        </m:r>
                        <m:r>
                          <a:rPr lang="es-ES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den>
                    </m:f>
                  </m:oMath>
                </a14:m>
                <a:r>
                  <a:rPr lang="es-DO" sz="3600" dirty="0"/>
                  <a:t>                   </a:t>
                </a:r>
              </a:p>
              <a:p>
                <a:pPr marL="0" indent="0">
                  <a:buNone/>
                </a:pPr>
                <a:r>
                  <a:rPr lang="es-ES" sz="3600" dirty="0"/>
                  <a:t> </a:t>
                </a:r>
                <a:r>
                  <a:rPr lang="es-DO" sz="3600" dirty="0"/>
                  <a:t>      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DO" sz="36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ES" sz="3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8</m:t>
                        </m:r>
                        <m:r>
                          <a:rPr lang="es-ES" sz="36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r>
                          <a:rPr lang="es-ES" sz="3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6</m:t>
                        </m:r>
                      </m:num>
                      <m:den>
                        <m:r>
                          <a:rPr lang="es-ES" sz="3600" b="0" i="1" smtClean="0">
                            <a:latin typeface="Cambria Math" panose="02040503050406030204" pitchFamily="18" charset="0"/>
                          </a:rPr>
                          <m:t>−4</m:t>
                        </m:r>
                        <m:r>
                          <a:rPr lang="es-ES" sz="36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r>
                          <a:rPr lang="es-ES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11</m:t>
                        </m:r>
                      </m:den>
                    </m:f>
                    <m:r>
                      <a:rPr lang="es-DO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s-DO" sz="3600" dirty="0"/>
                  <a:t>                          </a:t>
                </a:r>
              </a:p>
              <a:p>
                <a:pPr marL="0" indent="0">
                  <a:buNone/>
                </a:pPr>
                <a:r>
                  <a:rPr lang="es-ES" sz="3600" dirty="0"/>
                  <a:t> </a:t>
                </a:r>
                <a:r>
                  <a:rPr lang="es-DO" sz="3600" dirty="0"/>
                  <a:t>      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DO" sz="360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ES" sz="36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14</m:t>
                        </m:r>
                      </m:num>
                      <m:den>
                        <m:r>
                          <a:rPr lang="es-ES" sz="36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7</m:t>
                        </m:r>
                      </m:den>
                    </m:f>
                  </m:oMath>
                </a14:m>
                <a:endParaRPr lang="es-DO" sz="3600" dirty="0"/>
              </a:p>
              <a:p>
                <a:pPr marL="0" indent="0">
                  <a:buNone/>
                </a:pPr>
                <a:r>
                  <a:rPr lang="es-ES" sz="3600" dirty="0"/>
                  <a:t> </a:t>
                </a:r>
                <a:r>
                  <a:rPr lang="es-DO" sz="3600" dirty="0"/>
                  <a:t>      =</a:t>
                </a:r>
                <a:r>
                  <a:rPr lang="es-DO" sz="3600" b="1" dirty="0">
                    <a:solidFill>
                      <a:srgbClr val="C00000"/>
                    </a:solidFill>
                  </a:rPr>
                  <a:t>2</a:t>
                </a:r>
              </a:p>
              <a:p>
                <a:pPr marL="0" indent="0">
                  <a:buNone/>
                </a:pPr>
                <a:endParaRPr lang="es-DO" dirty="0"/>
              </a:p>
            </p:txBody>
          </p:sp>
        </mc:Choice>
        <mc:Fallback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3438B970-0A53-4D6B-84DF-F9F52D9B64B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2202873"/>
                <a:ext cx="10515600" cy="3974090"/>
              </a:xfr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DO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44256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3" grpId="0" build="p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</TotalTime>
  <Words>663</Words>
  <Application>Microsoft Office PowerPoint</Application>
  <PresentationFormat>Panorámica</PresentationFormat>
  <Paragraphs>68</Paragraphs>
  <Slides>10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Cambria Math</vt:lpstr>
      <vt:lpstr>Tema de Office</vt:lpstr>
      <vt:lpstr>Introducción a Álgebra</vt:lpstr>
      <vt:lpstr>Definición de Álgebra </vt:lpstr>
      <vt:lpstr>Definición de variable</vt:lpstr>
      <vt:lpstr>¿Para qué sirven las variables?</vt:lpstr>
      <vt:lpstr>Situación  Crear un restaurante con los estudiantes, elegir un voluntario (ese voluntario será el mesero) el mesero gana $100 por hora más las propinas que les dejan sus clientes por el servicio.  </vt:lpstr>
      <vt:lpstr>En todo problema de ecuaciones a través de fórmulas hay dos conceptos claves que debemos distinguir: </vt:lpstr>
      <vt:lpstr>Presentación de PowerPoint</vt:lpstr>
      <vt:lpstr>Evalúe las fórmulas siguientes para los valores dado.</vt:lpstr>
      <vt:lpstr>3)  m=(y_(2-) y_1)/(x_(2-) x_1 )   cuando y_(2=8,  ) y_(1=-6,  ) x_(2=-4       ) x_(1=-11,  )    (formula para encontrar la pendiente de una línea recta). </vt:lpstr>
      <vt:lpstr>4) d=√(〖(x_2-x_1)〗^2+〖(y_2-y_1)〗^2 )    cuando〖 x〗_(2=6 ,  ) x_1=2, y_2=7 , y_1=4  (formula para determinar la distancia entre dos puntos en una línea recta.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Introducción a Álgebra</dc:title>
  <dc:creator>Usuario</dc:creator>
  <cp:lastModifiedBy>Usuario</cp:lastModifiedBy>
  <cp:revision>11</cp:revision>
  <dcterms:created xsi:type="dcterms:W3CDTF">2020-05-18T17:13:27Z</dcterms:created>
  <dcterms:modified xsi:type="dcterms:W3CDTF">2020-05-18T20:10:43Z</dcterms:modified>
</cp:coreProperties>
</file>