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1128B-A121-4A3C-9DF4-4281023B7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73A620-C785-456B-B8E8-8E55EF500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82470-7B8D-4364-A702-6FD310BC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EBAFD4-3B62-4EDF-B978-8A97D90A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83C1E0-7238-4406-BCDF-6F785A97F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4114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502A1-3898-4773-B7BB-8B31A8B7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69FBC8-0676-495F-A86A-A09BC1A3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02E768-D7CA-45BB-80C3-B34FEA0E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D3446-9674-4DD0-BADA-F4B4E5DA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8507EE-CAD0-4A9F-AD99-1D2C5F9A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680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A846B8-8046-4696-8DC8-F75DF165A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66B865-5E06-4144-9B53-0A184BA76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21FE6-4B9E-4EA5-A3A2-D7FA7C47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FEA524-42EA-4FA9-8C52-94389B54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DDD542-14F8-4E09-BC8B-532992C0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2880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42D38-3507-431F-9954-F0D620C0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E5CE8-4A0A-43FF-B6D5-E5637FA82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0D22B-E194-4B39-A8D7-2D8D3CAE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B9D977-F737-4107-837D-1EF016AB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A2EE81-9BC1-414B-8A45-972A0912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7750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1CAB6-36FB-4BFC-B359-BE88CE65A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CEF993-94D7-4B55-B1A2-1FE899846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33A7BE-7827-4162-B17E-161C52E23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6A1DA-615C-4FCE-A7B9-1376B995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FDFE1E-9E45-4129-BE5A-B8620C37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915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BCCE5-A261-4538-80C3-2870CEB7A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FF1B-0E89-4F18-997A-AC1F31CFE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69BBA-8BA5-4387-BFC2-959A0AB02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09A32D-317D-4789-BA43-55F82C6B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4F50C0-042F-42A3-964A-A59035F30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648CBA-BEB3-4904-BD4D-6E4E49F4B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5784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2A593-67FF-4C11-A5A2-A614BC96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772037-8DA0-4102-840C-038980E19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BC55D1-3C5A-41D1-A8CB-69F2E3D65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E726C3-84AF-4425-85CD-FEE6C3018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A76695-4D74-432C-896D-68FB2E546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ADF15F-F79B-407A-B2A4-A8F8322B7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19240F-BB26-4050-8BE4-E2DF689A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54A878-A6D2-4085-9CD3-0FD27CFCB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301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B6181-5917-4BF8-BB71-8DEF6561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0D3EB8-D93B-4BAD-83E6-31CA7BED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F2BC3D-A76B-437F-98DF-EA71A89D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495401-028A-4178-8676-842CC361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8432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9A6784-1359-4573-9143-4D19C654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E1A396-6F86-4C5A-A53E-D17E62A5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29B0A4-18F2-45BE-A429-FA5EB93A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595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22B23-DB01-43F7-BA4D-2BC731A6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B42627-264B-4CC2-8087-43542C7EA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AAA5A1-C366-4924-9826-94EACBF2C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93EF41-336C-4DE1-978D-5A1F1F1F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E76C3D-A805-474D-A64D-93E6755C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E70355-F11E-40AB-A2B6-94726FA4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1974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4F129-0DE5-47CF-A699-17714B75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D338C5-A689-4A09-AF30-573BEF0F4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364A59-061B-43B4-B315-297C4F629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A2F7F1-A16E-4D06-8F5F-B6CDC0B50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3EC174-BF78-4EFD-BFD4-37B9EC3E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204C0-865C-40A1-9163-A82ACDDF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1619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0D25BF-3763-4CA5-87DB-729CCDDD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C1EFB7-4B29-42FC-9779-9765BAD3B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91F203-67C2-4825-85EC-D7D7F68C6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EF7A-A65D-4FC7-8D80-D3EAB9965C6F}" type="datetimeFigureOut">
              <a:rPr lang="es-DO" smtClean="0"/>
              <a:t>8/1/2021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8E96E2-10F5-4C1D-8F2B-E2DD6BFC6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35AAF-9434-432C-92BE-A2085A730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01230-89C0-4592-9B09-7959893831B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087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sfacil.com/tests/numeros/decimales/clasificacion-numeros-decimales-exactos-periodicos-puros-mixtos-periodo.html#:~:text=Decimal%20exacto%3A%20son%20los%20que,n%C3%BAmero%20que%20se%20repite%20indefinidamente" TargetMode="External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7C5E38F-2F8F-472C-A1C4-31B896CC63C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8"/>
          <a:stretch/>
        </p:blipFill>
        <p:spPr bwMode="auto">
          <a:xfrm>
            <a:off x="1434000" y="18221"/>
            <a:ext cx="10188000" cy="151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13252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C64AA52-8DB1-43DE-B6F8-FC9D4CB72456}"/>
              </a:ext>
            </a:extLst>
          </p:cNvPr>
          <p:cNvSpPr txBox="1"/>
          <p:nvPr/>
        </p:nvSpPr>
        <p:spPr>
          <a:xfrm>
            <a:off x="1291774" y="1799968"/>
            <a:ext cx="38147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es-D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br>
              <a:rPr lang="es-DO" sz="3600" b="1" dirty="0">
                <a:solidFill>
                  <a:schemeClr val="bg1"/>
                </a:solidFill>
              </a:rPr>
            </a:br>
            <a:r>
              <a:rPr lang="es-DO" sz="4400" b="1" dirty="0">
                <a:solidFill>
                  <a:schemeClr val="bg1"/>
                </a:solidFill>
                <a:latin typeface="Edwardian Script ITC" panose="030303020407070D0804" pitchFamily="66" charset="0"/>
                <a:ea typeface="+mn-ea"/>
                <a:cs typeface="+mn-cs"/>
              </a:rPr>
              <a:t>Matemática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BF5C1E2-98F8-4F22-9030-A567F4191E52}"/>
              </a:ext>
            </a:extLst>
          </p:cNvPr>
          <p:cNvSpPr txBox="1"/>
          <p:nvPr/>
        </p:nvSpPr>
        <p:spPr>
          <a:xfrm>
            <a:off x="1291774" y="3123407"/>
            <a:ext cx="38147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D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br>
              <a:rPr lang="es-DO" sz="3600" b="1" dirty="0">
                <a:solidFill>
                  <a:schemeClr val="bg1"/>
                </a:solidFill>
              </a:rPr>
            </a:br>
            <a:r>
              <a:rPr lang="es-DO" sz="4400" b="1" dirty="0">
                <a:solidFill>
                  <a:schemeClr val="bg1"/>
                </a:solidFill>
                <a:latin typeface="Edwardian Script ITC" panose="030303020407070D0804" pitchFamily="66" charset="0"/>
                <a:ea typeface="+mn-ea"/>
                <a:cs typeface="+mn-cs"/>
              </a:rPr>
              <a:t>Números </a:t>
            </a:r>
            <a:r>
              <a:rPr lang="es-DO" sz="44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R</a:t>
            </a:r>
            <a:r>
              <a:rPr lang="es-DO" sz="4400" b="1" dirty="0">
                <a:solidFill>
                  <a:schemeClr val="bg1"/>
                </a:solidFill>
                <a:latin typeface="Edwardian Script ITC" panose="030303020407070D0804" pitchFamily="66" charset="0"/>
                <a:ea typeface="+mn-ea"/>
                <a:cs typeface="+mn-cs"/>
              </a:rPr>
              <a:t>acionales</a:t>
            </a:r>
            <a:endParaRPr lang="es-DO" sz="4400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BDE3CC-C3A8-4562-84DC-2A0122B98ACE}"/>
              </a:ext>
            </a:extLst>
          </p:cNvPr>
          <p:cNvSpPr txBox="1"/>
          <p:nvPr/>
        </p:nvSpPr>
        <p:spPr>
          <a:xfrm>
            <a:off x="801931" y="4708176"/>
            <a:ext cx="52013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DO" sz="3600" b="1" dirty="0">
                <a:solidFill>
                  <a:schemeClr val="bg1"/>
                </a:solidFill>
              </a:rPr>
              <a:t>Profesores </a:t>
            </a:r>
          </a:p>
          <a:p>
            <a:pPr algn="ctr"/>
            <a:r>
              <a:rPr lang="es-DO" sz="4400" b="1" cap="none" dirty="0">
                <a:solidFill>
                  <a:schemeClr val="bg1"/>
                </a:solidFill>
                <a:latin typeface="Edwardian Script ITC" panose="030303020407070D0804" pitchFamily="66" charset="0"/>
              </a:rPr>
              <a:t>José Disla y Pedro Ureña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9C11CF4-C92E-4F5B-84CF-2719AB7350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379" t="10413" r="1859" b="5063"/>
          <a:stretch/>
        </p:blipFill>
        <p:spPr>
          <a:xfrm>
            <a:off x="6398346" y="2570921"/>
            <a:ext cx="4902935" cy="31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5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1F1E269-EDC6-4EAC-A096-B00818A035E3}"/>
              </a:ext>
            </a:extLst>
          </p:cNvPr>
          <p:cNvSpPr txBox="1"/>
          <p:nvPr/>
        </p:nvSpPr>
        <p:spPr>
          <a:xfrm>
            <a:off x="2173356" y="33998"/>
            <a:ext cx="83488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y resta de números decimales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95DD5C7-E31C-4E34-82A4-76019E3F07FC}"/>
              </a:ext>
            </a:extLst>
          </p:cNvPr>
          <p:cNvSpPr txBox="1"/>
          <p:nvPr/>
        </p:nvSpPr>
        <p:spPr>
          <a:xfrm>
            <a:off x="1219200" y="680329"/>
            <a:ext cx="2478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3BF4DE3-9930-4A9F-813A-59ABD47CDC02}"/>
              </a:ext>
            </a:extLst>
          </p:cNvPr>
          <p:cNvSpPr txBox="1"/>
          <p:nvPr/>
        </p:nvSpPr>
        <p:spPr>
          <a:xfrm>
            <a:off x="1537253" y="1326660"/>
            <a:ext cx="1054873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Noelia Subervi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CaeciliaLTStd-Light"/>
              </a:rPr>
              <a:t>compró una orquídea por RD$ 2,360.65 pesos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,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CaeciliaLTStd-Light"/>
              </a:rPr>
              <a:t>un macetero por RD$ 179.43 pesos y una regadera que costó RD$ 365.50 pesos.</a:t>
            </a:r>
          </a:p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CaeciliaLTStd-Light"/>
              </a:rPr>
              <a:t>Para pagar entregó un billete de RD$ 2,000 y un billete de RD$ 1,000.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06E7C25-BF16-4BB4-8A12-A85ADBB3A84D}"/>
              </a:ext>
            </a:extLst>
          </p:cNvPr>
          <p:cNvSpPr txBox="1"/>
          <p:nvPr/>
        </p:nvSpPr>
        <p:spPr>
          <a:xfrm>
            <a:off x="1537253" y="4512147"/>
            <a:ext cx="7646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¿Cuánto dinero le devolvieron?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1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BC973EC-4E88-41B0-8246-F6F76B02E2B3}"/>
              </a:ext>
            </a:extLst>
          </p:cNvPr>
          <p:cNvSpPr txBox="1"/>
          <p:nvPr/>
        </p:nvSpPr>
        <p:spPr>
          <a:xfrm>
            <a:off x="1510747" y="0"/>
            <a:ext cx="2040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Planteo: 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35127A5-9643-4302-A17E-F3849730BF86}"/>
              </a:ext>
            </a:extLst>
          </p:cNvPr>
          <p:cNvSpPr txBox="1"/>
          <p:nvPr/>
        </p:nvSpPr>
        <p:spPr>
          <a:xfrm>
            <a:off x="1403647" y="646331"/>
            <a:ext cx="72235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rquídea por RD$ 2,360.65 pesos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DA6D8D3-DF2B-4307-A02C-5602C24673D0}"/>
              </a:ext>
            </a:extLst>
          </p:cNvPr>
          <p:cNvSpPr txBox="1"/>
          <p:nvPr/>
        </p:nvSpPr>
        <p:spPr>
          <a:xfrm>
            <a:off x="1510747" y="1292662"/>
            <a:ext cx="7223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Macetero por RD$ 179.43 pesos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0098E5F-A1DC-401B-85B3-029FA9FFCE7F}"/>
              </a:ext>
            </a:extLst>
          </p:cNvPr>
          <p:cNvSpPr txBox="1"/>
          <p:nvPr/>
        </p:nvSpPr>
        <p:spPr>
          <a:xfrm>
            <a:off x="1510747" y="1938993"/>
            <a:ext cx="69706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Regadera por RD$ 365.50 pesos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BF15704-450B-461C-BB71-6FE700E7355C}"/>
              </a:ext>
            </a:extLst>
          </p:cNvPr>
          <p:cNvSpPr txBox="1"/>
          <p:nvPr/>
        </p:nvSpPr>
        <p:spPr>
          <a:xfrm>
            <a:off x="1510746" y="2585324"/>
            <a:ext cx="90247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CaeciliaLTStd-Light"/>
              </a:rPr>
              <a:t>Pagó con un billete de RD$ 2,000 y un billete de RD$ 1,000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8ACFE42-B2E7-4536-9328-FFE6EE2D3436}"/>
              </a:ext>
            </a:extLst>
          </p:cNvPr>
          <p:cNvSpPr txBox="1"/>
          <p:nvPr/>
        </p:nvSpPr>
        <p:spPr>
          <a:xfrm>
            <a:off x="1510747" y="3752165"/>
            <a:ext cx="24914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Operación:  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DA7ABEB-0E10-4BCA-A315-E0F6B71E3E55}"/>
              </a:ext>
            </a:extLst>
          </p:cNvPr>
          <p:cNvSpPr txBox="1"/>
          <p:nvPr/>
        </p:nvSpPr>
        <p:spPr>
          <a:xfrm>
            <a:off x="1616766" y="4431984"/>
            <a:ext cx="2040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2,360.65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732E274-EC94-41B9-BC52-02C807E551E0}"/>
              </a:ext>
            </a:extLst>
          </p:cNvPr>
          <p:cNvSpPr txBox="1"/>
          <p:nvPr/>
        </p:nvSpPr>
        <p:spPr>
          <a:xfrm>
            <a:off x="1968488" y="4919006"/>
            <a:ext cx="15830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179.43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9C391EC-800B-40D7-AB96-EFF5A32784AE}"/>
              </a:ext>
            </a:extLst>
          </p:cNvPr>
          <p:cNvSpPr txBox="1"/>
          <p:nvPr/>
        </p:nvSpPr>
        <p:spPr>
          <a:xfrm>
            <a:off x="1968488" y="5406028"/>
            <a:ext cx="1669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365.50</a:t>
            </a:r>
            <a:endParaRPr lang="es-DO" sz="3600" dirty="0"/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3B4F62B3-6FE8-4CC5-8749-1C00DC748A17}"/>
              </a:ext>
            </a:extLst>
          </p:cNvPr>
          <p:cNvCxnSpPr>
            <a:cxnSpLocks/>
          </p:cNvCxnSpPr>
          <p:nvPr/>
        </p:nvCxnSpPr>
        <p:spPr>
          <a:xfrm>
            <a:off x="1179443" y="6052359"/>
            <a:ext cx="25841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40E4BBC-60C1-4ADD-AF09-19218B272B02}"/>
              </a:ext>
            </a:extLst>
          </p:cNvPr>
          <p:cNvSpPr txBox="1"/>
          <p:nvPr/>
        </p:nvSpPr>
        <p:spPr>
          <a:xfrm>
            <a:off x="1288772" y="4998661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60095F6-4F05-4EE2-80C0-6AD4B7609614}"/>
              </a:ext>
            </a:extLst>
          </p:cNvPr>
          <p:cNvSpPr txBox="1"/>
          <p:nvPr/>
        </p:nvSpPr>
        <p:spPr>
          <a:xfrm>
            <a:off x="3151515" y="5981930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DO" sz="36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F8EA48C-FF00-4110-BFFF-FE005E3B6DEE}"/>
              </a:ext>
            </a:extLst>
          </p:cNvPr>
          <p:cNvSpPr txBox="1"/>
          <p:nvPr/>
        </p:nvSpPr>
        <p:spPr>
          <a:xfrm>
            <a:off x="2894889" y="5981930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083EC6E-FF57-4708-BF43-104E8E1768B9}"/>
              </a:ext>
            </a:extLst>
          </p:cNvPr>
          <p:cNvSpPr txBox="1"/>
          <p:nvPr/>
        </p:nvSpPr>
        <p:spPr>
          <a:xfrm>
            <a:off x="2769704" y="5968678"/>
            <a:ext cx="3373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7F1F9DE-76DC-4EBF-B0CF-C80B64579A5A}"/>
              </a:ext>
            </a:extLst>
          </p:cNvPr>
          <p:cNvSpPr txBox="1"/>
          <p:nvPr/>
        </p:nvSpPr>
        <p:spPr>
          <a:xfrm>
            <a:off x="2481910" y="5994323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1925A58-4B07-48DB-A7E2-02D681FDFFDB}"/>
              </a:ext>
            </a:extLst>
          </p:cNvPr>
          <p:cNvSpPr txBox="1"/>
          <p:nvPr/>
        </p:nvSpPr>
        <p:spPr>
          <a:xfrm>
            <a:off x="2198778" y="6005495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7DA4BD7-BD23-4EF5-87CF-8501262AE3FC}"/>
              </a:ext>
            </a:extLst>
          </p:cNvPr>
          <p:cNvSpPr txBox="1"/>
          <p:nvPr/>
        </p:nvSpPr>
        <p:spPr>
          <a:xfrm>
            <a:off x="1903308" y="6012868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5C7DBDF-9862-481B-95F3-56D9869B30EE}"/>
              </a:ext>
            </a:extLst>
          </p:cNvPr>
          <p:cNvSpPr txBox="1"/>
          <p:nvPr/>
        </p:nvSpPr>
        <p:spPr>
          <a:xfrm>
            <a:off x="1616766" y="6005495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F22D2A8-F466-4F5F-B759-92ABD533A0B4}"/>
              </a:ext>
            </a:extLst>
          </p:cNvPr>
          <p:cNvSpPr txBox="1"/>
          <p:nvPr/>
        </p:nvSpPr>
        <p:spPr>
          <a:xfrm>
            <a:off x="5274365" y="4549674"/>
            <a:ext cx="13914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2,000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4FAC8D4-567C-46E9-859B-C986F89A5975}"/>
              </a:ext>
            </a:extLst>
          </p:cNvPr>
          <p:cNvSpPr txBox="1"/>
          <p:nvPr/>
        </p:nvSpPr>
        <p:spPr>
          <a:xfrm>
            <a:off x="5274365" y="5059373"/>
            <a:ext cx="13914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5933A30C-800F-4207-9EA6-4A4449573577}"/>
              </a:ext>
            </a:extLst>
          </p:cNvPr>
          <p:cNvCxnSpPr>
            <a:cxnSpLocks/>
          </p:cNvCxnSpPr>
          <p:nvPr/>
        </p:nvCxnSpPr>
        <p:spPr>
          <a:xfrm>
            <a:off x="5068960" y="5687925"/>
            <a:ext cx="17559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9A54D04-3823-4D33-B907-A54A012BB94D}"/>
              </a:ext>
            </a:extLst>
          </p:cNvPr>
          <p:cNvSpPr txBox="1"/>
          <p:nvPr/>
        </p:nvSpPr>
        <p:spPr>
          <a:xfrm>
            <a:off x="4876391" y="4872839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F93F5C7-43DA-48E1-83B6-33B52BCA141B}"/>
              </a:ext>
            </a:extLst>
          </p:cNvPr>
          <p:cNvSpPr txBox="1"/>
          <p:nvPr/>
        </p:nvSpPr>
        <p:spPr>
          <a:xfrm>
            <a:off x="6174263" y="5636860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9741B45-5B5B-49DB-BC89-7F3E70B8DC64}"/>
              </a:ext>
            </a:extLst>
          </p:cNvPr>
          <p:cNvSpPr txBox="1"/>
          <p:nvPr/>
        </p:nvSpPr>
        <p:spPr>
          <a:xfrm>
            <a:off x="5917637" y="5636859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1C3B900-0FAF-4541-AAE8-B91B68B8D538}"/>
              </a:ext>
            </a:extLst>
          </p:cNvPr>
          <p:cNvSpPr txBox="1"/>
          <p:nvPr/>
        </p:nvSpPr>
        <p:spPr>
          <a:xfrm>
            <a:off x="5659220" y="5643487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8B711F4-4462-464A-BFBC-496966B88F3F}"/>
              </a:ext>
            </a:extLst>
          </p:cNvPr>
          <p:cNvSpPr txBox="1"/>
          <p:nvPr/>
        </p:nvSpPr>
        <p:spPr>
          <a:xfrm>
            <a:off x="5361043" y="5636863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53380BF-591D-45BE-ACC7-A1008294ABB7}"/>
              </a:ext>
            </a:extLst>
          </p:cNvPr>
          <p:cNvSpPr txBox="1"/>
          <p:nvPr/>
        </p:nvSpPr>
        <p:spPr>
          <a:xfrm>
            <a:off x="8038524" y="4501345"/>
            <a:ext cx="13914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3,000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46CF5094-E7A3-4657-A476-47C7A962FEE9}"/>
              </a:ext>
            </a:extLst>
          </p:cNvPr>
          <p:cNvSpPr txBox="1"/>
          <p:nvPr/>
        </p:nvSpPr>
        <p:spPr>
          <a:xfrm>
            <a:off x="8038523" y="4872839"/>
            <a:ext cx="20728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2,905.58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2B38479-1731-4168-96F0-6BC0E5491906}"/>
              </a:ext>
            </a:extLst>
          </p:cNvPr>
          <p:cNvSpPr txBox="1"/>
          <p:nvPr/>
        </p:nvSpPr>
        <p:spPr>
          <a:xfrm>
            <a:off x="9163886" y="4517566"/>
            <a:ext cx="3373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55696FC-9233-41D0-BA64-27071A03893A}"/>
              </a:ext>
            </a:extLst>
          </p:cNvPr>
          <p:cNvSpPr txBox="1"/>
          <p:nvPr/>
        </p:nvSpPr>
        <p:spPr>
          <a:xfrm>
            <a:off x="9306621" y="4485124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37D9415-5CFC-4804-80A3-A340BAF248BD}"/>
              </a:ext>
            </a:extLst>
          </p:cNvPr>
          <p:cNvSpPr txBox="1"/>
          <p:nvPr/>
        </p:nvSpPr>
        <p:spPr>
          <a:xfrm>
            <a:off x="9562971" y="4468245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AD02DC8D-4567-4C2C-9DD6-9135374C5B0A}"/>
              </a:ext>
            </a:extLst>
          </p:cNvPr>
          <p:cNvCxnSpPr>
            <a:cxnSpLocks/>
          </p:cNvCxnSpPr>
          <p:nvPr/>
        </p:nvCxnSpPr>
        <p:spPr>
          <a:xfrm>
            <a:off x="7772409" y="5449386"/>
            <a:ext cx="2338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CEFEC107-9C45-4FBB-BF6A-A3B63745F772}"/>
              </a:ext>
            </a:extLst>
          </p:cNvPr>
          <p:cNvSpPr txBox="1"/>
          <p:nvPr/>
        </p:nvSpPr>
        <p:spPr>
          <a:xfrm>
            <a:off x="9512515" y="4120463"/>
            <a:ext cx="5876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DO" sz="2800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AEBCA95-1B0E-4F1B-9C30-D995AF5E5DBA}"/>
              </a:ext>
            </a:extLst>
          </p:cNvPr>
          <p:cNvSpPr txBox="1"/>
          <p:nvPr/>
        </p:nvSpPr>
        <p:spPr>
          <a:xfrm>
            <a:off x="9586918" y="5406027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FE006EB-40F8-4CA8-B7B7-7F0D1043A7F9}"/>
              </a:ext>
            </a:extLst>
          </p:cNvPr>
          <p:cNvSpPr txBox="1"/>
          <p:nvPr/>
        </p:nvSpPr>
        <p:spPr>
          <a:xfrm>
            <a:off x="9306621" y="4145467"/>
            <a:ext cx="364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2800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11434CF-E562-4836-8F22-C4A653353F51}"/>
              </a:ext>
            </a:extLst>
          </p:cNvPr>
          <p:cNvSpPr txBox="1"/>
          <p:nvPr/>
        </p:nvSpPr>
        <p:spPr>
          <a:xfrm>
            <a:off x="8953843" y="4139498"/>
            <a:ext cx="364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2800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73F916A-1D28-4FA5-AB31-CC5D83ED01B8}"/>
              </a:ext>
            </a:extLst>
          </p:cNvPr>
          <p:cNvSpPr txBox="1"/>
          <p:nvPr/>
        </p:nvSpPr>
        <p:spPr>
          <a:xfrm>
            <a:off x="8710136" y="4139498"/>
            <a:ext cx="364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2800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63218E7C-6E47-4A89-A9D0-B21F32025D91}"/>
              </a:ext>
            </a:extLst>
          </p:cNvPr>
          <p:cNvSpPr txBox="1"/>
          <p:nvPr/>
        </p:nvSpPr>
        <p:spPr>
          <a:xfrm>
            <a:off x="8438402" y="4152200"/>
            <a:ext cx="364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2800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3CFA4FF-ABDA-4CD1-87A6-7FFFCFD2EC04}"/>
              </a:ext>
            </a:extLst>
          </p:cNvPr>
          <p:cNvSpPr txBox="1"/>
          <p:nvPr/>
        </p:nvSpPr>
        <p:spPr>
          <a:xfrm>
            <a:off x="8079180" y="4164902"/>
            <a:ext cx="364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28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C43CAB1F-30EF-411B-A595-47C381EC429B}"/>
              </a:ext>
            </a:extLst>
          </p:cNvPr>
          <p:cNvSpPr txBox="1"/>
          <p:nvPr/>
        </p:nvSpPr>
        <p:spPr>
          <a:xfrm>
            <a:off x="7755183" y="4682887"/>
            <a:ext cx="3711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D905973-296C-4182-BCFA-20122E56F16B}"/>
              </a:ext>
            </a:extLst>
          </p:cNvPr>
          <p:cNvSpPr txBox="1"/>
          <p:nvPr/>
        </p:nvSpPr>
        <p:spPr>
          <a:xfrm>
            <a:off x="9286203" y="5400156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153C8FBA-328F-449B-9F2D-E72355BFEF6B}"/>
              </a:ext>
            </a:extLst>
          </p:cNvPr>
          <p:cNvSpPr txBox="1"/>
          <p:nvPr/>
        </p:nvSpPr>
        <p:spPr>
          <a:xfrm>
            <a:off x="8920512" y="5393041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6DBA41C-208E-4B82-A6E4-1C6C0EFF21DB}"/>
              </a:ext>
            </a:extLst>
          </p:cNvPr>
          <p:cNvSpPr txBox="1"/>
          <p:nvPr/>
        </p:nvSpPr>
        <p:spPr>
          <a:xfrm>
            <a:off x="8648778" y="5369711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79DF3AFD-AB8E-44D8-9029-07E3D852B743}"/>
              </a:ext>
            </a:extLst>
          </p:cNvPr>
          <p:cNvSpPr txBox="1"/>
          <p:nvPr/>
        </p:nvSpPr>
        <p:spPr>
          <a:xfrm>
            <a:off x="8364017" y="5376832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F82EE53-CDA0-460A-B03B-17A23C5E64B9}"/>
              </a:ext>
            </a:extLst>
          </p:cNvPr>
          <p:cNvSpPr txBox="1"/>
          <p:nvPr/>
        </p:nvSpPr>
        <p:spPr>
          <a:xfrm>
            <a:off x="8050895" y="5359164"/>
            <a:ext cx="48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CB616CC-0C65-41E9-B19F-34054DAF0C92}"/>
              </a:ext>
            </a:extLst>
          </p:cNvPr>
          <p:cNvSpPr txBox="1"/>
          <p:nvPr/>
        </p:nvSpPr>
        <p:spPr>
          <a:xfrm>
            <a:off x="9163885" y="5392276"/>
            <a:ext cx="3373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365216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3" grpId="0"/>
      <p:bldP spid="15" grpId="0"/>
      <p:bldP spid="17" grpId="0"/>
      <p:bldP spid="19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D8D5BE-BADE-4EEE-9274-09920F3A22ED}"/>
              </a:ext>
            </a:extLst>
          </p:cNvPr>
          <p:cNvSpPr txBox="1"/>
          <p:nvPr/>
        </p:nvSpPr>
        <p:spPr>
          <a:xfrm>
            <a:off x="1166192" y="0"/>
            <a:ext cx="7646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¿Cuánto dinero le devolvieron?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47A780-7B4F-466E-93F7-D3AF8376C271}"/>
              </a:ext>
            </a:extLst>
          </p:cNvPr>
          <p:cNvSpPr txBox="1"/>
          <p:nvPr/>
        </p:nvSpPr>
        <p:spPr>
          <a:xfrm>
            <a:off x="1166192" y="646331"/>
            <a:ext cx="9488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Noelia suberbi le devolvieron 94.42 pesos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21317E0-AB58-4897-9E96-DE562D9F2A05}"/>
              </a:ext>
            </a:extLst>
          </p:cNvPr>
          <p:cNvSpPr txBox="1"/>
          <p:nvPr/>
        </p:nvSpPr>
        <p:spPr>
          <a:xfrm>
            <a:off x="1643269" y="1615827"/>
            <a:ext cx="26106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Ejercicios: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3D2495D-5DCA-472B-BCFE-EB4E51551B1A}"/>
              </a:ext>
            </a:extLst>
          </p:cNvPr>
          <p:cNvSpPr txBox="1"/>
          <p:nvPr/>
        </p:nvSpPr>
        <p:spPr>
          <a:xfrm>
            <a:off x="1285461" y="2262158"/>
            <a:ext cx="107210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Escribe cómo se lee y descompón cada número.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422E24-64F9-4515-8EFB-0A8C254CA4FB}"/>
              </a:ext>
            </a:extLst>
          </p:cNvPr>
          <p:cNvSpPr txBox="1"/>
          <p:nvPr/>
        </p:nvSpPr>
        <p:spPr>
          <a:xfrm>
            <a:off x="1285461" y="4677094"/>
            <a:ext cx="16576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9.52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733212F-9847-4BF9-A38A-2F06223D1411}"/>
              </a:ext>
            </a:extLst>
          </p:cNvPr>
          <p:cNvSpPr txBox="1"/>
          <p:nvPr/>
        </p:nvSpPr>
        <p:spPr>
          <a:xfrm>
            <a:off x="1477076" y="2866872"/>
            <a:ext cx="14036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4.8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1E697A3-BC8D-4263-B58E-BE1A8D033282}"/>
              </a:ext>
            </a:extLst>
          </p:cNvPr>
          <p:cNvSpPr txBox="1"/>
          <p:nvPr/>
        </p:nvSpPr>
        <p:spPr>
          <a:xfrm>
            <a:off x="2782956" y="2886786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051E674-8A31-46D6-B279-AC01A3A70DAA}"/>
              </a:ext>
            </a:extLst>
          </p:cNvPr>
          <p:cNvSpPr txBox="1"/>
          <p:nvPr/>
        </p:nvSpPr>
        <p:spPr>
          <a:xfrm>
            <a:off x="3165645" y="2845254"/>
            <a:ext cx="3988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Cuatro punto ocho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C9CAE88-3336-4BEA-9F62-2AC0C31B1D9A}"/>
              </a:ext>
            </a:extLst>
          </p:cNvPr>
          <p:cNvSpPr txBox="1"/>
          <p:nvPr/>
        </p:nvSpPr>
        <p:spPr>
          <a:xfrm>
            <a:off x="2822979" y="4684112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D10F1BD-C9E2-4462-89E3-45E5E58E87D2}"/>
              </a:ext>
            </a:extLst>
          </p:cNvPr>
          <p:cNvSpPr txBox="1"/>
          <p:nvPr/>
        </p:nvSpPr>
        <p:spPr>
          <a:xfrm>
            <a:off x="3192149" y="4658862"/>
            <a:ext cx="49944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Nueve punto cinco, dos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3BB1C37-F6D2-45F2-8563-F85312441B1E}"/>
              </a:ext>
            </a:extLst>
          </p:cNvPr>
          <p:cNvSpPr txBox="1"/>
          <p:nvPr/>
        </p:nvSpPr>
        <p:spPr>
          <a:xfrm>
            <a:off x="1363959" y="3555400"/>
            <a:ext cx="2465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unidades</a:t>
            </a:r>
            <a:endParaRPr lang="es-DO" sz="36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D660411-B769-4886-AF7B-AF53A945C615}"/>
              </a:ext>
            </a:extLst>
          </p:cNvPr>
          <p:cNvSpPr txBox="1"/>
          <p:nvPr/>
        </p:nvSpPr>
        <p:spPr>
          <a:xfrm>
            <a:off x="3755640" y="3606477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705D1B6-82B3-4B6A-A635-1E2387E37F27}"/>
              </a:ext>
            </a:extLst>
          </p:cNvPr>
          <p:cNvSpPr txBox="1"/>
          <p:nvPr/>
        </p:nvSpPr>
        <p:spPr>
          <a:xfrm>
            <a:off x="4201753" y="3605142"/>
            <a:ext cx="2409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décimas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362D13C-3809-40DF-8FEE-89F5DCE780E4}"/>
              </a:ext>
            </a:extLst>
          </p:cNvPr>
          <p:cNvSpPr txBox="1"/>
          <p:nvPr/>
        </p:nvSpPr>
        <p:spPr>
          <a:xfrm>
            <a:off x="2364499" y="4116247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799810C-8956-491C-B0C5-13E689B56EA3}"/>
              </a:ext>
            </a:extLst>
          </p:cNvPr>
          <p:cNvSpPr txBox="1"/>
          <p:nvPr/>
        </p:nvSpPr>
        <p:spPr>
          <a:xfrm>
            <a:off x="4843740" y="4116246"/>
            <a:ext cx="8925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E54F895-96EA-4E82-A794-62A4E774BE67}"/>
              </a:ext>
            </a:extLst>
          </p:cNvPr>
          <p:cNvSpPr txBox="1"/>
          <p:nvPr/>
        </p:nvSpPr>
        <p:spPr>
          <a:xfrm>
            <a:off x="1710442" y="5237941"/>
            <a:ext cx="2465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unidades</a:t>
            </a:r>
            <a:endParaRPr lang="es-DO" sz="36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C5ABF41-97F9-4CE3-B01E-8DB5F73EF3DA}"/>
              </a:ext>
            </a:extLst>
          </p:cNvPr>
          <p:cNvSpPr txBox="1"/>
          <p:nvPr/>
        </p:nvSpPr>
        <p:spPr>
          <a:xfrm>
            <a:off x="4066834" y="5271567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A05A692-3D06-4DFD-85A0-7919E2C49D10}"/>
              </a:ext>
            </a:extLst>
          </p:cNvPr>
          <p:cNvSpPr txBox="1"/>
          <p:nvPr/>
        </p:nvSpPr>
        <p:spPr>
          <a:xfrm>
            <a:off x="4412058" y="5264047"/>
            <a:ext cx="31413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 centésimas</a:t>
            </a:r>
            <a:endParaRPr lang="es-DO" sz="3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917A5BD-44E3-4EEB-BC74-1EB2F22E21AC}"/>
              </a:ext>
            </a:extLst>
          </p:cNvPr>
          <p:cNvSpPr txBox="1"/>
          <p:nvPr/>
        </p:nvSpPr>
        <p:spPr>
          <a:xfrm>
            <a:off x="2688294" y="5647170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5E1445E-5A64-480A-AE67-1D873206DD30}"/>
              </a:ext>
            </a:extLst>
          </p:cNvPr>
          <p:cNvSpPr txBox="1"/>
          <p:nvPr/>
        </p:nvSpPr>
        <p:spPr>
          <a:xfrm>
            <a:off x="5201978" y="5724499"/>
            <a:ext cx="11458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0.52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2489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4" grpId="0"/>
      <p:bldP spid="15" grpId="0"/>
      <p:bldP spid="19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2B87ED-0A00-4928-90B2-1F594C4257E3}"/>
              </a:ext>
            </a:extLst>
          </p:cNvPr>
          <p:cNvSpPr txBox="1"/>
          <p:nvPr/>
        </p:nvSpPr>
        <p:spPr>
          <a:xfrm>
            <a:off x="1129476" y="-21678"/>
            <a:ext cx="21081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30.196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B3A77A4-FC81-418A-B498-A5CE63CC607F}"/>
              </a:ext>
            </a:extLst>
          </p:cNvPr>
          <p:cNvSpPr txBox="1"/>
          <p:nvPr/>
        </p:nvSpPr>
        <p:spPr>
          <a:xfrm>
            <a:off x="1104056" y="1939328"/>
            <a:ext cx="22131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147.04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AFE5966-12C1-46A7-83B2-D19CDF5B9455}"/>
              </a:ext>
            </a:extLst>
          </p:cNvPr>
          <p:cNvSpPr txBox="1"/>
          <p:nvPr/>
        </p:nvSpPr>
        <p:spPr>
          <a:xfrm>
            <a:off x="1281811" y="3735549"/>
            <a:ext cx="21081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6.083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68E6539-0A40-4F85-A871-97A691ED0ED8}"/>
              </a:ext>
            </a:extLst>
          </p:cNvPr>
          <p:cNvSpPr txBox="1"/>
          <p:nvPr/>
        </p:nvSpPr>
        <p:spPr>
          <a:xfrm>
            <a:off x="3048015" y="3753747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412421E-51F1-4F61-80A5-686FE04F2666}"/>
              </a:ext>
            </a:extLst>
          </p:cNvPr>
          <p:cNvSpPr txBox="1"/>
          <p:nvPr/>
        </p:nvSpPr>
        <p:spPr>
          <a:xfrm>
            <a:off x="3105134" y="1985495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BBEDBF7-FC7F-4CE7-B90E-0B6B03428F69}"/>
              </a:ext>
            </a:extLst>
          </p:cNvPr>
          <p:cNvSpPr txBox="1"/>
          <p:nvPr/>
        </p:nvSpPr>
        <p:spPr>
          <a:xfrm>
            <a:off x="3152934" y="-7491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71BC6F3-0A04-4659-8A62-9D366553426A}"/>
              </a:ext>
            </a:extLst>
          </p:cNvPr>
          <p:cNvSpPr txBox="1"/>
          <p:nvPr/>
        </p:nvSpPr>
        <p:spPr>
          <a:xfrm>
            <a:off x="3431771" y="3723665"/>
            <a:ext cx="6045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 punto cero, ocho, tres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E264AA9-E1DE-498E-9E91-FC466DD577A3}"/>
              </a:ext>
            </a:extLst>
          </p:cNvPr>
          <p:cNvSpPr txBox="1"/>
          <p:nvPr/>
        </p:nvSpPr>
        <p:spPr>
          <a:xfrm>
            <a:off x="3525619" y="-40054"/>
            <a:ext cx="64483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Treinta punto uno, nueve, seis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9459E1A-F72B-4311-A6C2-809E6040B4F9}"/>
              </a:ext>
            </a:extLst>
          </p:cNvPr>
          <p:cNvSpPr txBox="1"/>
          <p:nvPr/>
        </p:nvSpPr>
        <p:spPr>
          <a:xfrm>
            <a:off x="3431771" y="1985495"/>
            <a:ext cx="8760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Siento cuarenta y siete punto cero, cuatro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CF08210-8262-4D0A-A136-1DB511EC2C6C}"/>
              </a:ext>
            </a:extLst>
          </p:cNvPr>
          <p:cNvSpPr txBox="1"/>
          <p:nvPr/>
        </p:nvSpPr>
        <p:spPr>
          <a:xfrm>
            <a:off x="1497496" y="533166"/>
            <a:ext cx="2465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decenas</a:t>
            </a:r>
            <a:endParaRPr lang="es-DO" sz="36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A669744-1299-4452-BEC0-87BD722E8549}"/>
              </a:ext>
            </a:extLst>
          </p:cNvPr>
          <p:cNvSpPr txBox="1"/>
          <p:nvPr/>
        </p:nvSpPr>
        <p:spPr>
          <a:xfrm>
            <a:off x="3710815" y="569722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44405B8-6D5B-461D-92C6-1ACBD70BF201}"/>
              </a:ext>
            </a:extLst>
          </p:cNvPr>
          <p:cNvSpPr txBox="1"/>
          <p:nvPr/>
        </p:nvSpPr>
        <p:spPr>
          <a:xfrm>
            <a:off x="4125033" y="580140"/>
            <a:ext cx="2465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unidades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C79B75-4D57-4605-8988-20C8244C550D}"/>
              </a:ext>
            </a:extLst>
          </p:cNvPr>
          <p:cNvSpPr txBox="1"/>
          <p:nvPr/>
        </p:nvSpPr>
        <p:spPr>
          <a:xfrm>
            <a:off x="6497888" y="636082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AE76743-9381-4090-A050-D61D0A44F359}"/>
              </a:ext>
            </a:extLst>
          </p:cNvPr>
          <p:cNvSpPr txBox="1"/>
          <p:nvPr/>
        </p:nvSpPr>
        <p:spPr>
          <a:xfrm>
            <a:off x="6819714" y="571446"/>
            <a:ext cx="31543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milésimas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CF976C1-648C-47CC-B332-69084D71956A}"/>
              </a:ext>
            </a:extLst>
          </p:cNvPr>
          <p:cNvSpPr txBox="1"/>
          <p:nvPr/>
        </p:nvSpPr>
        <p:spPr>
          <a:xfrm>
            <a:off x="2335901" y="1042140"/>
            <a:ext cx="7884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s-DO" sz="36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AE6A597-D6FF-484B-B178-8DE3D207A08F}"/>
              </a:ext>
            </a:extLst>
          </p:cNvPr>
          <p:cNvSpPr txBox="1"/>
          <p:nvPr/>
        </p:nvSpPr>
        <p:spPr>
          <a:xfrm>
            <a:off x="5109583" y="1042194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FF3D713-0A45-4DA3-99C2-3FC8B16D4529}"/>
              </a:ext>
            </a:extLst>
          </p:cNvPr>
          <p:cNvSpPr txBox="1"/>
          <p:nvPr/>
        </p:nvSpPr>
        <p:spPr>
          <a:xfrm>
            <a:off x="7721825" y="1054841"/>
            <a:ext cx="1398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0.196</a:t>
            </a:r>
            <a:endParaRPr lang="es-DO" sz="3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0994512-F6C2-47E9-83A1-15B52ABEC670}"/>
              </a:ext>
            </a:extLst>
          </p:cNvPr>
          <p:cNvSpPr txBox="1"/>
          <p:nvPr/>
        </p:nvSpPr>
        <p:spPr>
          <a:xfrm>
            <a:off x="1280932" y="2476121"/>
            <a:ext cx="22131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centena</a:t>
            </a:r>
            <a:endParaRPr lang="es-DO" sz="36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0DC192A-F988-44CB-9E69-3D3D92D85F02}"/>
              </a:ext>
            </a:extLst>
          </p:cNvPr>
          <p:cNvSpPr txBox="1"/>
          <p:nvPr/>
        </p:nvSpPr>
        <p:spPr>
          <a:xfrm>
            <a:off x="3372617" y="2486325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E28FEF7-1946-454E-878C-6A105195A8FF}"/>
              </a:ext>
            </a:extLst>
          </p:cNvPr>
          <p:cNvSpPr txBox="1"/>
          <p:nvPr/>
        </p:nvSpPr>
        <p:spPr>
          <a:xfrm>
            <a:off x="3697905" y="2456243"/>
            <a:ext cx="2465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decenas</a:t>
            </a:r>
            <a:endParaRPr lang="es-DO" sz="36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4A69BD0-597E-44ED-BA98-594BF129F19D}"/>
              </a:ext>
            </a:extLst>
          </p:cNvPr>
          <p:cNvSpPr txBox="1"/>
          <p:nvPr/>
        </p:nvSpPr>
        <p:spPr>
          <a:xfrm>
            <a:off x="5876750" y="2487890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3A914E0-57AC-44FD-B081-55ADD9DD75CE}"/>
              </a:ext>
            </a:extLst>
          </p:cNvPr>
          <p:cNvSpPr txBox="1"/>
          <p:nvPr/>
        </p:nvSpPr>
        <p:spPr>
          <a:xfrm>
            <a:off x="6227567" y="2482469"/>
            <a:ext cx="2465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unidades</a:t>
            </a:r>
            <a:endParaRPr lang="es-DO" sz="36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D5F18E3-83AF-4FA3-BFF6-6B9B30BC415B}"/>
              </a:ext>
            </a:extLst>
          </p:cNvPr>
          <p:cNvSpPr txBox="1"/>
          <p:nvPr/>
        </p:nvSpPr>
        <p:spPr>
          <a:xfrm>
            <a:off x="8539776" y="2539080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FB744B4-59DD-483A-8051-5B9E25284F70}"/>
              </a:ext>
            </a:extLst>
          </p:cNvPr>
          <p:cNvSpPr txBox="1"/>
          <p:nvPr/>
        </p:nvSpPr>
        <p:spPr>
          <a:xfrm>
            <a:off x="8882625" y="2507170"/>
            <a:ext cx="29780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centésimas</a:t>
            </a:r>
            <a:endParaRPr lang="es-DO" sz="36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A74CC0D-15DF-4704-BBB5-8210A1DE1659}"/>
              </a:ext>
            </a:extLst>
          </p:cNvPr>
          <p:cNvSpPr txBox="1"/>
          <p:nvPr/>
        </p:nvSpPr>
        <p:spPr>
          <a:xfrm>
            <a:off x="2050100" y="2966747"/>
            <a:ext cx="9912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s-DO" sz="3600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B158F1B-DF8F-4D3E-A0C9-E75CEBA96752}"/>
              </a:ext>
            </a:extLst>
          </p:cNvPr>
          <p:cNvSpPr txBox="1"/>
          <p:nvPr/>
        </p:nvSpPr>
        <p:spPr>
          <a:xfrm>
            <a:off x="4455203" y="2972192"/>
            <a:ext cx="7884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s-DO" sz="36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739B7D1-1A04-483A-99C7-E2BB1B91992E}"/>
              </a:ext>
            </a:extLst>
          </p:cNvPr>
          <p:cNvSpPr txBox="1"/>
          <p:nvPr/>
        </p:nvSpPr>
        <p:spPr>
          <a:xfrm>
            <a:off x="7233876" y="2972192"/>
            <a:ext cx="503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DO" sz="36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B881D1D-DD9D-4468-B1AB-6914B555584F}"/>
              </a:ext>
            </a:extLst>
          </p:cNvPr>
          <p:cNvSpPr txBox="1"/>
          <p:nvPr/>
        </p:nvSpPr>
        <p:spPr>
          <a:xfrm>
            <a:off x="9896903" y="2966747"/>
            <a:ext cx="1142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0.04</a:t>
            </a:r>
            <a:endParaRPr lang="es-DO" sz="36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81A9D161-9A61-492A-9810-2D885DBAB591}"/>
              </a:ext>
            </a:extLst>
          </p:cNvPr>
          <p:cNvSpPr txBox="1"/>
          <p:nvPr/>
        </p:nvSpPr>
        <p:spPr>
          <a:xfrm>
            <a:off x="1197768" y="4350695"/>
            <a:ext cx="2500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unidades</a:t>
            </a:r>
            <a:endParaRPr lang="es-DO" sz="36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D0F3B7D-8F3C-47AB-9203-F06E1E0A83F9}"/>
              </a:ext>
            </a:extLst>
          </p:cNvPr>
          <p:cNvSpPr txBox="1"/>
          <p:nvPr/>
        </p:nvSpPr>
        <p:spPr>
          <a:xfrm>
            <a:off x="3473954" y="4388137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1EB7515-161D-4A51-B9A7-E7E11AED03BB}"/>
              </a:ext>
            </a:extLst>
          </p:cNvPr>
          <p:cNvSpPr txBox="1"/>
          <p:nvPr/>
        </p:nvSpPr>
        <p:spPr>
          <a:xfrm>
            <a:off x="3852205" y="4388494"/>
            <a:ext cx="26217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milésima</a:t>
            </a:r>
            <a:endParaRPr lang="es-DO" sz="3600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EDA1B4E-7C9B-4812-98C7-6CC92A129394}"/>
              </a:ext>
            </a:extLst>
          </p:cNvPr>
          <p:cNvSpPr txBox="1"/>
          <p:nvPr/>
        </p:nvSpPr>
        <p:spPr>
          <a:xfrm>
            <a:off x="2226262" y="4771344"/>
            <a:ext cx="503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5C12418-5130-443B-81DB-C41157EC1832}"/>
              </a:ext>
            </a:extLst>
          </p:cNvPr>
          <p:cNvSpPr txBox="1"/>
          <p:nvPr/>
        </p:nvSpPr>
        <p:spPr>
          <a:xfrm>
            <a:off x="4450567" y="4798325"/>
            <a:ext cx="1398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0.083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6078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2BBE3F4-B670-421F-BA20-A3D24477A04E}"/>
              </a:ext>
            </a:extLst>
          </p:cNvPr>
          <p:cNvSpPr txBox="1"/>
          <p:nvPr/>
        </p:nvSpPr>
        <p:spPr>
          <a:xfrm>
            <a:off x="1192694" y="0"/>
            <a:ext cx="77392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Escribe estos números decimales.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682C86B-694A-4904-B3FD-8CFEBCCDC58A}"/>
              </a:ext>
            </a:extLst>
          </p:cNvPr>
          <p:cNvSpPr txBox="1"/>
          <p:nvPr/>
        </p:nvSpPr>
        <p:spPr>
          <a:xfrm>
            <a:off x="1192694" y="646331"/>
            <a:ext cx="5645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5 unidades y 3 décimas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E6C969-3A55-4045-A899-72B81A923057}"/>
              </a:ext>
            </a:extLst>
          </p:cNvPr>
          <p:cNvSpPr txBox="1"/>
          <p:nvPr/>
        </p:nvSpPr>
        <p:spPr>
          <a:xfrm>
            <a:off x="1403647" y="2297164"/>
            <a:ext cx="31805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71 punto 09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61490A0-65BB-47A7-82A4-4B6C01A1E8A0}"/>
              </a:ext>
            </a:extLst>
          </p:cNvPr>
          <p:cNvSpPr txBox="1"/>
          <p:nvPr/>
        </p:nvSpPr>
        <p:spPr>
          <a:xfrm>
            <a:off x="1403647" y="402165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9 unidades y 26 milésimas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F10607F-28C5-4AF7-964E-93604323C04D}"/>
              </a:ext>
            </a:extLst>
          </p:cNvPr>
          <p:cNvSpPr txBox="1"/>
          <p:nvPr/>
        </p:nvSpPr>
        <p:spPr>
          <a:xfrm>
            <a:off x="1403646" y="5565338"/>
            <a:ext cx="31805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6 punto 148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1BBEC7-455A-420D-90B3-E00FBB0A644D}"/>
              </a:ext>
            </a:extLst>
          </p:cNvPr>
          <p:cNvSpPr txBox="1"/>
          <p:nvPr/>
        </p:nvSpPr>
        <p:spPr>
          <a:xfrm>
            <a:off x="6665843" y="686087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A8C90D5-64E1-4790-AC6B-2A42C8D2033E}"/>
              </a:ext>
            </a:extLst>
          </p:cNvPr>
          <p:cNvSpPr txBox="1"/>
          <p:nvPr/>
        </p:nvSpPr>
        <p:spPr>
          <a:xfrm>
            <a:off x="7062325" y="686086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2948D39-713C-46FC-9B9F-E64D04B6DD6E}"/>
              </a:ext>
            </a:extLst>
          </p:cNvPr>
          <p:cNvSpPr txBox="1"/>
          <p:nvPr/>
        </p:nvSpPr>
        <p:spPr>
          <a:xfrm>
            <a:off x="7348331" y="686085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E95707E-EF52-42B9-9435-428D4F48E685}"/>
              </a:ext>
            </a:extLst>
          </p:cNvPr>
          <p:cNvSpPr txBox="1"/>
          <p:nvPr/>
        </p:nvSpPr>
        <p:spPr>
          <a:xfrm>
            <a:off x="7505189" y="686085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2EC7F87-AF79-40AF-8D54-73F75ADEEFC7}"/>
              </a:ext>
            </a:extLst>
          </p:cNvPr>
          <p:cNvSpPr txBox="1"/>
          <p:nvPr/>
        </p:nvSpPr>
        <p:spPr>
          <a:xfrm>
            <a:off x="4451647" y="2333994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8691F3D-CF7E-465B-95B1-151F26ED83B5}"/>
              </a:ext>
            </a:extLst>
          </p:cNvPr>
          <p:cNvSpPr txBox="1"/>
          <p:nvPr/>
        </p:nvSpPr>
        <p:spPr>
          <a:xfrm>
            <a:off x="4843667" y="2351516"/>
            <a:ext cx="708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es-DO" sz="36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3A0FB93-2C6C-4AD5-BEB4-D2311457182A}"/>
              </a:ext>
            </a:extLst>
          </p:cNvPr>
          <p:cNvSpPr txBox="1"/>
          <p:nvPr/>
        </p:nvSpPr>
        <p:spPr>
          <a:xfrm>
            <a:off x="5308576" y="2369038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B8163A9-1652-4A22-AF75-35EF2B76A674}"/>
              </a:ext>
            </a:extLst>
          </p:cNvPr>
          <p:cNvSpPr txBox="1"/>
          <p:nvPr/>
        </p:nvSpPr>
        <p:spPr>
          <a:xfrm>
            <a:off x="5507358" y="2333994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88F9B6F-C2C0-47F5-9D7E-826F4179A39F}"/>
              </a:ext>
            </a:extLst>
          </p:cNvPr>
          <p:cNvSpPr txBox="1"/>
          <p:nvPr/>
        </p:nvSpPr>
        <p:spPr>
          <a:xfrm>
            <a:off x="5832160" y="2336478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1F13094-BBD5-410B-B5B8-5D74FB05B280}"/>
              </a:ext>
            </a:extLst>
          </p:cNvPr>
          <p:cNvSpPr txBox="1"/>
          <p:nvPr/>
        </p:nvSpPr>
        <p:spPr>
          <a:xfrm>
            <a:off x="7348331" y="4079488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D6CEF51-A7F0-46C4-A346-7474A23E03F1}"/>
              </a:ext>
            </a:extLst>
          </p:cNvPr>
          <p:cNvSpPr txBox="1"/>
          <p:nvPr/>
        </p:nvSpPr>
        <p:spPr>
          <a:xfrm>
            <a:off x="7724933" y="4078256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84087EF-DFF1-4E49-80F6-FC344806C9C7}"/>
              </a:ext>
            </a:extLst>
          </p:cNvPr>
          <p:cNvSpPr txBox="1"/>
          <p:nvPr/>
        </p:nvSpPr>
        <p:spPr>
          <a:xfrm>
            <a:off x="7964556" y="4034908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871267E-666C-4195-8B0B-4D0A4C941478}"/>
              </a:ext>
            </a:extLst>
          </p:cNvPr>
          <p:cNvSpPr txBox="1"/>
          <p:nvPr/>
        </p:nvSpPr>
        <p:spPr>
          <a:xfrm>
            <a:off x="8162255" y="4056582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E02A22C-8E6A-4606-9D1E-CFD24487C791}"/>
              </a:ext>
            </a:extLst>
          </p:cNvPr>
          <p:cNvSpPr txBox="1"/>
          <p:nvPr/>
        </p:nvSpPr>
        <p:spPr>
          <a:xfrm>
            <a:off x="8484765" y="4055351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57EC899-BAA0-4F10-9169-9483D37FA06E}"/>
              </a:ext>
            </a:extLst>
          </p:cNvPr>
          <p:cNvSpPr txBox="1"/>
          <p:nvPr/>
        </p:nvSpPr>
        <p:spPr>
          <a:xfrm>
            <a:off x="8807275" y="4049295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EB63BD9-6434-4518-9136-EFE26F8DA484}"/>
              </a:ext>
            </a:extLst>
          </p:cNvPr>
          <p:cNvSpPr txBox="1"/>
          <p:nvPr/>
        </p:nvSpPr>
        <p:spPr>
          <a:xfrm>
            <a:off x="4451646" y="5602168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910884B-9533-4551-B343-C9F139145C5E}"/>
              </a:ext>
            </a:extLst>
          </p:cNvPr>
          <p:cNvSpPr txBox="1"/>
          <p:nvPr/>
        </p:nvSpPr>
        <p:spPr>
          <a:xfrm>
            <a:off x="4843668" y="5602168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C89DF9F-FB19-4FE1-B385-B16D221EFC34}"/>
              </a:ext>
            </a:extLst>
          </p:cNvPr>
          <p:cNvSpPr txBox="1"/>
          <p:nvPr/>
        </p:nvSpPr>
        <p:spPr>
          <a:xfrm>
            <a:off x="5107564" y="5565337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E2F1FC4-FCA3-4EBC-90D8-40B9F28A1598}"/>
              </a:ext>
            </a:extLst>
          </p:cNvPr>
          <p:cNvSpPr txBox="1"/>
          <p:nvPr/>
        </p:nvSpPr>
        <p:spPr>
          <a:xfrm>
            <a:off x="5280990" y="5565336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C8EE7B3-5250-45E7-8285-F478D0C95094}"/>
              </a:ext>
            </a:extLst>
          </p:cNvPr>
          <p:cNvSpPr txBox="1"/>
          <p:nvPr/>
        </p:nvSpPr>
        <p:spPr>
          <a:xfrm>
            <a:off x="5585724" y="5565336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1B282FA-0FBB-4FBF-AC3F-1F9F03F876A6}"/>
              </a:ext>
            </a:extLst>
          </p:cNvPr>
          <p:cNvSpPr txBox="1"/>
          <p:nvPr/>
        </p:nvSpPr>
        <p:spPr>
          <a:xfrm>
            <a:off x="5908235" y="5565335"/>
            <a:ext cx="437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61290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7BD5F60-6A77-4FB9-9DE2-8E9928753E29}"/>
              </a:ext>
            </a:extLst>
          </p:cNvPr>
          <p:cNvSpPr txBox="1"/>
          <p:nvPr/>
        </p:nvSpPr>
        <p:spPr>
          <a:xfrm>
            <a:off x="1285460" y="0"/>
            <a:ext cx="8017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1" i="0" u="none" strike="noStrike" baseline="0" dirty="0">
                <a:solidFill>
                  <a:schemeClr val="bg1"/>
                </a:solidFill>
                <a:latin typeface="ITCFranklinGothicStd-Demi"/>
              </a:rPr>
              <a:t>3.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ITCFranklinGothicStd-Med"/>
              </a:rPr>
              <a:t>Compara y escribe el signo adecuado.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5E2DEC-CB29-42A3-8B34-E5C613C59DD7}"/>
              </a:ext>
            </a:extLst>
          </p:cNvPr>
          <p:cNvSpPr txBox="1"/>
          <p:nvPr/>
        </p:nvSpPr>
        <p:spPr>
          <a:xfrm>
            <a:off x="1285460" y="646331"/>
            <a:ext cx="1722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ZapfDingbatsStd"/>
              </a:rPr>
              <a:t>a)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58.37  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EEDEB92-23D6-47BA-A84B-5755492324EE}"/>
              </a:ext>
            </a:extLst>
          </p:cNvPr>
          <p:cNvSpPr txBox="1"/>
          <p:nvPr/>
        </p:nvSpPr>
        <p:spPr>
          <a:xfrm>
            <a:off x="1403649" y="1892826"/>
            <a:ext cx="1604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b) 2.69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C347723-5FD5-4C09-B219-DEFD5A3148D5}"/>
              </a:ext>
            </a:extLst>
          </p:cNvPr>
          <p:cNvSpPr txBox="1"/>
          <p:nvPr/>
        </p:nvSpPr>
        <p:spPr>
          <a:xfrm>
            <a:off x="1403649" y="3139321"/>
            <a:ext cx="14993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ZapfDingbatsStd"/>
              </a:rPr>
              <a:t>c)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32.6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F459A23-8127-4EBC-A50D-CB516CD38681}"/>
              </a:ext>
            </a:extLst>
          </p:cNvPr>
          <p:cNvSpPr txBox="1"/>
          <p:nvPr/>
        </p:nvSpPr>
        <p:spPr>
          <a:xfrm>
            <a:off x="1285460" y="4357511"/>
            <a:ext cx="20378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ZapfDingbatsStd"/>
              </a:rPr>
              <a:t>d)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14.036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601480A-4E6E-4002-84E2-D08213A9082B}"/>
              </a:ext>
            </a:extLst>
          </p:cNvPr>
          <p:cNvSpPr txBox="1"/>
          <p:nvPr/>
        </p:nvSpPr>
        <p:spPr>
          <a:xfrm>
            <a:off x="3680317" y="657601"/>
            <a:ext cx="11153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58.4</a:t>
            </a:r>
            <a:endParaRPr lang="es-DO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9A63006-EAF5-4243-837B-AB9A673A2A2B}"/>
                  </a:ext>
                </a:extLst>
              </p:cNvPr>
              <p:cNvSpPr txBox="1"/>
              <p:nvPr/>
            </p:nvSpPr>
            <p:spPr>
              <a:xfrm>
                <a:off x="3068033" y="692497"/>
                <a:ext cx="474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9A63006-EAF5-4243-837B-AB9A673A2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033" y="692497"/>
                <a:ext cx="47448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B1803348-8E6B-42A2-8099-4C25EBC58C99}"/>
              </a:ext>
            </a:extLst>
          </p:cNvPr>
          <p:cNvSpPr txBox="1"/>
          <p:nvPr/>
        </p:nvSpPr>
        <p:spPr>
          <a:xfrm>
            <a:off x="3385931" y="1892826"/>
            <a:ext cx="13091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2.652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0E65FCB-74C4-43B6-BFCD-F4D5386A93AA}"/>
                  </a:ext>
                </a:extLst>
              </p:cNvPr>
              <p:cNvSpPr txBox="1"/>
              <p:nvPr/>
            </p:nvSpPr>
            <p:spPr>
              <a:xfrm>
                <a:off x="2902980" y="1901756"/>
                <a:ext cx="474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0E65FCB-74C4-43B6-BFCD-F4D5386A9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0" y="1901756"/>
                <a:ext cx="47448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6E70AF2C-7E3C-484F-B3B5-D22126A542D7}"/>
              </a:ext>
            </a:extLst>
          </p:cNvPr>
          <p:cNvSpPr txBox="1"/>
          <p:nvPr/>
        </p:nvSpPr>
        <p:spPr>
          <a:xfrm>
            <a:off x="3325154" y="3125707"/>
            <a:ext cx="1081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27.9</a:t>
            </a:r>
            <a:endParaRPr lang="es-DO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7E7A777-AEF2-4356-9CBA-C6B91558D814}"/>
                  </a:ext>
                </a:extLst>
              </p:cNvPr>
              <p:cNvSpPr txBox="1"/>
              <p:nvPr/>
            </p:nvSpPr>
            <p:spPr>
              <a:xfrm>
                <a:off x="2848831" y="3139757"/>
                <a:ext cx="474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7E7A777-AEF2-4356-9CBA-C6B91558D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831" y="3139757"/>
                <a:ext cx="47448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>
            <a:extLst>
              <a:ext uri="{FF2B5EF4-FFF2-40B4-BE49-F238E27FC236}">
                <a16:creationId xmlns:a16="http://schemas.microsoft.com/office/drawing/2014/main" id="{251A33FC-71C6-412C-904C-34684A7D5DA3}"/>
              </a:ext>
            </a:extLst>
          </p:cNvPr>
          <p:cNvSpPr txBox="1"/>
          <p:nvPr/>
        </p:nvSpPr>
        <p:spPr>
          <a:xfrm>
            <a:off x="3542522" y="4382438"/>
            <a:ext cx="15637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Book"/>
              </a:rPr>
              <a:t>14.038</a:t>
            </a:r>
            <a:endParaRPr lang="es-DO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B5E05E49-71AF-45CC-B859-C15AAF687F84}"/>
                  </a:ext>
                </a:extLst>
              </p:cNvPr>
              <p:cNvSpPr txBox="1"/>
              <p:nvPr/>
            </p:nvSpPr>
            <p:spPr>
              <a:xfrm>
                <a:off x="3125233" y="4382438"/>
                <a:ext cx="474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B5E05E49-71AF-45CC-B859-C15AAF687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233" y="4382438"/>
                <a:ext cx="47448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5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3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B2D60E-009C-44BB-8CF1-4C637A636EF9}"/>
              </a:ext>
            </a:extLst>
          </p:cNvPr>
          <p:cNvSpPr txBox="1"/>
          <p:nvPr/>
        </p:nvSpPr>
        <p:spPr>
          <a:xfrm>
            <a:off x="1166191" y="0"/>
            <a:ext cx="5088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ITCFranklinGothicStd-Demi"/>
              </a:rPr>
              <a:t>4.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ITCFranklinGothicStd-Med"/>
              </a:rPr>
              <a:t>Expresa como se indica.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F9FB0C2-9E6A-48A3-B3F9-9530988A3325}"/>
              </a:ext>
            </a:extLst>
          </p:cNvPr>
          <p:cNvSpPr txBox="1"/>
          <p:nvPr/>
        </p:nvSpPr>
        <p:spPr>
          <a:xfrm>
            <a:off x="1403648" y="64633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número decimal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C326480-C471-4CC4-B76A-66D5F01A490D}"/>
                  </a:ext>
                </a:extLst>
              </p:cNvPr>
              <p:cNvSpPr txBox="1"/>
              <p:nvPr/>
            </p:nvSpPr>
            <p:spPr>
              <a:xfrm>
                <a:off x="1622056" y="1418626"/>
                <a:ext cx="1489190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s-MX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287</m:t>
                          </m:r>
                        </m:num>
                        <m:den>
                          <m:r>
                            <a:rPr lang="es-MX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C326480-C471-4CC4-B76A-66D5F01A4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056" y="1418626"/>
                <a:ext cx="1489190" cy="10407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B7DB0F22-AD94-4591-BB0F-48976C4B3095}"/>
              </a:ext>
            </a:extLst>
          </p:cNvPr>
          <p:cNvSpPr txBox="1"/>
          <p:nvPr/>
        </p:nvSpPr>
        <p:spPr>
          <a:xfrm>
            <a:off x="3099923" y="1668835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72872BC-340C-4333-A05D-E678AF3E28A3}"/>
              </a:ext>
            </a:extLst>
          </p:cNvPr>
          <p:cNvSpPr txBox="1"/>
          <p:nvPr/>
        </p:nvSpPr>
        <p:spPr>
          <a:xfrm>
            <a:off x="3559414" y="1615827"/>
            <a:ext cx="747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s-DO" sz="3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3236861-8FB9-454C-90D7-2D986300F313}"/>
              </a:ext>
            </a:extLst>
          </p:cNvPr>
          <p:cNvSpPr txBox="1"/>
          <p:nvPr/>
        </p:nvSpPr>
        <p:spPr>
          <a:xfrm>
            <a:off x="4102628" y="1587158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0BFAFB7-6DCD-42E6-95F0-FA56FA6C544B}"/>
              </a:ext>
            </a:extLst>
          </p:cNvPr>
          <p:cNvSpPr txBox="1"/>
          <p:nvPr/>
        </p:nvSpPr>
        <p:spPr>
          <a:xfrm>
            <a:off x="4266602" y="1587158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DO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3A33F478-82F6-4730-AA8A-431326D3939D}"/>
                  </a:ext>
                </a:extLst>
              </p:cNvPr>
              <p:cNvSpPr txBox="1"/>
              <p:nvPr/>
            </p:nvSpPr>
            <p:spPr>
              <a:xfrm>
                <a:off x="1622056" y="2908633"/>
                <a:ext cx="1516441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36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s-MX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MX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3A33F478-82F6-4730-AA8A-431326D39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056" y="2908633"/>
                <a:ext cx="1516441" cy="10520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B08085FC-B482-4330-8D17-E431FA15F29E}"/>
              </a:ext>
            </a:extLst>
          </p:cNvPr>
          <p:cNvSpPr txBox="1"/>
          <p:nvPr/>
        </p:nvSpPr>
        <p:spPr>
          <a:xfrm>
            <a:off x="3137954" y="3158842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6ED3E42-AFFF-4C8F-A61F-E7B83F869394}"/>
              </a:ext>
            </a:extLst>
          </p:cNvPr>
          <p:cNvSpPr txBox="1"/>
          <p:nvPr/>
        </p:nvSpPr>
        <p:spPr>
          <a:xfrm>
            <a:off x="3506825" y="3088618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1E930AB-9654-4BA1-AD7F-E5D1EEB30A4E}"/>
              </a:ext>
            </a:extLst>
          </p:cNvPr>
          <p:cNvSpPr txBox="1"/>
          <p:nvPr/>
        </p:nvSpPr>
        <p:spPr>
          <a:xfrm>
            <a:off x="3798316" y="3059949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E28BD19-AE88-492D-9146-E4B99499079A}"/>
              </a:ext>
            </a:extLst>
          </p:cNvPr>
          <p:cNvSpPr txBox="1"/>
          <p:nvPr/>
        </p:nvSpPr>
        <p:spPr>
          <a:xfrm>
            <a:off x="3955581" y="3114039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4F15B8F-BDE5-4B6A-8B0E-C7B0241CACAC}"/>
              </a:ext>
            </a:extLst>
          </p:cNvPr>
          <p:cNvSpPr txBox="1"/>
          <p:nvPr/>
        </p:nvSpPr>
        <p:spPr>
          <a:xfrm>
            <a:off x="4259898" y="3094293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E2F84B75-0D5A-47E1-AF1B-E6FFA435152E}"/>
                  </a:ext>
                </a:extLst>
              </p:cNvPr>
              <p:cNvSpPr txBox="1"/>
              <p:nvPr/>
            </p:nvSpPr>
            <p:spPr>
              <a:xfrm>
                <a:off x="1550860" y="4913364"/>
                <a:ext cx="1816202" cy="1099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36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s-MX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319</m:t>
                          </m:r>
                        </m:num>
                        <m:den>
                          <m:r>
                            <a:rPr lang="es-MX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1,000</m:t>
                          </m:r>
                        </m:den>
                      </m:f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E2F84B75-0D5A-47E1-AF1B-E6FFA4351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860" y="4913364"/>
                <a:ext cx="1816202" cy="10993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730E61C3-9695-476A-876B-91967AFB7B78}"/>
              </a:ext>
            </a:extLst>
          </p:cNvPr>
          <p:cNvSpPr txBox="1"/>
          <p:nvPr/>
        </p:nvSpPr>
        <p:spPr>
          <a:xfrm>
            <a:off x="3271661" y="5166372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735F549-897A-43A2-A16E-E2D42E36C932}"/>
              </a:ext>
            </a:extLst>
          </p:cNvPr>
          <p:cNvSpPr txBox="1"/>
          <p:nvPr/>
        </p:nvSpPr>
        <p:spPr>
          <a:xfrm>
            <a:off x="3698981" y="5162584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30520B4-7C72-4EE8-BD06-9A549A4AE95B}"/>
              </a:ext>
            </a:extLst>
          </p:cNvPr>
          <p:cNvSpPr txBox="1"/>
          <p:nvPr/>
        </p:nvSpPr>
        <p:spPr>
          <a:xfrm>
            <a:off x="3963968" y="5107409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DO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5199549-9E08-4A95-800E-5B41367C152B}"/>
              </a:ext>
            </a:extLst>
          </p:cNvPr>
          <p:cNvSpPr txBox="1"/>
          <p:nvPr/>
        </p:nvSpPr>
        <p:spPr>
          <a:xfrm>
            <a:off x="4156124" y="5164383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DB78666-1461-44F9-A417-51D744002729}"/>
              </a:ext>
            </a:extLst>
          </p:cNvPr>
          <p:cNvSpPr txBox="1"/>
          <p:nvPr/>
        </p:nvSpPr>
        <p:spPr>
          <a:xfrm>
            <a:off x="4478635" y="5162583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FF9E9A0-DA1F-4B27-9F06-66B2A8B74C78}"/>
              </a:ext>
            </a:extLst>
          </p:cNvPr>
          <p:cNvSpPr txBox="1"/>
          <p:nvPr/>
        </p:nvSpPr>
        <p:spPr>
          <a:xfrm>
            <a:off x="4801146" y="5170059"/>
            <a:ext cx="322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3213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FC4A4D-DD9A-4995-AD27-6A1B5F5FCEF4}"/>
              </a:ext>
            </a:extLst>
          </p:cNvPr>
          <p:cNvSpPr txBox="1"/>
          <p:nvPr/>
        </p:nvSpPr>
        <p:spPr>
          <a:xfrm>
            <a:off x="791817" y="-68819"/>
            <a:ext cx="3276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fracción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5A394FC-9059-4124-9DBF-D906CDAB97FA}"/>
              </a:ext>
            </a:extLst>
          </p:cNvPr>
          <p:cNvSpPr txBox="1"/>
          <p:nvPr/>
        </p:nvSpPr>
        <p:spPr>
          <a:xfrm>
            <a:off x="1669774" y="937875"/>
            <a:ext cx="14036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0.4</a:t>
            </a:r>
            <a:endParaRPr lang="es-DO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083AD3C-58E9-4A0E-ADFD-AD2084D13DB5}"/>
              </a:ext>
            </a:extLst>
          </p:cNvPr>
          <p:cNvSpPr txBox="1"/>
          <p:nvPr/>
        </p:nvSpPr>
        <p:spPr>
          <a:xfrm>
            <a:off x="3060710" y="951131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A4ADC61-7904-4082-BD01-CF4E725C2379}"/>
              </a:ext>
            </a:extLst>
          </p:cNvPr>
          <p:cNvCxnSpPr>
            <a:stCxn id="7" idx="3"/>
          </p:cNvCxnSpPr>
          <p:nvPr/>
        </p:nvCxnSpPr>
        <p:spPr>
          <a:xfrm flipV="1">
            <a:off x="3618385" y="1274296"/>
            <a:ext cx="4500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2CED2380-277A-4767-BC7A-52BA37E47286}"/>
              </a:ext>
            </a:extLst>
          </p:cNvPr>
          <p:cNvSpPr txBox="1"/>
          <p:nvPr/>
        </p:nvSpPr>
        <p:spPr>
          <a:xfrm>
            <a:off x="3632178" y="692894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57B7DCD-20A3-445E-AF69-CFDC40EF000E}"/>
              </a:ext>
            </a:extLst>
          </p:cNvPr>
          <p:cNvSpPr txBox="1"/>
          <p:nvPr/>
        </p:nvSpPr>
        <p:spPr>
          <a:xfrm>
            <a:off x="3488905" y="1218257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D5CD561-6A56-483A-9579-88AC63DD85F0}"/>
              </a:ext>
            </a:extLst>
          </p:cNvPr>
          <p:cNvSpPr txBox="1"/>
          <p:nvPr/>
        </p:nvSpPr>
        <p:spPr>
          <a:xfrm>
            <a:off x="3775450" y="1218257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ECB413A-CC3B-4702-9C88-EA9C0E58AB88}"/>
              </a:ext>
            </a:extLst>
          </p:cNvPr>
          <p:cNvSpPr txBox="1"/>
          <p:nvPr/>
        </p:nvSpPr>
        <p:spPr>
          <a:xfrm>
            <a:off x="1530355" y="3071424"/>
            <a:ext cx="1716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6.81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4470DCA-8905-46C2-A17D-B3CA0FF3186D}"/>
              </a:ext>
            </a:extLst>
          </p:cNvPr>
          <p:cNvSpPr txBox="1"/>
          <p:nvPr/>
        </p:nvSpPr>
        <p:spPr>
          <a:xfrm>
            <a:off x="3060709" y="3076065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7EC483E2-9E8D-4B6B-BD5C-406432BA5F42}"/>
              </a:ext>
            </a:extLst>
          </p:cNvPr>
          <p:cNvCxnSpPr>
            <a:cxnSpLocks/>
          </p:cNvCxnSpPr>
          <p:nvPr/>
        </p:nvCxnSpPr>
        <p:spPr>
          <a:xfrm>
            <a:off x="3691273" y="3388018"/>
            <a:ext cx="983970" cy="65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62BA811-5300-468C-87E9-F5C17A6BC8D3}"/>
              </a:ext>
            </a:extLst>
          </p:cNvPr>
          <p:cNvSpPr txBox="1"/>
          <p:nvPr/>
        </p:nvSpPr>
        <p:spPr>
          <a:xfrm>
            <a:off x="3717505" y="2782082"/>
            <a:ext cx="9839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681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D1074ED-FF3E-4EE5-8DBA-1193B05C4E86}"/>
              </a:ext>
            </a:extLst>
          </p:cNvPr>
          <p:cNvSpPr txBox="1"/>
          <p:nvPr/>
        </p:nvSpPr>
        <p:spPr>
          <a:xfrm>
            <a:off x="3679914" y="3367545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8318644-C194-43F4-9192-12A0005CF187}"/>
              </a:ext>
            </a:extLst>
          </p:cNvPr>
          <p:cNvSpPr txBox="1"/>
          <p:nvPr/>
        </p:nvSpPr>
        <p:spPr>
          <a:xfrm>
            <a:off x="3948978" y="3363451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26F505D-51FE-4C46-8D95-EE26BEC19ED1}"/>
              </a:ext>
            </a:extLst>
          </p:cNvPr>
          <p:cNvSpPr txBox="1"/>
          <p:nvPr/>
        </p:nvSpPr>
        <p:spPr>
          <a:xfrm>
            <a:off x="4281867" y="3359357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745A7AD-A32A-4D55-B0EF-3BCE7A9BFBB0}"/>
              </a:ext>
            </a:extLst>
          </p:cNvPr>
          <p:cNvSpPr txBox="1"/>
          <p:nvPr/>
        </p:nvSpPr>
        <p:spPr>
          <a:xfrm>
            <a:off x="1530355" y="5260538"/>
            <a:ext cx="1958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0.052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F94964F-6D3D-436B-9678-23CB1C62901E}"/>
              </a:ext>
            </a:extLst>
          </p:cNvPr>
          <p:cNvSpPr txBox="1"/>
          <p:nvPr/>
        </p:nvSpPr>
        <p:spPr>
          <a:xfrm>
            <a:off x="3285726" y="5219412"/>
            <a:ext cx="55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351308B-C836-4554-9498-4CAC49F54F46}"/>
              </a:ext>
            </a:extLst>
          </p:cNvPr>
          <p:cNvCxnSpPr>
            <a:cxnSpLocks/>
          </p:cNvCxnSpPr>
          <p:nvPr/>
        </p:nvCxnSpPr>
        <p:spPr>
          <a:xfrm>
            <a:off x="3869194" y="5536006"/>
            <a:ext cx="983970" cy="65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D29927-BA90-41B4-A53F-1CDEFD3EBAB7}"/>
              </a:ext>
            </a:extLst>
          </p:cNvPr>
          <p:cNvSpPr txBox="1"/>
          <p:nvPr/>
        </p:nvSpPr>
        <p:spPr>
          <a:xfrm>
            <a:off x="3946106" y="4993412"/>
            <a:ext cx="729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s-DO" sz="36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C9EB396-3814-484B-ADAC-ABE2A417541B}"/>
              </a:ext>
            </a:extLst>
          </p:cNvPr>
          <p:cNvSpPr txBox="1"/>
          <p:nvPr/>
        </p:nvSpPr>
        <p:spPr>
          <a:xfrm>
            <a:off x="3775450" y="5519279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A50B4F0-BAFA-4A77-9B05-9EAFA07E201F}"/>
              </a:ext>
            </a:extLst>
          </p:cNvPr>
          <p:cNvSpPr txBox="1"/>
          <p:nvPr/>
        </p:nvSpPr>
        <p:spPr>
          <a:xfrm>
            <a:off x="4049622" y="5525230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2C064F3-1C41-4204-867F-82D13FCCF213}"/>
              </a:ext>
            </a:extLst>
          </p:cNvPr>
          <p:cNvSpPr txBox="1"/>
          <p:nvPr/>
        </p:nvSpPr>
        <p:spPr>
          <a:xfrm>
            <a:off x="4367064" y="5524447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8751073-0036-419D-8A5E-F72E7E7F3918}"/>
              </a:ext>
            </a:extLst>
          </p:cNvPr>
          <p:cNvSpPr txBox="1"/>
          <p:nvPr/>
        </p:nvSpPr>
        <p:spPr>
          <a:xfrm>
            <a:off x="4699074" y="5525229"/>
            <a:ext cx="457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52DAAB1-50CC-4E97-82E5-3AB8DCD4FF52}"/>
              </a:ext>
            </a:extLst>
          </p:cNvPr>
          <p:cNvSpPr txBox="1"/>
          <p:nvPr/>
        </p:nvSpPr>
        <p:spPr>
          <a:xfrm>
            <a:off x="3937043" y="5491935"/>
            <a:ext cx="24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46263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778C586-8266-44FD-BAEB-D092F488CD97}"/>
              </a:ext>
            </a:extLst>
          </p:cNvPr>
          <p:cNvSpPr txBox="1"/>
          <p:nvPr/>
        </p:nvSpPr>
        <p:spPr>
          <a:xfrm>
            <a:off x="3737113" y="187044"/>
            <a:ext cx="4717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 decimales.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A8219E4-97EB-46C1-9CA2-08D6B866163F}"/>
              </a:ext>
            </a:extLst>
          </p:cNvPr>
          <p:cNvSpPr txBox="1"/>
          <p:nvPr/>
        </p:nvSpPr>
        <p:spPr>
          <a:xfrm>
            <a:off x="1403648" y="1250681"/>
            <a:ext cx="1042946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En la gimnasia deportiva se realizan ejercicios en aparatos (barra fija, anillas, potro...) o en</a:t>
            </a:r>
          </a:p>
          <a:p>
            <a:r>
              <a:rPr lang="es-MX" sz="3600" dirty="0">
                <a:solidFill>
                  <a:schemeClr val="bg1"/>
                </a:solidFill>
              </a:rPr>
              <a:t>el suelo. Cada gimnasta recibe de los jueces una puntuación por cada uno de los ejercicios</a:t>
            </a:r>
          </a:p>
          <a:p>
            <a:r>
              <a:rPr lang="es-MX" sz="3600" dirty="0">
                <a:solidFill>
                  <a:schemeClr val="bg1"/>
                </a:solidFill>
              </a:rPr>
              <a:t>realizados. Esa puntuación es un número menor o igual que 10, con una cifra decimal.</a:t>
            </a:r>
          </a:p>
          <a:p>
            <a:r>
              <a:rPr lang="es-MX" sz="3600" dirty="0">
                <a:solidFill>
                  <a:schemeClr val="bg1"/>
                </a:solidFill>
              </a:rPr>
              <a:t>A continuación, se descartan las notas mayor y menor y se hace la media de las restantes.</a:t>
            </a:r>
          </a:p>
          <a:p>
            <a:r>
              <a:rPr lang="es-MX" sz="3600" dirty="0">
                <a:solidFill>
                  <a:schemeClr val="bg1"/>
                </a:solidFill>
              </a:rPr>
              <a:t>Esta media, que será un número decimal con tres cifras decimales, es la nota del deportista.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90F6529-0D1A-4421-B77E-7197F82F30F4}"/>
              </a:ext>
            </a:extLst>
          </p:cNvPr>
          <p:cNvSpPr txBox="1"/>
          <p:nvPr/>
        </p:nvSpPr>
        <p:spPr>
          <a:xfrm>
            <a:off x="1000539" y="702986"/>
            <a:ext cx="2206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</a:p>
        </p:txBody>
      </p:sp>
    </p:spTree>
    <p:extLst>
      <p:ext uri="{BB962C8B-B14F-4D97-AF65-F5344CB8AC3E}">
        <p14:creationId xmlns:p14="http://schemas.microsoft.com/office/powerpoint/2010/main" val="35272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BA7605A-8AAC-4D2A-B47F-421B9F092D68}"/>
              </a:ext>
            </a:extLst>
          </p:cNvPr>
          <p:cNvSpPr txBox="1"/>
          <p:nvPr/>
        </p:nvSpPr>
        <p:spPr>
          <a:xfrm>
            <a:off x="1337388" y="39756"/>
            <a:ext cx="107883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tabla están las puntuaciones de cinco gimnastas en un ejercicio: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10">
            <a:extLst>
              <a:ext uri="{FF2B5EF4-FFF2-40B4-BE49-F238E27FC236}">
                <a16:creationId xmlns:a16="http://schemas.microsoft.com/office/drawing/2014/main" id="{AA4485D1-0373-41EF-97A6-62C56439B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93301"/>
              </p:ext>
            </p:extLst>
          </p:nvPr>
        </p:nvGraphicFramePr>
        <p:xfrm>
          <a:off x="1594678" y="1660570"/>
          <a:ext cx="6025322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1314">
                  <a:extLst>
                    <a:ext uri="{9D8B030D-6E8A-4147-A177-3AD203B41FA5}">
                      <a16:colId xmlns:a16="http://schemas.microsoft.com/office/drawing/2014/main" val="3109520935"/>
                    </a:ext>
                  </a:extLst>
                </a:gridCol>
                <a:gridCol w="2244008">
                  <a:extLst>
                    <a:ext uri="{9D8B030D-6E8A-4147-A177-3AD203B41FA5}">
                      <a16:colId xmlns:a16="http://schemas.microsoft.com/office/drawing/2014/main" val="4246535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Gimnasta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Puntuación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28704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Nicauly Rivas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8.973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4757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 Rodríguez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9.156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0449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Laren</a:t>
                      </a:r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Rosario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9.028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990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Solisbel</a:t>
                      </a:r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Solano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8.964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4489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Anderson Solares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9.180</a:t>
                      </a:r>
                      <a:endParaRPr lang="es-DO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35362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4F937028-76D6-4B59-9CD6-3C1D9D8A6A82}"/>
              </a:ext>
            </a:extLst>
          </p:cNvPr>
          <p:cNvSpPr txBox="1"/>
          <p:nvPr/>
        </p:nvSpPr>
        <p:spPr>
          <a:xfrm>
            <a:off x="8030817" y="1660570"/>
            <a:ext cx="397565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¿Qué puntuación consiguió cada gimnasta?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37CCF30-FAAA-421E-8739-137D3C8F6708}"/>
              </a:ext>
            </a:extLst>
          </p:cNvPr>
          <p:cNvSpPr txBox="1"/>
          <p:nvPr/>
        </p:nvSpPr>
        <p:spPr>
          <a:xfrm>
            <a:off x="7924800" y="4389379"/>
            <a:ext cx="37636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¿Y la más baja?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910AC4-771A-40C4-B4D0-B95886B43AD3}"/>
              </a:ext>
            </a:extLst>
          </p:cNvPr>
          <p:cNvSpPr txBox="1"/>
          <p:nvPr/>
        </p:nvSpPr>
        <p:spPr>
          <a:xfrm>
            <a:off x="1457735" y="3040510"/>
            <a:ext cx="103632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gimnasta consiguió la puntuación más alta?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2F33C06-4AC0-4AF4-88AE-5A29276C58BB}"/>
              </a:ext>
            </a:extLst>
          </p:cNvPr>
          <p:cNvSpPr txBox="1"/>
          <p:nvPr/>
        </p:nvSpPr>
        <p:spPr>
          <a:xfrm>
            <a:off x="1457736" y="179768"/>
            <a:ext cx="103632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¿Cuál es la parte entera de la puntuación de </a:t>
            </a:r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Nicauly Rivas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B249ADE-1A62-4233-9A96-CF9038C716E9}"/>
              </a:ext>
            </a:extLst>
          </p:cNvPr>
          <p:cNvSpPr txBox="1"/>
          <p:nvPr/>
        </p:nvSpPr>
        <p:spPr>
          <a:xfrm>
            <a:off x="1403648" y="1553097"/>
            <a:ext cx="103632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¿Y la parte decimal de la puntuación de </a:t>
            </a:r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Rodríguez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659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11DA146-4BD4-49A5-BAA2-6CB32A709F4C}"/>
              </a:ext>
            </a:extLst>
          </p:cNvPr>
          <p:cNvSpPr txBox="1"/>
          <p:nvPr/>
        </p:nvSpPr>
        <p:spPr>
          <a:xfrm>
            <a:off x="1298713" y="0"/>
            <a:ext cx="10548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Lectura y descomposición de números decimales: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C117231-0FC1-4389-B4B2-2E850F784AAB}"/>
              </a:ext>
            </a:extLst>
          </p:cNvPr>
          <p:cNvSpPr txBox="1"/>
          <p:nvPr/>
        </p:nvSpPr>
        <p:spPr>
          <a:xfrm>
            <a:off x="3020413" y="690976"/>
            <a:ext cx="9065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número 17.425 es un número decimal.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8C297EC-87D9-4353-A4EF-D816A18F11B1}"/>
              </a:ext>
            </a:extLst>
          </p:cNvPr>
          <p:cNvSpPr txBox="1"/>
          <p:nvPr/>
        </p:nvSpPr>
        <p:spPr>
          <a:xfrm>
            <a:off x="1000539" y="702986"/>
            <a:ext cx="2206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346A4FF-D669-4EDB-9DF0-13D02FEA04F0}"/>
              </a:ext>
            </a:extLst>
          </p:cNvPr>
          <p:cNvSpPr txBox="1"/>
          <p:nvPr/>
        </p:nvSpPr>
        <p:spPr>
          <a:xfrm>
            <a:off x="1298713" y="1428204"/>
            <a:ext cx="3551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Su parte entera 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0296885-1CAD-4B25-9FED-1462F66098B5}"/>
              </a:ext>
            </a:extLst>
          </p:cNvPr>
          <p:cNvSpPr txBox="1"/>
          <p:nvPr/>
        </p:nvSpPr>
        <p:spPr>
          <a:xfrm>
            <a:off x="4704521" y="1428204"/>
            <a:ext cx="7818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C878489-2F50-4C39-B073-D75BF6037DD3}"/>
              </a:ext>
            </a:extLst>
          </p:cNvPr>
          <p:cNvSpPr txBox="1"/>
          <p:nvPr/>
        </p:nvSpPr>
        <p:spPr>
          <a:xfrm>
            <a:off x="5340626" y="1337307"/>
            <a:ext cx="45189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su parte decimal es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837C085-BE0D-481A-B65C-F160224CD19B}"/>
              </a:ext>
            </a:extLst>
          </p:cNvPr>
          <p:cNvSpPr txBox="1"/>
          <p:nvPr/>
        </p:nvSpPr>
        <p:spPr>
          <a:xfrm>
            <a:off x="9859617" y="1349317"/>
            <a:ext cx="503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627389B-8299-40A9-B9F7-F0EF6662DE3F}"/>
              </a:ext>
            </a:extLst>
          </p:cNvPr>
          <p:cNvSpPr txBox="1"/>
          <p:nvPr/>
        </p:nvSpPr>
        <p:spPr>
          <a:xfrm flipH="1">
            <a:off x="10508971" y="1363811"/>
            <a:ext cx="503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94E387E-B08B-417F-8C3D-9BA222E2B5BF}"/>
              </a:ext>
            </a:extLst>
          </p:cNvPr>
          <p:cNvSpPr txBox="1"/>
          <p:nvPr/>
        </p:nvSpPr>
        <p:spPr>
          <a:xfrm>
            <a:off x="10184294" y="1363811"/>
            <a:ext cx="503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9101469-7B3E-4373-94E6-EE19CC7A9F62}"/>
              </a:ext>
            </a:extLst>
          </p:cNvPr>
          <p:cNvSpPr txBox="1"/>
          <p:nvPr/>
        </p:nvSpPr>
        <p:spPr>
          <a:xfrm>
            <a:off x="1457197" y="2153422"/>
            <a:ext cx="2094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17.425 =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1ECCA4F-090E-4698-B112-305D4322EEAE}"/>
              </a:ext>
            </a:extLst>
          </p:cNvPr>
          <p:cNvSpPr txBox="1"/>
          <p:nvPr/>
        </p:nvSpPr>
        <p:spPr>
          <a:xfrm>
            <a:off x="1457197" y="2690957"/>
            <a:ext cx="2094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decena 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D0CA510-4F15-40CC-83D7-9EF06BA31F8E}"/>
              </a:ext>
            </a:extLst>
          </p:cNvPr>
          <p:cNvSpPr txBox="1"/>
          <p:nvPr/>
        </p:nvSpPr>
        <p:spPr>
          <a:xfrm>
            <a:off x="3683971" y="2771813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A8DD300-F1B2-4DA9-8C98-2BC5068917EC}"/>
              </a:ext>
            </a:extLst>
          </p:cNvPr>
          <p:cNvSpPr txBox="1"/>
          <p:nvPr/>
        </p:nvSpPr>
        <p:spPr>
          <a:xfrm>
            <a:off x="4174574" y="2782669"/>
            <a:ext cx="25047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unidades 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D7EA65A-036A-4A28-A1A5-765289190FAF}"/>
              </a:ext>
            </a:extLst>
          </p:cNvPr>
          <p:cNvSpPr txBox="1"/>
          <p:nvPr/>
        </p:nvSpPr>
        <p:spPr>
          <a:xfrm>
            <a:off x="6969694" y="2799753"/>
            <a:ext cx="2359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décimas</a:t>
            </a:r>
            <a:endParaRPr lang="es-DO" sz="36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78FAB2F-B426-46C3-891C-334B4D954D0F}"/>
              </a:ext>
            </a:extLst>
          </p:cNvPr>
          <p:cNvSpPr txBox="1"/>
          <p:nvPr/>
        </p:nvSpPr>
        <p:spPr>
          <a:xfrm>
            <a:off x="1457197" y="4174310"/>
            <a:ext cx="2935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centésimas</a:t>
            </a:r>
            <a:endParaRPr lang="es-DO" sz="36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7A73753-DD02-43E1-AB6E-1521F51E1E5A}"/>
              </a:ext>
            </a:extLst>
          </p:cNvPr>
          <p:cNvSpPr txBox="1"/>
          <p:nvPr/>
        </p:nvSpPr>
        <p:spPr>
          <a:xfrm>
            <a:off x="4691809" y="4146370"/>
            <a:ext cx="2756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milésimas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A10FBFD-594B-47D1-8310-A73C40A0C3C3}"/>
              </a:ext>
            </a:extLst>
          </p:cNvPr>
          <p:cNvSpPr txBox="1"/>
          <p:nvPr/>
        </p:nvSpPr>
        <p:spPr>
          <a:xfrm>
            <a:off x="5396105" y="4563377"/>
            <a:ext cx="14036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0.005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28E5BAD-5E24-46D0-B79A-270F13C24EE4}"/>
              </a:ext>
            </a:extLst>
          </p:cNvPr>
          <p:cNvSpPr txBox="1"/>
          <p:nvPr/>
        </p:nvSpPr>
        <p:spPr>
          <a:xfrm>
            <a:off x="2103782" y="3199676"/>
            <a:ext cx="755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endParaRPr lang="es-DO" sz="36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5D59861-5FD1-47A6-BF5B-B03D4E4300EC}"/>
              </a:ext>
            </a:extLst>
          </p:cNvPr>
          <p:cNvSpPr txBox="1"/>
          <p:nvPr/>
        </p:nvSpPr>
        <p:spPr>
          <a:xfrm>
            <a:off x="5095460" y="3199676"/>
            <a:ext cx="5764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endParaRPr lang="es-DO" sz="36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37C88AE-93DA-41F2-99D2-B6FC129B1C66}"/>
              </a:ext>
            </a:extLst>
          </p:cNvPr>
          <p:cNvSpPr txBox="1"/>
          <p:nvPr/>
        </p:nvSpPr>
        <p:spPr>
          <a:xfrm>
            <a:off x="6519797" y="2853134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083E596-1F45-4E85-B6BD-84E5458BF2A4}"/>
              </a:ext>
            </a:extLst>
          </p:cNvPr>
          <p:cNvSpPr txBox="1"/>
          <p:nvPr/>
        </p:nvSpPr>
        <p:spPr>
          <a:xfrm>
            <a:off x="7587002" y="3199676"/>
            <a:ext cx="8925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lang="es-DO" sz="36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4CB93B3-B6F9-4FB6-BEA1-6B8797DB24BB}"/>
              </a:ext>
            </a:extLst>
          </p:cNvPr>
          <p:cNvSpPr txBox="1"/>
          <p:nvPr/>
        </p:nvSpPr>
        <p:spPr>
          <a:xfrm>
            <a:off x="2103782" y="4668938"/>
            <a:ext cx="12029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0.02</a:t>
            </a:r>
            <a:endParaRPr lang="es-DO" sz="360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C94DD8B-A8BD-457F-BF57-CBFA261766B1}"/>
              </a:ext>
            </a:extLst>
          </p:cNvPr>
          <p:cNvSpPr txBox="1"/>
          <p:nvPr/>
        </p:nvSpPr>
        <p:spPr>
          <a:xfrm>
            <a:off x="9250653" y="2840873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20499459-AB1F-4E55-B035-15F20147CDCE}"/>
              </a:ext>
            </a:extLst>
          </p:cNvPr>
          <p:cNvSpPr txBox="1"/>
          <p:nvPr/>
        </p:nvSpPr>
        <p:spPr>
          <a:xfrm>
            <a:off x="4243397" y="4189889"/>
            <a:ext cx="503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31228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2" grpId="0"/>
      <p:bldP spid="44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7EFDDB7-11AA-4219-9BA5-FAD0C331E85E}"/>
              </a:ext>
            </a:extLst>
          </p:cNvPr>
          <p:cNvSpPr txBox="1"/>
          <p:nvPr/>
        </p:nvSpPr>
        <p:spPr>
          <a:xfrm>
            <a:off x="2266122" y="100256"/>
            <a:ext cx="84151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Clasificación de los números decimales</a:t>
            </a:r>
          </a:p>
        </p:txBody>
      </p:sp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F87501D9-CCB7-496F-9E85-2FA24B705D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" t="3166" r="-227" b="1303"/>
          <a:stretch/>
        </p:blipFill>
        <p:spPr>
          <a:xfrm>
            <a:off x="2934107" y="1550502"/>
            <a:ext cx="5843741" cy="2916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D951ECC-12FE-4CE1-9617-5A15BDBE1860}"/>
              </a:ext>
            </a:extLst>
          </p:cNvPr>
          <p:cNvSpPr txBox="1"/>
          <p:nvPr/>
        </p:nvSpPr>
        <p:spPr>
          <a:xfrm>
            <a:off x="1338469" y="4807370"/>
            <a:ext cx="10760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dirty="0">
                <a:solidFill>
                  <a:schemeClr val="bg1"/>
                </a:solidFill>
              </a:rPr>
              <a:t>Datos extraídos de: </a:t>
            </a:r>
            <a:r>
              <a:rPr lang="es-DO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s-DO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://www.matesfacil.com/tests/numeros/decimales/clasificacion-numeros-decimales-exactos-periodicos-puros-mixtos-periodo.html#:~:text=Decimal%20exacto%3A%20son%20los%20que,n%C3%BAmero%20que%20se%20repite%20indefinidamente</a:t>
            </a:r>
            <a:r>
              <a:rPr lang="es-DO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409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E621D5-7E7B-4CF5-BC33-1EBFC2D612E2}"/>
              </a:ext>
            </a:extLst>
          </p:cNvPr>
          <p:cNvSpPr txBox="1"/>
          <p:nvPr/>
        </p:nvSpPr>
        <p:spPr>
          <a:xfrm>
            <a:off x="1378228" y="26504"/>
            <a:ext cx="1060173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Decimal exacto:</a:t>
            </a:r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son los que tienen un número finito de decimales.</a:t>
            </a:r>
          </a:p>
          <a:p>
            <a:pPr algn="just"/>
            <a:r>
              <a:rPr lang="es-DO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Por ejemplo, 3,789.</a:t>
            </a:r>
            <a:endParaRPr lang="es-MX" sz="36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Decimal periódico:</a:t>
            </a:r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son los que tienen un número infinito de decimales</a:t>
            </a:r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MX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Puro:</a:t>
            </a:r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la parte decimal es un número que se repite indefinidamente. </a:t>
            </a:r>
          </a:p>
          <a:p>
            <a:pPr algn="just"/>
            <a:r>
              <a:rPr lang="es-MX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Por ejemplo, 3,14141414... Sigue</a:t>
            </a:r>
          </a:p>
          <a:p>
            <a:pPr algn="just"/>
            <a:r>
              <a:rPr lang="es-MX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es periódico puro. Su periodo es 14.</a:t>
            </a:r>
            <a:endParaRPr lang="es-MX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número que se repite se denomina </a:t>
            </a:r>
            <a:r>
              <a:rPr lang="es-MX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periodo</a:t>
            </a:r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18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E621D5-7E7B-4CF5-BC33-1EBFC2D612E2}"/>
              </a:ext>
            </a:extLst>
          </p:cNvPr>
          <p:cNvSpPr txBox="1"/>
          <p:nvPr/>
        </p:nvSpPr>
        <p:spPr>
          <a:xfrm>
            <a:off x="1378228" y="26504"/>
            <a:ext cx="1060173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Mixto:</a:t>
            </a:r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la parte decimal consta de un número (</a:t>
            </a:r>
            <a:r>
              <a:rPr lang="es-MX" sz="36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anteperíodo</a:t>
            </a:r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seguido de un número que se repite indefinidamente (periodo).</a:t>
            </a:r>
          </a:p>
          <a:p>
            <a:pPr algn="just"/>
            <a:r>
              <a:rPr lang="es-MX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Por ejemplo, 5,0623232323... es periódico mixto. Su ante período es 06 y su periodo es 23.</a:t>
            </a:r>
            <a:endParaRPr lang="es-MX" sz="36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6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Decimal no periódico</a:t>
            </a:r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son los que tienen infinitos decimales, pero no se repiten.</a:t>
            </a:r>
          </a:p>
          <a:p>
            <a:pPr algn="just"/>
            <a:r>
              <a:rPr lang="es-MX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Ejemplo: </a:t>
            </a:r>
            <a:r>
              <a:rPr lang="es-DO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8,34361342... sigue</a:t>
            </a:r>
            <a:endParaRPr lang="es-MX" sz="36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7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10">
            <a:extLst>
              <a:ext uri="{FF2B5EF4-FFF2-40B4-BE49-F238E27FC236}">
                <a16:creationId xmlns:a16="http://schemas.microsoft.com/office/drawing/2014/main" id="{3EF921D6-24D7-4920-A593-AA7CBBB7C7CA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2FAAC2-5DEE-45D7-BC88-1DA6795D5593}"/>
              </a:ext>
            </a:extLst>
          </p:cNvPr>
          <p:cNvSpPr txBox="1"/>
          <p:nvPr/>
        </p:nvSpPr>
        <p:spPr>
          <a:xfrm>
            <a:off x="1245704" y="57928"/>
            <a:ext cx="109065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Podemos expresar las fracciones decimales como números decimales </a:t>
            </a:r>
            <a:r>
              <a:rPr lang="es-MX" sz="3600" b="0" i="0" u="none" strike="noStrik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viceversa.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EDA8C30-A807-4A32-A680-EECA547B2601}"/>
              </a:ext>
            </a:extLst>
          </p:cNvPr>
          <p:cNvSpPr txBox="1"/>
          <p:nvPr/>
        </p:nvSpPr>
        <p:spPr>
          <a:xfrm>
            <a:off x="1245704" y="1258257"/>
            <a:ext cx="2478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</a:p>
        </p:txBody>
      </p:sp>
      <p:pic>
        <p:nvPicPr>
          <p:cNvPr id="9" name="Imagen 8" descr="Escala de tiempo&#10;&#10;Descripción generada automáticamente con confianza baja">
            <a:extLst>
              <a:ext uri="{FF2B5EF4-FFF2-40B4-BE49-F238E27FC236}">
                <a16:creationId xmlns:a16="http://schemas.microsoft.com/office/drawing/2014/main" id="{8E8FCA4D-5201-4744-BBF9-2CFB8CB63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27" y="2241000"/>
            <a:ext cx="3140681" cy="2376000"/>
          </a:xfrm>
          <a:prstGeom prst="rect">
            <a:avLst/>
          </a:prstGeom>
        </p:spPr>
      </p:pic>
      <p:pic>
        <p:nvPicPr>
          <p:cNvPr id="11" name="Imagen 10" descr="Escala de tiempo&#10;&#10;Descripción generada automáticamente">
            <a:extLst>
              <a:ext uri="{FF2B5EF4-FFF2-40B4-BE49-F238E27FC236}">
                <a16:creationId xmlns:a16="http://schemas.microsoft.com/office/drawing/2014/main" id="{68FD2A03-77C9-41AC-BC20-6B655BF45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171" y="2241000"/>
            <a:ext cx="3659574" cy="2376000"/>
          </a:xfrm>
          <a:prstGeom prst="rect">
            <a:avLst/>
          </a:prstGeom>
        </p:spPr>
      </p:pic>
      <p:pic>
        <p:nvPicPr>
          <p:cNvPr id="13" name="Imagen 12" descr="Diagrama, Esquemático&#10;&#10;Descripción generada automáticamente">
            <a:extLst>
              <a:ext uri="{FF2B5EF4-FFF2-40B4-BE49-F238E27FC236}">
                <a16:creationId xmlns:a16="http://schemas.microsoft.com/office/drawing/2014/main" id="{46FED3C0-4F33-487D-A147-246BA06F38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408" y="2241000"/>
            <a:ext cx="2879170" cy="2484000"/>
          </a:xfrm>
          <a:prstGeom prst="rect">
            <a:avLst/>
          </a:prstGeom>
        </p:spPr>
      </p:pic>
      <p:pic>
        <p:nvPicPr>
          <p:cNvPr id="15" name="Imagen 14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BD1E3D31-2791-43DC-9C50-7201DC9811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27" y="4698000"/>
            <a:ext cx="2624518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846</Words>
  <Application>Microsoft Office PowerPoint</Application>
  <PresentationFormat>Panorámica</PresentationFormat>
  <Paragraphs>249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9" baseType="lpstr">
      <vt:lpstr>Arial</vt:lpstr>
      <vt:lpstr>CaeciliaLTStd-Light</vt:lpstr>
      <vt:lpstr>Calibri</vt:lpstr>
      <vt:lpstr>Calibri Light</vt:lpstr>
      <vt:lpstr>Cambria Math</vt:lpstr>
      <vt:lpstr>Edwardian Script ITC</vt:lpstr>
      <vt:lpstr>ITCFranklinGothicStd-Book</vt:lpstr>
      <vt:lpstr>ITCFranklinGothicStd-Demi</vt:lpstr>
      <vt:lpstr>ITCFranklinGothicStd-Med</vt:lpstr>
      <vt:lpstr>Open Sans</vt:lpstr>
      <vt:lpstr>ZapfDingbatsStd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Rafael Disla  Vasquez</dc:creator>
  <cp:lastModifiedBy>Jose Rafael Disla  Vasquez</cp:lastModifiedBy>
  <cp:revision>33</cp:revision>
  <dcterms:created xsi:type="dcterms:W3CDTF">2021-01-02T22:46:45Z</dcterms:created>
  <dcterms:modified xsi:type="dcterms:W3CDTF">2021-01-11T13:25:23Z</dcterms:modified>
</cp:coreProperties>
</file>