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BDF8-C166-45FE-A698-466E1652A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CAD29-EF0A-43EF-9A88-99C838792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F8D22-C539-4973-A8C4-B60492F6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0E01-DFED-44DF-94D1-7B2A6409005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320EA-E23A-4D09-8DD9-6103DA10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20B1D-1389-4B64-A7FA-50FEDC10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FB1D-6A4A-4125-A234-045DC56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3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71A5-A1F3-4A94-BA46-0ED3747C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39F84-B35B-42B1-8305-69BD2C700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B90C-E601-4905-9E34-141FFA46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0E01-DFED-44DF-94D1-7B2A6409005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039A6-071C-46A8-BB0F-E67BC67E6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5EAF9-EAE0-4571-8F1C-54698E85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FB1D-6A4A-4125-A234-045DC56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109029-DF18-42E6-9324-664FBD5F5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946FB-2C0E-4966-A1A0-15EEA61BE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4F4DC-0691-42BC-96B3-D6C0234D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0E01-DFED-44DF-94D1-7B2A6409005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DCA0B-285D-45B9-8413-59C22280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DC0B-8D90-4A09-A4A2-38F02002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FB1D-6A4A-4125-A234-045DC56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3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1FB49-90CE-439B-8CB5-FE89CEAD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22A17-26C7-46F0-B79B-27FDA2E3F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F0EBD-E3A2-42E6-8204-9F499E1D1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0E01-DFED-44DF-94D1-7B2A6409005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C451D-5EBB-4F90-AA8F-2B43F43A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494B4-29E4-4A1D-9A44-208F9131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FB1D-6A4A-4125-A234-045DC56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F13A-253B-46B6-8B51-2C56B82E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F5AE1-FA23-4970-AF23-CDB65E420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68298-5C73-4370-8290-BA8C4F92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0E01-DFED-44DF-94D1-7B2A6409005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F8DAA-14FD-49B4-9348-2C0222CB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3520F-6CE0-4BD1-9DB6-EDC9ECE7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FB1D-6A4A-4125-A234-045DC56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9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73E2-8DC3-485A-AD90-A518606E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19865-16B4-4D40-8788-3C28AD483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95AC8-3CA5-4063-982E-867CA058D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26065-DCEE-49EA-B566-790F350B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0E01-DFED-44DF-94D1-7B2A6409005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6A23E-AFEA-498C-9749-81DC39C8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26175-B573-4518-835D-5DC0FBC8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FB1D-6A4A-4125-A234-045DC56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DC2D-F369-41A9-B0A0-C88FA83D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AFA54-EB96-4E0B-9C14-9B2ECE313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2A5AF-36E2-40A3-A489-931E0BA2B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0E4B2-246B-48BF-9693-D7EBB111A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FB2BD-712E-4874-B1FE-980E8DF1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DB575-54A8-4D94-8356-B0371B66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0E01-DFED-44DF-94D1-7B2A6409005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BA107-A076-47E0-9A51-E302DABC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5042FC-D4C0-4CD4-A101-3A0E4E1E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FB1D-6A4A-4125-A234-045DC56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8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17FA-51D0-4033-980D-7C51BF03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C716F-687C-49A8-B2C1-FD830A6E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0E01-DFED-44DF-94D1-7B2A6409005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1832A-1D3D-4D42-B1CC-05FCD8A4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AC0E9-B5FD-4DED-B530-6111620A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FB1D-6A4A-4125-A234-045DC56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3A84F-EC40-40FB-860D-F19D6C1DB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0E01-DFED-44DF-94D1-7B2A6409005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E5409-9DE1-42FE-BC16-B3E1FEBC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4A3DC-48EA-418B-A63F-B88CA5A3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FB1D-6A4A-4125-A234-045DC56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9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518E-06F3-41A6-8EC7-62D89059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CF757-C89C-4F07-940E-AA1E93E7D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2E69C-0DD9-469A-A5A9-AF0ED5250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EEAFD-A4D4-4979-91A7-0805C2E4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0E01-DFED-44DF-94D1-7B2A6409005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C1DA6-92C6-4D7B-BACC-CEAD3BFD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5E9F-8212-4051-977F-C52BFA76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FB1D-6A4A-4125-A234-045DC56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2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CDD17-5220-4733-A970-424B3D36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70A53-AB6C-400D-A6AE-48BFF0888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CE43F-EAFE-49F9-A99B-2A18FD890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40CEC-CD5B-4D84-9123-9FA6E2CCC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0E01-DFED-44DF-94D1-7B2A6409005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18666-43BD-46DE-9714-D996B5A50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AD6E-2A71-4F0F-8557-00ACFF4C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FB1D-6A4A-4125-A234-045DC56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9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5E97F-1529-4D2E-B4BC-31CB85BDA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93A9B-C01B-4306-9D57-914068C23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0D569-6140-447C-947C-E2F78D900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30E01-DFED-44DF-94D1-7B2A6409005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148FC-3BBA-40BD-AE49-6D1209E69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39644-3F6F-4E63-90FC-25B4B1155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1FB1D-6A4A-4125-A234-045DC56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6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9B8C8-004C-4070-A086-4D4B00BD7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0" y="1383725"/>
            <a:ext cx="3928905" cy="2697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18FEC7-91CA-431D-A061-A707E6F3B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13" y="1483654"/>
            <a:ext cx="3874077" cy="2636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AB4A8D-C7C0-4AD4-B14F-989E31164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1" y="4081288"/>
            <a:ext cx="3928905" cy="2776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2CFC9B-1469-4C66-B5AB-87CCFB80E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07" y="4173877"/>
            <a:ext cx="3972786" cy="26841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029B10-1104-48C2-B982-224F3AC3316A}"/>
              </a:ext>
            </a:extLst>
          </p:cNvPr>
          <p:cNvSpPr/>
          <p:nvPr/>
        </p:nvSpPr>
        <p:spPr>
          <a:xfrm>
            <a:off x="100480" y="-1284"/>
            <a:ext cx="47719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5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5CA64-4A4A-4818-86C1-70F954626618}"/>
              </a:ext>
            </a:extLst>
          </p:cNvPr>
          <p:cNvSpPr txBox="1"/>
          <p:nvPr/>
        </p:nvSpPr>
        <p:spPr>
          <a:xfrm>
            <a:off x="5253293" y="263003"/>
            <a:ext cx="443583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POLINOMIOS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EC2702-CD1B-4C27-8D51-D0B0F26CC6C9}"/>
                  </a:ext>
                </a:extLst>
              </p:cNvPr>
              <p:cNvSpPr txBox="1"/>
              <p:nvPr/>
            </p:nvSpPr>
            <p:spPr>
              <a:xfrm>
                <a:off x="8217443" y="1555665"/>
                <a:ext cx="3874077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>
                    <a:solidFill>
                      <a:srgbClr val="FF0000"/>
                    </a:solidFill>
                  </a:rPr>
                  <a:t>Utilidad de los </a:t>
                </a:r>
                <a:r>
                  <a:rPr lang="en-US" sz="2400" b="1" u="sng" dirty="0" err="1">
                    <a:solidFill>
                      <a:srgbClr val="FF0000"/>
                    </a:solidFill>
                  </a:rPr>
                  <a:t>polinomios</a:t>
                </a:r>
                <a:endParaRPr lang="en-US" sz="2400" b="1" u="sng" dirty="0">
                  <a:solidFill>
                    <a:srgbClr val="FF0000"/>
                  </a:solidFill>
                </a:endParaRPr>
              </a:p>
              <a:p>
                <a:endParaRPr lang="en-US" sz="2400" b="1" dirty="0"/>
              </a:p>
              <a:p>
                <a:r>
                  <a:rPr lang="es-DO" dirty="0"/>
                  <a:t>Los polinomios no solo están en la base de la informática, en economía los</a:t>
                </a:r>
              </a:p>
              <a:p>
                <a:r>
                  <a:rPr lang="es-DO" dirty="0"/>
                  <a:t>cálculos de intereses y duración de las hipotecas se realizan con expresiones</a:t>
                </a:r>
              </a:p>
              <a:p>
                <a:r>
                  <a:rPr lang="es-DO" dirty="0"/>
                  <a:t>polinómicas, así, el capital C a un porcentaje</a:t>
                </a:r>
                <a14:m>
                  <m:oMath xmlns:m="http://schemas.openxmlformats.org/officeDocument/2006/math">
                    <m:r>
                      <a:rPr lang="es-DO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DO" dirty="0"/>
                  <a:t>en 3 años se convierte en</a:t>
                </a:r>
              </a:p>
              <a:p>
                <a:r>
                  <a:rPr lang="es-DO" dirty="0"/>
                  <a:t>C·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DO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DO" i="1" dirty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s-DO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DO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DO" dirty="0"/>
                  <a:t>que es el cubo de un binomio.</a:t>
                </a:r>
              </a:p>
              <a:p>
                <a:r>
                  <a:rPr lang="es-DO" dirty="0"/>
                  <a:t>La medicina y otras ramas de la ciencia avanzan ayudadas de esta herramienta</a:t>
                </a:r>
              </a:p>
              <a:p>
                <a:r>
                  <a:rPr lang="es-DO" dirty="0"/>
                  <a:t>algebraica. Investiga en la web las utilidades de los polinomios.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EC2702-CD1B-4C27-8D51-D0B0F26C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443" y="1555665"/>
                <a:ext cx="3874077" cy="4154984"/>
              </a:xfrm>
              <a:prstGeom prst="rect">
                <a:avLst/>
              </a:prstGeom>
              <a:blipFill>
                <a:blip r:embed="rId6"/>
                <a:stretch>
                  <a:fillRect l="-2358" t="-1173" r="-2044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74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908066-9DAB-4C3B-A1B3-8BFC35F83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" y="173592"/>
            <a:ext cx="11606266" cy="1767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316FEA-3A0C-4AB8-B2EB-39BEB1358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23"/>
            <a:ext cx="11507197" cy="1699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DF8C74-D9FC-4B6D-952C-2649DE065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1868"/>
            <a:ext cx="4244708" cy="548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9FA0D1-7225-4024-AEA6-51092269D781}"/>
              </a:ext>
            </a:extLst>
          </p:cNvPr>
          <p:cNvSpPr txBox="1"/>
          <p:nvPr/>
        </p:nvSpPr>
        <p:spPr>
          <a:xfrm>
            <a:off x="101948" y="4685994"/>
            <a:ext cx="11718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400" dirty="0"/>
              <a:t>Dos polinomios del mismo grado son opuestos si los coeficientes de los términos semejantes</a:t>
            </a:r>
          </a:p>
          <a:p>
            <a:r>
              <a:rPr lang="es-DO" sz="2400" dirty="0"/>
              <a:t> son opuestos.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2C4224-5AA6-400C-9055-D2D3AE1B8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" y="5497763"/>
            <a:ext cx="11733780" cy="10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8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B352E9-37CE-489C-96F6-ED5A5D993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2" y="0"/>
            <a:ext cx="11690093" cy="1615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7964A-4A79-4D7B-AA92-53089A3D1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2" y="1796451"/>
            <a:ext cx="10765786" cy="47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5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9A6243-0B8C-4D18-9DD2-3B311FF62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" y="1296237"/>
            <a:ext cx="12047765" cy="38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2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DD652A-2D85-4CB4-8331-74B9E49FB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" y="402262"/>
            <a:ext cx="11768046" cy="413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8D988-AAD1-4EAF-8C11-C58F24C14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2048"/>
            <a:ext cx="10852220" cy="3167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31CE91-0A8D-46D2-9109-5FE049D7E2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" b="791"/>
          <a:stretch/>
        </p:blipFill>
        <p:spPr>
          <a:xfrm>
            <a:off x="106689" y="-10049"/>
            <a:ext cx="10956545" cy="34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6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734CA-058F-4E9B-AC89-60B4C1608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4" y="176150"/>
            <a:ext cx="9531337" cy="2822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CCBECB-E62B-45C1-9E5E-0DDAAA1AC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7728"/>
            <a:ext cx="5127569" cy="691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2884EF-8A7F-40FA-B126-CBFC90456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4" y="4028813"/>
            <a:ext cx="11884126" cy="22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8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9DABD3-2976-4EC8-88D3-4832A5D0B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5" y="103013"/>
            <a:ext cx="11606266" cy="2491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32A58-7229-4134-806E-6ABF03CAC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5" y="3514837"/>
            <a:ext cx="11523995" cy="19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03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62DBAC-7EBA-4B55-845A-56B92C7D6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4" y="2424691"/>
            <a:ext cx="10283016" cy="1968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9E35D-E9AB-4993-B743-1780D2E90187}"/>
              </a:ext>
            </a:extLst>
          </p:cNvPr>
          <p:cNvSpPr txBox="1"/>
          <p:nvPr/>
        </p:nvSpPr>
        <p:spPr>
          <a:xfrm>
            <a:off x="207463" y="100483"/>
            <a:ext cx="5767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Recordemos la composición  de un término.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C599C-6AF1-427B-833E-8CB6781BE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3" y="562148"/>
            <a:ext cx="3972651" cy="18669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5AE62D-A7D3-4593-B119-35257D8AFDF1}"/>
              </a:ext>
            </a:extLst>
          </p:cNvPr>
          <p:cNvSpPr txBox="1"/>
          <p:nvPr/>
        </p:nvSpPr>
        <p:spPr>
          <a:xfrm>
            <a:off x="663191" y="874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BB59F5-6CD6-41EF-9371-4392E11851BE}"/>
              </a:ext>
            </a:extLst>
          </p:cNvPr>
          <p:cNvSpPr txBox="1"/>
          <p:nvPr/>
        </p:nvSpPr>
        <p:spPr>
          <a:xfrm>
            <a:off x="207463" y="4417559"/>
            <a:ext cx="5602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Existen dos tipos de grados de un termino: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FE2023-925C-4219-A6EC-DC3AB89F6297}"/>
                  </a:ext>
                </a:extLst>
              </p:cNvPr>
              <p:cNvSpPr txBox="1"/>
              <p:nvPr/>
            </p:nvSpPr>
            <p:spPr>
              <a:xfrm>
                <a:off x="89725" y="5033870"/>
                <a:ext cx="117701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b="1" dirty="0"/>
                  <a:t>Grado absoluto: </a:t>
                </a:r>
                <a:r>
                  <a:rPr lang="es-ES" sz="2400" dirty="0"/>
                  <a:t>es el la suma de todos los exponentes de la parte literal del término</a:t>
                </a:r>
                <a14:m>
                  <m:oMath xmlns:m="http://schemas.openxmlformats.org/officeDocument/2006/math">
                    <m:r>
                      <a:rPr lang="es-ES" sz="2400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s-ES" sz="2400" b="0" i="0" smtClean="0">
                        <a:latin typeface="Cambria Math" panose="02040503050406030204" pitchFamily="18" charset="0"/>
                      </a:rPr>
                      <m:t>Ejemplo</m:t>
                    </m:r>
                    <m:r>
                      <a:rPr lang="es-ES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s-ES" sz="2400" dirty="0"/>
                  <a:t>, el grado absoluto es 9.  </a:t>
                </a:r>
              </a:p>
              <a:p>
                <a:r>
                  <a:rPr lang="es-ES" sz="2400" b="1" dirty="0"/>
                  <a:t>Grado relativo: </a:t>
                </a:r>
                <a:r>
                  <a:rPr lang="es-ES" sz="2400" dirty="0"/>
                  <a:t>es el exponente que corresponde a cada  variable.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>
                        <a:latin typeface="Cambria Math" panose="02040503050406030204" pitchFamily="18" charset="0"/>
                      </a:rPr>
                      <m:t>Ejemplo</m:t>
                    </m:r>
                    <m:r>
                      <a:rPr lang="es-ES" sz="24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s-ES" sz="2400" dirty="0"/>
                  <a:t>, el grado relativo a la variable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400" dirty="0"/>
                  <a:t>es 3 y el grado relativo a la variable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" sz="2400" dirty="0"/>
                  <a:t> es 6.</a:t>
                </a:r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FE2023-925C-4219-A6EC-DC3AB89F6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5" y="5033870"/>
                <a:ext cx="11770172" cy="1569660"/>
              </a:xfrm>
              <a:prstGeom prst="rect">
                <a:avLst/>
              </a:prstGeom>
              <a:blipFill>
                <a:blip r:embed="rId4"/>
                <a:stretch>
                  <a:fillRect l="-829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39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0A04D-C6C6-4639-A3DA-1A0A9E41C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9" y="0"/>
            <a:ext cx="9966935" cy="2595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B9E6E4-4EBF-443D-B343-964DFCB83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4" y="3429000"/>
            <a:ext cx="10559787" cy="1426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6F1617-D637-40FE-9407-540BA33A1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1" y="5096745"/>
            <a:ext cx="10559787" cy="110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6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1832FB-817E-4129-9EAB-069F44D7D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6" y="235603"/>
            <a:ext cx="11644369" cy="1684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18C7D-3A87-4DE9-BFF8-B7B929BB2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1" y="2189501"/>
            <a:ext cx="11972057" cy="17756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831AFA-AC42-489D-A65E-1E4DE84A2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5814"/>
            <a:ext cx="11491956" cy="17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62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187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Nikelvys#1</dc:creator>
  <cp:lastModifiedBy>Nikelvys#1</cp:lastModifiedBy>
  <cp:revision>15</cp:revision>
  <dcterms:created xsi:type="dcterms:W3CDTF">2020-03-30T23:53:38Z</dcterms:created>
  <dcterms:modified xsi:type="dcterms:W3CDTF">2020-04-02T03:18:26Z</dcterms:modified>
</cp:coreProperties>
</file>