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4DD12E-5DDB-4090-B7F0-7CF94098BF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C51BB1-BCCB-4391-97D5-1A87C71380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8A21E3-6C83-46B9-B0D5-1C59CD12B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AA7D-ACCC-4CB8-A098-BDB0FFEB392B}" type="datetimeFigureOut">
              <a:rPr lang="es-DO" smtClean="0"/>
              <a:t>6/11/2020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571ABB-79A8-4947-9051-D457AD925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BBEB79-8FA7-4DD0-BA1E-7FA282F2C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8A11-4673-4B0E-84FA-2C8E67802F6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209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94D749-8111-4CB2-B019-3997E8A9A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6C5706-1A06-4C05-902F-AB3D31277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2A77D9-4B54-4590-9CB1-DF5A2BEBF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AA7D-ACCC-4CB8-A098-BDB0FFEB392B}" type="datetimeFigureOut">
              <a:rPr lang="es-DO" smtClean="0"/>
              <a:t>6/11/2020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F2C809-48F9-4829-9926-E227853A4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6B2DC5-206E-4B43-AEC8-9AD61AE21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8A11-4673-4B0E-84FA-2C8E67802F6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06016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4D5E6CA-C556-4E66-B80D-770EFABCED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2CCDBF-6E36-4054-B466-7E54EF48F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4DD4E9-873A-45C7-89E4-8A099B069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AA7D-ACCC-4CB8-A098-BDB0FFEB392B}" type="datetimeFigureOut">
              <a:rPr lang="es-DO" smtClean="0"/>
              <a:t>6/11/2020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ED7AD5-ED8E-473E-B920-B587CF230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BD0E28-7483-46A8-98C8-1CA112FC4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8A11-4673-4B0E-84FA-2C8E67802F6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80620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198C86-7D27-41C2-B66C-BB7518364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1CDAD5-661F-4C8A-A33E-030492745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E83AC2-43C3-4F92-8630-612182B9E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AA7D-ACCC-4CB8-A098-BDB0FFEB392B}" type="datetimeFigureOut">
              <a:rPr lang="es-DO" smtClean="0"/>
              <a:t>6/11/2020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3ADF2B-3085-41ED-BB93-525CF1202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4E72C7-65FA-4AF6-AD6C-F1CEE33D0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8A11-4673-4B0E-84FA-2C8E67802F6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49426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262EFA-56A3-4984-9B2F-0F13626D0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32AD9E-A9C5-419F-8670-5E7BFC33D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5A4B0C-1C64-4FCB-8DDC-96987DE71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AA7D-ACCC-4CB8-A098-BDB0FFEB392B}" type="datetimeFigureOut">
              <a:rPr lang="es-DO" smtClean="0"/>
              <a:t>6/11/2020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F2C88F-8780-41E4-A5AD-A3F193238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C28113-81E1-40E4-981D-4DB0B9067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8A11-4673-4B0E-84FA-2C8E67802F6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65157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D712DF-68C3-457B-9DD3-6608C9E20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CC9266-A041-4AFC-BDFC-EDFB07BE06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69DFB24-6C67-4487-A802-6953AFBAEB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F97463-9214-4C88-8507-B9F64B5CA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AA7D-ACCC-4CB8-A098-BDB0FFEB392B}" type="datetimeFigureOut">
              <a:rPr lang="es-DO" smtClean="0"/>
              <a:t>6/11/2020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7EB4D4-FD50-47A6-B1F6-4F1B137BE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51E798-20D3-4D5E-B151-E5BCAFA5A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8A11-4673-4B0E-84FA-2C8E67802F6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0145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F8E15F-61AF-42ED-8D73-0783B39E8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C60220-5BEE-477B-B75F-AE3272CF3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D2C1F2-95F0-4212-84E5-D774EECD2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960AD22-51DC-497F-A288-2EC119737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43B8EA2-6E9F-40A7-9554-52BFB2380A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9387ACA-20CE-456F-B77B-2106E2CFD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AA7D-ACCC-4CB8-A098-BDB0FFEB392B}" type="datetimeFigureOut">
              <a:rPr lang="es-DO" smtClean="0"/>
              <a:t>6/11/2020</a:t>
            </a:fld>
            <a:endParaRPr lang="es-D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9546F12-F1B1-48DE-807B-E1A7B6B5F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4C16B1D-893F-453F-BA9B-D6E60FE28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8A11-4673-4B0E-84FA-2C8E67802F6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627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D901B3-EA2E-4136-A722-618A34FD4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7428147-1865-4698-AAEC-E8C59C35E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AA7D-ACCC-4CB8-A098-BDB0FFEB392B}" type="datetimeFigureOut">
              <a:rPr lang="es-DO" smtClean="0"/>
              <a:t>6/11/2020</a:t>
            </a:fld>
            <a:endParaRPr lang="es-D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F1AD953-941A-419C-A561-BD6CDDD32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E26A322-4385-47D4-8491-40C2EFC03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8A11-4673-4B0E-84FA-2C8E67802F6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961674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0018DE4-85F1-4187-976C-5B96DAC7C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AA7D-ACCC-4CB8-A098-BDB0FFEB392B}" type="datetimeFigureOut">
              <a:rPr lang="es-DO" smtClean="0"/>
              <a:t>6/11/2020</a:t>
            </a:fld>
            <a:endParaRPr lang="es-D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71A1AA7-D4F7-44D6-9052-BC51A9AF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31502B1-CF01-417D-8B48-CE7022958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8A11-4673-4B0E-84FA-2C8E67802F6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4516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12EDA-EB0A-4D62-B270-54E0E40AD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4D7084-BD30-46AF-8D93-2991E0D25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5A2C6F-B840-4F5F-BBEA-07AD2A104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62842B-F596-4F8C-906B-676D35A5A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AA7D-ACCC-4CB8-A098-BDB0FFEB392B}" type="datetimeFigureOut">
              <a:rPr lang="es-DO" smtClean="0"/>
              <a:t>6/11/2020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149F20-DE85-4563-BBF4-300DFA433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D688455-C1EE-4545-AE56-4591D9863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8A11-4673-4B0E-84FA-2C8E67802F6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7086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21D667-DF58-43DD-B569-4F8FD43BE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2BB6EBB-2EB5-4435-8BDD-35DD9B9A2E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B184AE-7B9A-4753-AAC0-712C6E20C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36E448-0366-4D21-9109-AF62CD7D5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AA7D-ACCC-4CB8-A098-BDB0FFEB392B}" type="datetimeFigureOut">
              <a:rPr lang="es-DO" smtClean="0"/>
              <a:t>6/11/2020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9A0EC7-1F68-429A-B5D5-D457A1A4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4BA609-8311-4AE4-B52A-21D9734BD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8A11-4673-4B0E-84FA-2C8E67802F6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98605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FC1D78-3DEB-4FD1-BB11-33109798F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A7EABB-54A3-4A13-90F9-805B487B2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591236-1982-4AEB-BCA1-FED5FEAB6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0AA7D-ACCC-4CB8-A098-BDB0FFEB392B}" type="datetimeFigureOut">
              <a:rPr lang="es-DO" smtClean="0"/>
              <a:t>6/11/2020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9F68A8-D8F5-4D0C-885F-F7CEE931C2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F9C75A-9D32-4A55-8562-96236EC73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18A11-4673-4B0E-84FA-2C8E67802F6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57088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FF42CE0-7AAE-4700-AD2C-2BFCA30E17F0}"/>
              </a:ext>
            </a:extLst>
          </p:cNvPr>
          <p:cNvSpPr txBox="1"/>
          <p:nvPr/>
        </p:nvSpPr>
        <p:spPr>
          <a:xfrm>
            <a:off x="70340" y="103718"/>
            <a:ext cx="60983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Multiplicación y división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BB10004-B642-4CE4-94B2-E956DF9D9B8D}"/>
              </a:ext>
            </a:extLst>
          </p:cNvPr>
          <p:cNvSpPr txBox="1"/>
          <p:nvPr/>
        </p:nvSpPr>
        <p:spPr>
          <a:xfrm>
            <a:off x="70340" y="787787"/>
            <a:ext cx="20116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b="0" i="0" u="none" strike="noStrike" baseline="0" dirty="0">
                <a:solidFill>
                  <a:schemeClr val="bg1"/>
                </a:solidFill>
                <a:latin typeface="Frutiger-Roman"/>
              </a:rPr>
              <a:t>Ejemplos:</a:t>
            </a:r>
            <a:endParaRPr lang="es-DO" sz="3600" dirty="0">
              <a:solidFill>
                <a:schemeClr val="bg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CB3D7E4-A755-4291-BBBB-27D73B0F3E75}"/>
              </a:ext>
            </a:extLst>
          </p:cNvPr>
          <p:cNvSpPr txBox="1"/>
          <p:nvPr/>
        </p:nvSpPr>
        <p:spPr>
          <a:xfrm>
            <a:off x="70340" y="1471856"/>
            <a:ext cx="119856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En una pastelería se hacen galletas caseras y se venden en bolsitas que contienen 12 galletas cada una. 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041AC4B-4533-405A-842A-9322467EF46A}"/>
              </a:ext>
            </a:extLst>
          </p:cNvPr>
          <p:cNvSpPr txBox="1"/>
          <p:nvPr/>
        </p:nvSpPr>
        <p:spPr>
          <a:xfrm>
            <a:off x="49238" y="2823176"/>
            <a:ext cx="1198567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¿Cuántas galletas deben hacer para entregar un pedido de 7 bolsitas?</a:t>
            </a:r>
            <a:endParaRPr lang="es-D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21B4CCA-813A-4CFC-A79E-3312C9BE4B31}"/>
              </a:ext>
            </a:extLst>
          </p:cNvPr>
          <p:cNvSpPr txBox="1"/>
          <p:nvPr/>
        </p:nvSpPr>
        <p:spPr>
          <a:xfrm>
            <a:off x="9711397" y="4226472"/>
            <a:ext cx="769034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endParaRPr lang="es-DO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9F74643-8154-4127-B64A-635ECC97F856}"/>
              </a:ext>
            </a:extLst>
          </p:cNvPr>
          <p:cNvSpPr txBox="1"/>
          <p:nvPr/>
        </p:nvSpPr>
        <p:spPr>
          <a:xfrm>
            <a:off x="9655125" y="4701816"/>
            <a:ext cx="6084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F429D4F-6867-4384-8DDB-6625929BF3E2}"/>
              </a:ext>
            </a:extLst>
          </p:cNvPr>
          <p:cNvSpPr txBox="1"/>
          <p:nvPr/>
        </p:nvSpPr>
        <p:spPr>
          <a:xfrm>
            <a:off x="10012680" y="4697926"/>
            <a:ext cx="4677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A284604B-2AB0-4495-8523-5EC16A4E2296}"/>
              </a:ext>
            </a:extLst>
          </p:cNvPr>
          <p:cNvCxnSpPr/>
          <p:nvPr/>
        </p:nvCxnSpPr>
        <p:spPr>
          <a:xfrm>
            <a:off x="9411286" y="5344257"/>
            <a:ext cx="13082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12046C7-B587-47BE-B2FF-63BAE7CF60D9}"/>
              </a:ext>
            </a:extLst>
          </p:cNvPr>
          <p:cNvSpPr txBox="1"/>
          <p:nvPr/>
        </p:nvSpPr>
        <p:spPr>
          <a:xfrm>
            <a:off x="9959339" y="5335437"/>
            <a:ext cx="4536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2173935A-FE90-4BC4-B8BC-D221408D7D4D}"/>
              </a:ext>
            </a:extLst>
          </p:cNvPr>
          <p:cNvSpPr txBox="1"/>
          <p:nvPr/>
        </p:nvSpPr>
        <p:spPr>
          <a:xfrm>
            <a:off x="9774700" y="4037917"/>
            <a:ext cx="3692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1</a:t>
            </a:r>
            <a:endParaRPr lang="es-DO" b="1" dirty="0">
              <a:solidFill>
                <a:srgbClr val="FF0000"/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AB313437-2618-46E8-9596-5D8627E5D7ED}"/>
              </a:ext>
            </a:extLst>
          </p:cNvPr>
          <p:cNvSpPr txBox="1"/>
          <p:nvPr/>
        </p:nvSpPr>
        <p:spPr>
          <a:xfrm>
            <a:off x="9587716" y="5348147"/>
            <a:ext cx="5380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D5F2F10F-F10B-4522-9EA7-3508187C4CDC}"/>
              </a:ext>
            </a:extLst>
          </p:cNvPr>
          <p:cNvSpPr txBox="1"/>
          <p:nvPr/>
        </p:nvSpPr>
        <p:spPr>
          <a:xfrm>
            <a:off x="5004873" y="4166229"/>
            <a:ext cx="46502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¿Qué hay que hacer?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93F9C62E-E0A7-4219-895A-DA27BC8F3659}"/>
              </a:ext>
            </a:extLst>
          </p:cNvPr>
          <p:cNvSpPr txBox="1"/>
          <p:nvPr/>
        </p:nvSpPr>
        <p:spPr>
          <a:xfrm>
            <a:off x="49238" y="5887854"/>
            <a:ext cx="115794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deben hacer 84 galletas para cumplir con el pedido.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36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5" grpId="0"/>
      <p:bldP spid="17" grpId="0"/>
      <p:bldP spid="19" grpId="0"/>
      <p:bldP spid="21" grpId="0"/>
      <p:bldP spid="25" grpId="0"/>
      <p:bldP spid="27" grpId="0"/>
      <p:bldP spid="29" grpId="0"/>
      <p:bldP spid="31" grpId="0"/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A811262-4296-4A38-BDF6-BE043CE14A5E}"/>
              </a:ext>
            </a:extLst>
          </p:cNvPr>
          <p:cNvSpPr txBox="1"/>
          <p:nvPr/>
        </p:nvSpPr>
        <p:spPr>
          <a:xfrm>
            <a:off x="70340" y="103718"/>
            <a:ext cx="60983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Multiplicación y división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C465D447-4D7A-4DFF-B8D3-E7E9F8BC8983}"/>
                  </a:ext>
                </a:extLst>
              </p:cNvPr>
              <p:cNvSpPr txBox="1"/>
              <p:nvPr/>
            </p:nvSpPr>
            <p:spPr>
              <a:xfrm>
                <a:off x="70339" y="879623"/>
                <a:ext cx="1114161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_tradnl" sz="36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3) Para comprobar la división se debe multiplicar 412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MX" sz="3600" b="0" i="0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x</m:t>
                    </m:r>
                    <m:r>
                      <a:rPr lang="es-DO" sz="3600" b="0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s-DO" sz="3600" dirty="0">
                    <a:solidFill>
                      <a:schemeClr val="bg1"/>
                    </a:solidFill>
                  </a:rPr>
                  <a:t>13</a:t>
                </a:r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C465D447-4D7A-4DFF-B8D3-E7E9F8BC89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39" y="879623"/>
                <a:ext cx="11141611" cy="646331"/>
              </a:xfrm>
              <a:prstGeom prst="rect">
                <a:avLst/>
              </a:prstGeom>
              <a:blipFill>
                <a:blip r:embed="rId2"/>
                <a:stretch>
                  <a:fillRect l="-1697" t="-14151" b="-34906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F18D2485-4C06-4290-814A-81B53BC66A04}"/>
              </a:ext>
            </a:extLst>
          </p:cNvPr>
          <p:cNvSpPr txBox="1"/>
          <p:nvPr/>
        </p:nvSpPr>
        <p:spPr>
          <a:xfrm>
            <a:off x="5082164" y="2233253"/>
            <a:ext cx="1013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412</a:t>
            </a:r>
            <a:endParaRPr lang="es-D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8AC7D36A-F956-44EA-861D-AABA50475EAD}"/>
                  </a:ext>
                </a:extLst>
              </p:cNvPr>
              <p:cNvSpPr txBox="1"/>
              <p:nvPr/>
            </p:nvSpPr>
            <p:spPr>
              <a:xfrm>
                <a:off x="4991247" y="2608756"/>
                <a:ext cx="55215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MX" sz="3600" b="0" i="0" u="none" strike="noStrike" baseline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x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8AC7D36A-F956-44EA-861D-AABA50475E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247" y="2608756"/>
                <a:ext cx="552157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uadroTexto 31">
            <a:extLst>
              <a:ext uri="{FF2B5EF4-FFF2-40B4-BE49-F238E27FC236}">
                <a16:creationId xmlns:a16="http://schemas.microsoft.com/office/drawing/2014/main" id="{E450928D-569E-41CE-BFED-9E989FE4B1AD}"/>
              </a:ext>
            </a:extLst>
          </p:cNvPr>
          <p:cNvSpPr txBox="1"/>
          <p:nvPr/>
        </p:nvSpPr>
        <p:spPr>
          <a:xfrm>
            <a:off x="5356573" y="2637059"/>
            <a:ext cx="6991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</a:rPr>
              <a:t>13</a:t>
            </a:r>
            <a:endParaRPr lang="es-DO" sz="3600" dirty="0"/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74A1081B-23C9-4476-BE06-754A58E542FF}"/>
              </a:ext>
            </a:extLst>
          </p:cNvPr>
          <p:cNvCxnSpPr>
            <a:cxnSpLocks/>
          </p:cNvCxnSpPr>
          <p:nvPr/>
        </p:nvCxnSpPr>
        <p:spPr>
          <a:xfrm>
            <a:off x="4726745" y="3162430"/>
            <a:ext cx="13604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236579C9-452E-4D4E-8AA0-E3557302F8A4}"/>
              </a:ext>
            </a:extLst>
          </p:cNvPr>
          <p:cNvSpPr txBox="1"/>
          <p:nvPr/>
        </p:nvSpPr>
        <p:spPr>
          <a:xfrm>
            <a:off x="5609194" y="3083732"/>
            <a:ext cx="419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</a:rPr>
              <a:t>6</a:t>
            </a:r>
            <a:endParaRPr lang="es-DO" sz="36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35D25ED-DA63-4945-B0C7-E87E05F97D5C}"/>
              </a:ext>
            </a:extLst>
          </p:cNvPr>
          <p:cNvSpPr txBox="1"/>
          <p:nvPr/>
        </p:nvSpPr>
        <p:spPr>
          <a:xfrm>
            <a:off x="5304514" y="3094282"/>
            <a:ext cx="419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</a:rPr>
              <a:t>3</a:t>
            </a:r>
            <a:endParaRPr lang="es-DO" sz="3600" dirty="0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9300486D-7D45-4A88-9B12-3B6346C7EFA6}"/>
              </a:ext>
            </a:extLst>
          </p:cNvPr>
          <p:cNvSpPr txBox="1"/>
          <p:nvPr/>
        </p:nvSpPr>
        <p:spPr>
          <a:xfrm>
            <a:off x="4918790" y="3962386"/>
            <a:ext cx="419974" cy="654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 </a:t>
            </a:r>
            <a:endParaRPr lang="es-DO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4E04158-FC21-4EB9-98E2-AF1570703441}"/>
              </a:ext>
            </a:extLst>
          </p:cNvPr>
          <p:cNvSpPr txBox="1"/>
          <p:nvPr/>
        </p:nvSpPr>
        <p:spPr>
          <a:xfrm>
            <a:off x="4784268" y="3076256"/>
            <a:ext cx="6986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</a:rPr>
              <a:t>12</a:t>
            </a:r>
            <a:endParaRPr lang="es-DO" sz="36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7AE3AB0-693D-4659-BC95-6CB7148248A8}"/>
              </a:ext>
            </a:extLst>
          </p:cNvPr>
          <p:cNvSpPr txBox="1"/>
          <p:nvPr/>
        </p:nvSpPr>
        <p:spPr>
          <a:xfrm>
            <a:off x="5296804" y="3586883"/>
            <a:ext cx="419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</a:rPr>
              <a:t>2</a:t>
            </a:r>
            <a:endParaRPr lang="es-DO" sz="36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A70BA2D-F52C-4BD7-A702-E804AFDA3E45}"/>
              </a:ext>
            </a:extLst>
          </p:cNvPr>
          <p:cNvSpPr txBox="1"/>
          <p:nvPr/>
        </p:nvSpPr>
        <p:spPr>
          <a:xfrm>
            <a:off x="5015139" y="3568085"/>
            <a:ext cx="419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</a:rPr>
              <a:t>1</a:t>
            </a:r>
            <a:endParaRPr lang="es-DO" sz="3600" dirty="0">
              <a:solidFill>
                <a:schemeClr val="bg1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10311B8-3496-45EF-A551-530DF5DDE1E2}"/>
              </a:ext>
            </a:extLst>
          </p:cNvPr>
          <p:cNvSpPr txBox="1"/>
          <p:nvPr/>
        </p:nvSpPr>
        <p:spPr>
          <a:xfrm>
            <a:off x="4716496" y="3568085"/>
            <a:ext cx="419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</a:rPr>
              <a:t>4</a:t>
            </a:r>
            <a:endParaRPr lang="es-DO" sz="3600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6A78730C-91F3-4914-B3C6-AA845A6D6A3F}"/>
              </a:ext>
            </a:extLst>
          </p:cNvPr>
          <p:cNvCxnSpPr/>
          <p:nvPr/>
        </p:nvCxnSpPr>
        <p:spPr>
          <a:xfrm>
            <a:off x="4417255" y="4107766"/>
            <a:ext cx="175142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5FFD324-4BA8-4412-947C-37971017B250}"/>
              </a:ext>
            </a:extLst>
          </p:cNvPr>
          <p:cNvSpPr txBox="1"/>
          <p:nvPr/>
        </p:nvSpPr>
        <p:spPr>
          <a:xfrm>
            <a:off x="5618890" y="4019443"/>
            <a:ext cx="419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</a:rPr>
              <a:t>6</a:t>
            </a:r>
            <a:endParaRPr lang="es-DO" sz="36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A51865B-0994-4CEF-9384-FDD97B48BCAB}"/>
              </a:ext>
            </a:extLst>
          </p:cNvPr>
          <p:cNvSpPr txBox="1"/>
          <p:nvPr/>
        </p:nvSpPr>
        <p:spPr>
          <a:xfrm>
            <a:off x="4465662" y="3282904"/>
            <a:ext cx="419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</a:rPr>
              <a:t>+</a:t>
            </a:r>
            <a:endParaRPr lang="es-DO" sz="36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0C48826-07C9-4EB3-912F-06C0F96AF576}"/>
              </a:ext>
            </a:extLst>
          </p:cNvPr>
          <p:cNvSpPr txBox="1"/>
          <p:nvPr/>
        </p:nvSpPr>
        <p:spPr>
          <a:xfrm>
            <a:off x="5304514" y="4033344"/>
            <a:ext cx="419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</a:rPr>
              <a:t>5</a:t>
            </a:r>
            <a:endParaRPr lang="es-DO" sz="36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E335F613-06F4-4F70-97D0-14238F3F9422}"/>
              </a:ext>
            </a:extLst>
          </p:cNvPr>
          <p:cNvSpPr txBox="1"/>
          <p:nvPr/>
        </p:nvSpPr>
        <p:spPr>
          <a:xfrm>
            <a:off x="5021497" y="4015318"/>
            <a:ext cx="419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</a:rPr>
              <a:t>3</a:t>
            </a:r>
            <a:endParaRPr lang="es-DO" sz="3600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195CE56-4452-40D6-8CDE-0249330A6B1D}"/>
              </a:ext>
            </a:extLst>
          </p:cNvPr>
          <p:cNvSpPr txBox="1"/>
          <p:nvPr/>
        </p:nvSpPr>
        <p:spPr>
          <a:xfrm>
            <a:off x="4701109" y="4015444"/>
            <a:ext cx="419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</a:rPr>
              <a:t>5</a:t>
            </a:r>
            <a:endParaRPr lang="es-DO" sz="3600" dirty="0"/>
          </a:p>
        </p:txBody>
      </p:sp>
    </p:spTree>
    <p:extLst>
      <p:ext uri="{BB962C8B-B14F-4D97-AF65-F5344CB8AC3E}">
        <p14:creationId xmlns:p14="http://schemas.microsoft.com/office/powerpoint/2010/main" val="27462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31" grpId="0"/>
      <p:bldP spid="32" grpId="0"/>
      <p:bldP spid="9" grpId="0"/>
      <p:bldP spid="17" grpId="0"/>
      <p:bldP spid="43" grpId="0"/>
      <p:bldP spid="14" grpId="0"/>
      <p:bldP spid="15" grpId="0"/>
      <p:bldP spid="16" grpId="0"/>
      <p:bldP spid="18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FF42CE0-7AAE-4700-AD2C-2BFCA30E17F0}"/>
              </a:ext>
            </a:extLst>
          </p:cNvPr>
          <p:cNvSpPr txBox="1"/>
          <p:nvPr/>
        </p:nvSpPr>
        <p:spPr>
          <a:xfrm>
            <a:off x="70340" y="103718"/>
            <a:ext cx="60983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Multiplicación y división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6C3F34F-D87A-4477-A3BE-9A2AD9A1244E}"/>
              </a:ext>
            </a:extLst>
          </p:cNvPr>
          <p:cNvSpPr txBox="1"/>
          <p:nvPr/>
        </p:nvSpPr>
        <p:spPr>
          <a:xfrm>
            <a:off x="140680" y="1120274"/>
            <a:ext cx="117746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II) </a:t>
            </a:r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¿Cuántas galletas deben hacer para entregar un pedido de 14 bolsitas?,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713EAE6-121C-418C-AA6B-226C65825615}"/>
              </a:ext>
            </a:extLst>
          </p:cNvPr>
          <p:cNvSpPr txBox="1"/>
          <p:nvPr/>
        </p:nvSpPr>
        <p:spPr>
          <a:xfrm>
            <a:off x="6832964" y="182877"/>
            <a:ext cx="50823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 bolsita contie12 galletas.</a:t>
            </a:r>
            <a:endParaRPr lang="es-DO" sz="28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C30BBBF-E45A-483C-9090-D1743931D0EE}"/>
              </a:ext>
            </a:extLst>
          </p:cNvPr>
          <p:cNvSpPr txBox="1"/>
          <p:nvPr/>
        </p:nvSpPr>
        <p:spPr>
          <a:xfrm>
            <a:off x="70340" y="2743520"/>
            <a:ext cx="46502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¿Qué hay que hacer?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A44F32C-9EFA-42A3-AF26-86CFAA262DC5}"/>
              </a:ext>
            </a:extLst>
          </p:cNvPr>
          <p:cNvSpPr txBox="1"/>
          <p:nvPr/>
        </p:nvSpPr>
        <p:spPr>
          <a:xfrm>
            <a:off x="10019714" y="2420355"/>
            <a:ext cx="10093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14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769C8C64-FE91-4A95-95FB-1F3B91933459}"/>
              </a:ext>
            </a:extLst>
          </p:cNvPr>
          <p:cNvSpPr txBox="1"/>
          <p:nvPr/>
        </p:nvSpPr>
        <p:spPr>
          <a:xfrm>
            <a:off x="9824522" y="2843272"/>
            <a:ext cx="5521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36283A88-6202-47AD-942E-F2D13C331569}"/>
              </a:ext>
            </a:extLst>
          </p:cNvPr>
          <p:cNvSpPr txBox="1"/>
          <p:nvPr/>
        </p:nvSpPr>
        <p:spPr>
          <a:xfrm>
            <a:off x="10197318" y="2848519"/>
            <a:ext cx="7491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es-DO" sz="3600" dirty="0">
              <a:solidFill>
                <a:schemeClr val="bg1"/>
              </a:solidFill>
            </a:endParaRP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86ADD60D-37B8-4A9A-9549-868B6643E982}"/>
              </a:ext>
            </a:extLst>
          </p:cNvPr>
          <p:cNvCxnSpPr/>
          <p:nvPr/>
        </p:nvCxnSpPr>
        <p:spPr>
          <a:xfrm>
            <a:off x="9425350" y="3489603"/>
            <a:ext cx="1656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3908AFE-0353-4516-A92B-8ABEB03550DB}"/>
              </a:ext>
            </a:extLst>
          </p:cNvPr>
          <p:cNvSpPr txBox="1"/>
          <p:nvPr/>
        </p:nvSpPr>
        <p:spPr>
          <a:xfrm>
            <a:off x="10434709" y="3452647"/>
            <a:ext cx="4536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3EDF3AF-575E-4C21-ADBA-5769B2B68E91}"/>
              </a:ext>
            </a:extLst>
          </p:cNvPr>
          <p:cNvSpPr txBox="1"/>
          <p:nvPr/>
        </p:nvSpPr>
        <p:spPr>
          <a:xfrm>
            <a:off x="10070709" y="3438580"/>
            <a:ext cx="4536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2BC4E2D-7517-40D3-879C-A14677F6EFDB}"/>
              </a:ext>
            </a:extLst>
          </p:cNvPr>
          <p:cNvSpPr txBox="1"/>
          <p:nvPr/>
        </p:nvSpPr>
        <p:spPr>
          <a:xfrm>
            <a:off x="10068712" y="3892743"/>
            <a:ext cx="4536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7F843D8D-6E55-416B-9EDD-3F82333AA0BE}"/>
              </a:ext>
            </a:extLst>
          </p:cNvPr>
          <p:cNvSpPr txBox="1"/>
          <p:nvPr/>
        </p:nvSpPr>
        <p:spPr>
          <a:xfrm>
            <a:off x="9744918" y="3889633"/>
            <a:ext cx="4536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B829BB72-377E-4400-82B4-F678A5DD8D2B}"/>
              </a:ext>
            </a:extLst>
          </p:cNvPr>
          <p:cNvCxnSpPr/>
          <p:nvPr/>
        </p:nvCxnSpPr>
        <p:spPr>
          <a:xfrm>
            <a:off x="9437071" y="4486062"/>
            <a:ext cx="1656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E244805-A4DF-41FE-81A4-8ECF336B4C2D}"/>
              </a:ext>
            </a:extLst>
          </p:cNvPr>
          <p:cNvSpPr txBox="1"/>
          <p:nvPr/>
        </p:nvSpPr>
        <p:spPr>
          <a:xfrm>
            <a:off x="10476914" y="4480353"/>
            <a:ext cx="5521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5B6E7B45-ECCC-4FF0-B8E6-287D8A39919F}"/>
              </a:ext>
            </a:extLst>
          </p:cNvPr>
          <p:cNvSpPr txBox="1"/>
          <p:nvPr/>
        </p:nvSpPr>
        <p:spPr>
          <a:xfrm>
            <a:off x="10109393" y="4477498"/>
            <a:ext cx="5521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88957D19-0F02-42D0-9DA2-38FC3197C08C}"/>
              </a:ext>
            </a:extLst>
          </p:cNvPr>
          <p:cNvSpPr txBox="1"/>
          <p:nvPr/>
        </p:nvSpPr>
        <p:spPr>
          <a:xfrm>
            <a:off x="9759745" y="4477498"/>
            <a:ext cx="5521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E45BF64-2E62-45EA-BFEA-136C340C4490}"/>
              </a:ext>
            </a:extLst>
          </p:cNvPr>
          <p:cNvSpPr txBox="1"/>
          <p:nvPr/>
        </p:nvSpPr>
        <p:spPr>
          <a:xfrm>
            <a:off x="70340" y="5316558"/>
            <a:ext cx="115794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deben hacer 168 galletas para entregar un pedido de 14 bolsitas.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A5614B78-540A-45FA-8376-DF41100AA619}"/>
              </a:ext>
            </a:extLst>
          </p:cNvPr>
          <p:cNvSpPr txBox="1"/>
          <p:nvPr/>
        </p:nvSpPr>
        <p:spPr>
          <a:xfrm>
            <a:off x="9466605" y="3603997"/>
            <a:ext cx="3833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endParaRPr lang="es-DO" sz="3600" b="1" dirty="0"/>
          </a:p>
        </p:txBody>
      </p:sp>
    </p:spTree>
    <p:extLst>
      <p:ext uri="{BB962C8B-B14F-4D97-AF65-F5344CB8AC3E}">
        <p14:creationId xmlns:p14="http://schemas.microsoft.com/office/powerpoint/2010/main" val="169204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  <p:bldP spid="10" grpId="0"/>
      <p:bldP spid="12" grpId="0"/>
      <p:bldP spid="14" grpId="0"/>
      <p:bldP spid="15" grpId="0"/>
      <p:bldP spid="19" grpId="0"/>
      <p:bldP spid="21" grpId="0"/>
      <p:bldP spid="23" grpId="0"/>
      <p:bldP spid="25" grpId="0"/>
      <p:bldP spid="29" grpId="0"/>
      <p:bldP spid="31" grpId="0"/>
      <p:bldP spid="33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A811262-4296-4A38-BDF6-BE043CE14A5E}"/>
              </a:ext>
            </a:extLst>
          </p:cNvPr>
          <p:cNvSpPr txBox="1"/>
          <p:nvPr/>
        </p:nvSpPr>
        <p:spPr>
          <a:xfrm>
            <a:off x="70340" y="103718"/>
            <a:ext cx="60983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Multiplicación y división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543A4A2-9F72-4D3C-B179-18E938F394F5}"/>
              </a:ext>
            </a:extLst>
          </p:cNvPr>
          <p:cNvSpPr txBox="1"/>
          <p:nvPr/>
        </p:nvSpPr>
        <p:spPr>
          <a:xfrm>
            <a:off x="137161" y="905580"/>
            <a:ext cx="1165156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DO" sz="36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Rashell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Torres</a:t>
            </a:r>
            <a:r>
              <a:rPr lang="es-DO" sz="3600" b="0" i="0" u="none" strike="noStrik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tiene 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630,901 entradas para ver la película Los</a:t>
            </a:r>
            <a:r>
              <a:rPr lang="es-DO" sz="3600" b="0" i="0" u="none" strike="noStrik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DO" sz="3600" b="0" i="0" u="none" strike="noStrik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Croods</a:t>
            </a:r>
            <a:r>
              <a:rPr lang="es-DO" sz="3600" b="0" i="0" u="none" strike="noStrik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II, elle desea repartirle entradas a todos los grados incluyendo el de ella.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7023E5F-8345-410D-BD09-C6DC5C0880D7}"/>
              </a:ext>
            </a:extLst>
          </p:cNvPr>
          <p:cNvSpPr txBox="1"/>
          <p:nvPr/>
        </p:nvSpPr>
        <p:spPr>
          <a:xfrm>
            <a:off x="137160" y="2659906"/>
            <a:ext cx="93725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D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Cuántas entradas se le dará a cada grado?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4E6DF69-F8B3-4F40-9593-DB886CC87EA4}"/>
              </a:ext>
            </a:extLst>
          </p:cNvPr>
          <p:cNvSpPr txBox="1"/>
          <p:nvPr/>
        </p:nvSpPr>
        <p:spPr>
          <a:xfrm>
            <a:off x="173207" y="3551764"/>
            <a:ext cx="46502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¿Qué hay que hacer?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1D2F7909-FDF2-408B-87B7-F7CCA5A734EE}"/>
                  </a:ext>
                </a:extLst>
              </p:cNvPr>
              <p:cNvSpPr txBox="1"/>
              <p:nvPr/>
            </p:nvSpPr>
            <p:spPr>
              <a:xfrm>
                <a:off x="337626" y="4569763"/>
                <a:ext cx="11651566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MX" sz="36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Repartir(dividir) la cantidad de entradas entre la cantidad de grados; así 6,552 </a:t>
                </a:r>
                <a14:m>
                  <m:oMath xmlns:m="http://schemas.openxmlformats.org/officeDocument/2006/math">
                    <m:r>
                      <a:rPr lang="es-DO" sz="3600" b="0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</m:oMath>
                </a14:m>
                <a:r>
                  <a:rPr lang="es-DO" sz="3600" b="0" i="0" u="none" strike="noStrike" baseline="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9 </a:t>
                </a:r>
                <a:endParaRPr lang="es-DO" sz="3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1D2F7909-FDF2-408B-87B7-F7CCA5A734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26" y="4569763"/>
                <a:ext cx="11651566" cy="1200329"/>
              </a:xfrm>
              <a:prstGeom prst="rect">
                <a:avLst/>
              </a:prstGeom>
              <a:blipFill>
                <a:blip r:embed="rId2"/>
                <a:stretch>
                  <a:fillRect l="-1569" t="-8122" b="-18274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418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A811262-4296-4A38-BDF6-BE043CE14A5E}"/>
              </a:ext>
            </a:extLst>
          </p:cNvPr>
          <p:cNvSpPr txBox="1"/>
          <p:nvPr/>
        </p:nvSpPr>
        <p:spPr>
          <a:xfrm>
            <a:off x="70340" y="19310"/>
            <a:ext cx="60983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Multiplicación y división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D4B1D0D-868A-4477-93AA-D84F8272FC4C}"/>
              </a:ext>
            </a:extLst>
          </p:cNvPr>
          <p:cNvSpPr txBox="1"/>
          <p:nvPr/>
        </p:nvSpPr>
        <p:spPr>
          <a:xfrm>
            <a:off x="1351382" y="1030477"/>
            <a:ext cx="1642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6,5 5 2</a:t>
            </a:r>
            <a:endParaRPr lang="es-DO" sz="3600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391B58C0-B9B2-482C-B7DE-F033C8C4A6FD}"/>
              </a:ext>
            </a:extLst>
          </p:cNvPr>
          <p:cNvCxnSpPr>
            <a:cxnSpLocks/>
          </p:cNvCxnSpPr>
          <p:nvPr/>
        </p:nvCxnSpPr>
        <p:spPr>
          <a:xfrm>
            <a:off x="2912012" y="1046260"/>
            <a:ext cx="0" cy="5293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53CB4964-9D31-4C56-849A-038742628826}"/>
              </a:ext>
            </a:extLst>
          </p:cNvPr>
          <p:cNvCxnSpPr/>
          <p:nvPr/>
        </p:nvCxnSpPr>
        <p:spPr>
          <a:xfrm>
            <a:off x="2912012" y="1575590"/>
            <a:ext cx="174439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CEC83541-86FF-4C0C-9870-E8DBC08D690D}"/>
              </a:ext>
            </a:extLst>
          </p:cNvPr>
          <p:cNvSpPr txBox="1"/>
          <p:nvPr/>
        </p:nvSpPr>
        <p:spPr>
          <a:xfrm>
            <a:off x="3010486" y="1032191"/>
            <a:ext cx="4958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s-DO" sz="36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74F1758-68AC-41D9-BD57-D4C7F9071C94}"/>
              </a:ext>
            </a:extLst>
          </p:cNvPr>
          <p:cNvSpPr txBox="1"/>
          <p:nvPr/>
        </p:nvSpPr>
        <p:spPr>
          <a:xfrm>
            <a:off x="2382132" y="906663"/>
            <a:ext cx="495886" cy="654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endParaRPr lang="es-DO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1057076-29C6-4D29-A4C4-442AB2A4AF7A}"/>
              </a:ext>
            </a:extLst>
          </p:cNvPr>
          <p:cNvSpPr txBox="1"/>
          <p:nvPr/>
        </p:nvSpPr>
        <p:spPr>
          <a:xfrm>
            <a:off x="2736754" y="932029"/>
            <a:ext cx="495886" cy="654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endParaRPr lang="es-DO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BB91E05-42F6-4588-A21B-80851B8D9F09}"/>
              </a:ext>
            </a:extLst>
          </p:cNvPr>
          <p:cNvSpPr txBox="1"/>
          <p:nvPr/>
        </p:nvSpPr>
        <p:spPr>
          <a:xfrm>
            <a:off x="3010486" y="1538004"/>
            <a:ext cx="4958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s-DO" sz="3600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DC339DC-4CF5-4B05-8219-0C17059BE82F}"/>
              </a:ext>
            </a:extLst>
          </p:cNvPr>
          <p:cNvSpPr txBox="1"/>
          <p:nvPr/>
        </p:nvSpPr>
        <p:spPr>
          <a:xfrm>
            <a:off x="1333505" y="1469034"/>
            <a:ext cx="8393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6 3</a:t>
            </a:r>
            <a:endParaRPr lang="es-DO" sz="36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64AAD47-0BAC-4356-A417-9D674B6A3980}"/>
              </a:ext>
            </a:extLst>
          </p:cNvPr>
          <p:cNvSpPr txBox="1"/>
          <p:nvPr/>
        </p:nvSpPr>
        <p:spPr>
          <a:xfrm>
            <a:off x="1146520" y="1197368"/>
            <a:ext cx="3833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endParaRPr lang="es-DO" sz="3600" b="1" dirty="0"/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B70E9D7E-0096-4B4D-A54A-51621AB36BF4}"/>
              </a:ext>
            </a:extLst>
          </p:cNvPr>
          <p:cNvCxnSpPr>
            <a:cxnSpLocks/>
          </p:cNvCxnSpPr>
          <p:nvPr/>
        </p:nvCxnSpPr>
        <p:spPr>
          <a:xfrm>
            <a:off x="871026" y="2115365"/>
            <a:ext cx="15755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040F454-24C3-4078-9668-CBFA8C60CD6F}"/>
              </a:ext>
            </a:extLst>
          </p:cNvPr>
          <p:cNvSpPr txBox="1"/>
          <p:nvPr/>
        </p:nvSpPr>
        <p:spPr>
          <a:xfrm>
            <a:off x="1353435" y="2062465"/>
            <a:ext cx="4689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894C683E-1640-4660-B817-0716BC82AFDF}"/>
              </a:ext>
            </a:extLst>
          </p:cNvPr>
          <p:cNvSpPr txBox="1"/>
          <p:nvPr/>
        </p:nvSpPr>
        <p:spPr>
          <a:xfrm>
            <a:off x="3346645" y="1525559"/>
            <a:ext cx="4689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</a:rPr>
              <a:t>2</a:t>
            </a:r>
            <a:endParaRPr lang="es-DO" sz="3600" dirty="0">
              <a:solidFill>
                <a:schemeClr val="bg1"/>
              </a:solidFill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BF550543-66C1-41D7-A2C7-EBFEFE5936E8}"/>
              </a:ext>
            </a:extLst>
          </p:cNvPr>
          <p:cNvSpPr txBox="1"/>
          <p:nvPr/>
        </p:nvSpPr>
        <p:spPr>
          <a:xfrm>
            <a:off x="1747328" y="2057083"/>
            <a:ext cx="4689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es-DO" sz="3600" dirty="0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843AA4E0-206A-4953-896B-E2F63142DDC6}"/>
              </a:ext>
            </a:extLst>
          </p:cNvPr>
          <p:cNvSpPr txBox="1"/>
          <p:nvPr/>
        </p:nvSpPr>
        <p:spPr>
          <a:xfrm>
            <a:off x="3680462" y="1538004"/>
            <a:ext cx="4689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endParaRPr lang="es-DO" sz="3600" dirty="0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1EB228B4-19CA-4166-BAAB-EF9322C8DE59}"/>
              </a:ext>
            </a:extLst>
          </p:cNvPr>
          <p:cNvSpPr txBox="1"/>
          <p:nvPr/>
        </p:nvSpPr>
        <p:spPr>
          <a:xfrm>
            <a:off x="1703808" y="2495640"/>
            <a:ext cx="8531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1 8</a:t>
            </a:r>
            <a:endParaRPr lang="es-DO" sz="3600" dirty="0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F70ACD7-ADA5-4689-8522-7AB42CDEEB8D}"/>
              </a:ext>
            </a:extLst>
          </p:cNvPr>
          <p:cNvSpPr txBox="1"/>
          <p:nvPr/>
        </p:nvSpPr>
        <p:spPr>
          <a:xfrm>
            <a:off x="1103439" y="2239182"/>
            <a:ext cx="4958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endParaRPr lang="es-DO" sz="3600" b="1" dirty="0"/>
          </a:p>
        </p:txBody>
      </p: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1CB50B30-DFF7-40F9-A0C1-883E8102940E}"/>
              </a:ext>
            </a:extLst>
          </p:cNvPr>
          <p:cNvCxnSpPr>
            <a:cxnSpLocks/>
          </p:cNvCxnSpPr>
          <p:nvPr/>
        </p:nvCxnSpPr>
        <p:spPr>
          <a:xfrm>
            <a:off x="1543940" y="3083690"/>
            <a:ext cx="13340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uadroTexto 41">
            <a:extLst>
              <a:ext uri="{FF2B5EF4-FFF2-40B4-BE49-F238E27FC236}">
                <a16:creationId xmlns:a16="http://schemas.microsoft.com/office/drawing/2014/main" id="{E03B9C6C-D493-4B23-96C5-DE7EF5FE0ED7}"/>
              </a:ext>
            </a:extLst>
          </p:cNvPr>
          <p:cNvSpPr txBox="1"/>
          <p:nvPr/>
        </p:nvSpPr>
        <p:spPr>
          <a:xfrm>
            <a:off x="1753483" y="3026579"/>
            <a:ext cx="4689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FAA5AE39-A0FF-4816-9CC1-FA41BF5A14D2}"/>
              </a:ext>
            </a:extLst>
          </p:cNvPr>
          <p:cNvSpPr txBox="1"/>
          <p:nvPr/>
        </p:nvSpPr>
        <p:spPr>
          <a:xfrm>
            <a:off x="1653542" y="971173"/>
            <a:ext cx="495886" cy="654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endParaRPr lang="es-DO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88F4CD7C-6945-40BD-A66A-73D0989B2E6F}"/>
              </a:ext>
            </a:extLst>
          </p:cNvPr>
          <p:cNvSpPr txBox="1"/>
          <p:nvPr/>
        </p:nvSpPr>
        <p:spPr>
          <a:xfrm>
            <a:off x="2007578" y="957394"/>
            <a:ext cx="495886" cy="654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endParaRPr lang="es-DO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67A26F25-ED7C-4E59-BB7F-CDBE8FBF3AB1}"/>
              </a:ext>
            </a:extLst>
          </p:cNvPr>
          <p:cNvSpPr txBox="1"/>
          <p:nvPr/>
        </p:nvSpPr>
        <p:spPr>
          <a:xfrm>
            <a:off x="2094047" y="2041644"/>
            <a:ext cx="4689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endParaRPr lang="es-DO" sz="3600" dirty="0"/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BFDFBD65-B7A2-4590-BB0A-E8CD5C3FBC1A}"/>
              </a:ext>
            </a:extLst>
          </p:cNvPr>
          <p:cNvSpPr txBox="1"/>
          <p:nvPr/>
        </p:nvSpPr>
        <p:spPr>
          <a:xfrm>
            <a:off x="2094047" y="3026579"/>
            <a:ext cx="4689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endParaRPr lang="es-DO" sz="3600" dirty="0"/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0CDED80A-F724-498E-8D67-CBB6FF1BCAEB}"/>
              </a:ext>
            </a:extLst>
          </p:cNvPr>
          <p:cNvSpPr txBox="1"/>
          <p:nvPr/>
        </p:nvSpPr>
        <p:spPr>
          <a:xfrm>
            <a:off x="2384335" y="3023460"/>
            <a:ext cx="4689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es-DO" sz="3600" dirty="0"/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81716EA8-BC69-42B8-AF76-A3B2CF3E489B}"/>
              </a:ext>
            </a:extLst>
          </p:cNvPr>
          <p:cNvSpPr txBox="1"/>
          <p:nvPr/>
        </p:nvSpPr>
        <p:spPr>
          <a:xfrm>
            <a:off x="2082911" y="3510377"/>
            <a:ext cx="7033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72</a:t>
            </a:r>
            <a:endParaRPr lang="es-DO" sz="3600" dirty="0"/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5739451E-EF65-4352-807D-5B5F4619A334}"/>
              </a:ext>
            </a:extLst>
          </p:cNvPr>
          <p:cNvSpPr txBox="1"/>
          <p:nvPr/>
        </p:nvSpPr>
        <p:spPr>
          <a:xfrm>
            <a:off x="1587025" y="3239922"/>
            <a:ext cx="4958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endParaRPr lang="es-DO" sz="3600" b="1" dirty="0"/>
          </a:p>
        </p:txBody>
      </p: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0F074601-222B-4384-B547-42D51E81FF1B}"/>
              </a:ext>
            </a:extLst>
          </p:cNvPr>
          <p:cNvCxnSpPr>
            <a:cxnSpLocks/>
          </p:cNvCxnSpPr>
          <p:nvPr/>
        </p:nvCxnSpPr>
        <p:spPr>
          <a:xfrm>
            <a:off x="1696340" y="4094219"/>
            <a:ext cx="13340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uadroTexto 58">
            <a:extLst>
              <a:ext uri="{FF2B5EF4-FFF2-40B4-BE49-F238E27FC236}">
                <a16:creationId xmlns:a16="http://schemas.microsoft.com/office/drawing/2014/main" id="{97FED7F4-8072-4611-8F91-3B523F1D70A5}"/>
              </a:ext>
            </a:extLst>
          </p:cNvPr>
          <p:cNvSpPr txBox="1"/>
          <p:nvPr/>
        </p:nvSpPr>
        <p:spPr>
          <a:xfrm>
            <a:off x="2341409" y="4108046"/>
            <a:ext cx="4555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5CF4CF15-6725-43BD-BD31-C0012BE4AF51}"/>
              </a:ext>
            </a:extLst>
          </p:cNvPr>
          <p:cNvSpPr txBox="1"/>
          <p:nvPr/>
        </p:nvSpPr>
        <p:spPr>
          <a:xfrm>
            <a:off x="2047900" y="4090059"/>
            <a:ext cx="4555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</p:spTree>
    <p:extLst>
      <p:ext uri="{BB962C8B-B14F-4D97-AF65-F5344CB8AC3E}">
        <p14:creationId xmlns:p14="http://schemas.microsoft.com/office/powerpoint/2010/main" val="27564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3" grpId="0"/>
      <p:bldP spid="15" grpId="0"/>
      <p:bldP spid="17" grpId="0"/>
      <p:bldP spid="19" grpId="0"/>
      <p:bldP spid="21" grpId="0"/>
      <p:bldP spid="27" grpId="0"/>
      <p:bldP spid="31" grpId="0"/>
      <p:bldP spid="33" grpId="0"/>
      <p:bldP spid="35" grpId="0"/>
      <p:bldP spid="37" grpId="0"/>
      <p:bldP spid="39" grpId="0"/>
      <p:bldP spid="42" grpId="0"/>
      <p:bldP spid="44" grpId="0"/>
      <p:bldP spid="46" grpId="0"/>
      <p:bldP spid="51" grpId="0"/>
      <p:bldP spid="53" grpId="0"/>
      <p:bldP spid="54" grpId="0"/>
      <p:bldP spid="55" grpId="0"/>
      <p:bldP spid="56" grpId="0"/>
      <p:bldP spid="59" grpId="0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FF42CE0-7AAE-4700-AD2C-2BFCA30E17F0}"/>
              </a:ext>
            </a:extLst>
          </p:cNvPr>
          <p:cNvSpPr txBox="1"/>
          <p:nvPr/>
        </p:nvSpPr>
        <p:spPr>
          <a:xfrm>
            <a:off x="70340" y="103718"/>
            <a:ext cx="60983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Multiplicación y división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D5E3166-0DB0-4496-BE1E-25065A7ED613}"/>
              </a:ext>
            </a:extLst>
          </p:cNvPr>
          <p:cNvSpPr txBox="1"/>
          <p:nvPr/>
        </p:nvSpPr>
        <p:spPr>
          <a:xfrm>
            <a:off x="70340" y="750049"/>
            <a:ext cx="1192940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En una campaña en contra del cigarrillo, se repartirán 5,356 volantes informativos en 13 centros educativos de la provincia. 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ED94AA2-4FBB-464A-ACB7-EB2264BD59CB}"/>
              </a:ext>
            </a:extLst>
          </p:cNvPr>
          <p:cNvSpPr txBox="1"/>
          <p:nvPr/>
        </p:nvSpPr>
        <p:spPr>
          <a:xfrm>
            <a:off x="14070" y="4485307"/>
            <a:ext cx="61546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se puede resolver?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299DE70-32E9-43F0-88AB-3649F0C51D40}"/>
              </a:ext>
            </a:extLst>
          </p:cNvPr>
          <p:cNvSpPr txBox="1"/>
          <p:nvPr/>
        </p:nvSpPr>
        <p:spPr>
          <a:xfrm>
            <a:off x="70340" y="2388781"/>
            <a:ext cx="1039602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saber cuántos volantes recibirá cada centro educativo , si a todos se les reparte la misma</a:t>
            </a:r>
          </a:p>
          <a:p>
            <a:pPr algn="l"/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cantidad, </a:t>
            </a:r>
            <a:endParaRPr lang="es-DO" sz="3600" dirty="0"/>
          </a:p>
        </p:txBody>
      </p:sp>
    </p:spTree>
    <p:extLst>
      <p:ext uri="{BB962C8B-B14F-4D97-AF65-F5344CB8AC3E}">
        <p14:creationId xmlns:p14="http://schemas.microsoft.com/office/powerpoint/2010/main" val="146993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FF42CE0-7AAE-4700-AD2C-2BFCA30E17F0}"/>
              </a:ext>
            </a:extLst>
          </p:cNvPr>
          <p:cNvSpPr txBox="1"/>
          <p:nvPr/>
        </p:nvSpPr>
        <p:spPr>
          <a:xfrm>
            <a:off x="70340" y="103718"/>
            <a:ext cx="60983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Multiplicación y división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0FE9827B-C2A3-4815-87BF-DE0056D2B056}"/>
                  </a:ext>
                </a:extLst>
              </p:cNvPr>
              <p:cNvSpPr txBox="1"/>
              <p:nvPr/>
            </p:nvSpPr>
            <p:spPr>
              <a:xfrm>
                <a:off x="98470" y="755348"/>
                <a:ext cx="699516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MX" sz="3600" i="0" u="none" strike="noStrike" baseline="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 realiza la división 5,356 </a:t>
                </a:r>
                <a14:m>
                  <m:oMath xmlns:m="http://schemas.openxmlformats.org/officeDocument/2006/math">
                    <m:r>
                      <a:rPr lang="es-MX" sz="3600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</m:oMath>
                </a14:m>
                <a:r>
                  <a:rPr lang="es-MX" sz="3600" i="0" u="none" strike="noStrike" baseline="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13</a:t>
                </a:r>
                <a:endParaRPr lang="es-DO" sz="3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0FE9827B-C2A3-4815-87BF-DE0056D2B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70" y="755348"/>
                <a:ext cx="6995160" cy="646331"/>
              </a:xfrm>
              <a:prstGeom prst="rect">
                <a:avLst/>
              </a:prstGeom>
              <a:blipFill>
                <a:blip r:embed="rId2"/>
                <a:stretch>
                  <a:fillRect l="-2613" t="-15094" b="-34906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4D92AC78-90E0-4AA9-81C5-1FAC06A2F4EB}"/>
              </a:ext>
            </a:extLst>
          </p:cNvPr>
          <p:cNvSpPr txBox="1"/>
          <p:nvPr/>
        </p:nvSpPr>
        <p:spPr>
          <a:xfrm>
            <a:off x="814169" y="1568942"/>
            <a:ext cx="13399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5,356</a:t>
            </a:r>
            <a:endParaRPr lang="es-DO" sz="3600" dirty="0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F6F8542D-C5F3-4220-B04C-241BFF1FDC34}"/>
              </a:ext>
            </a:extLst>
          </p:cNvPr>
          <p:cNvCxnSpPr/>
          <p:nvPr/>
        </p:nvCxnSpPr>
        <p:spPr>
          <a:xfrm>
            <a:off x="2264898" y="1688126"/>
            <a:ext cx="0" cy="4079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7DA0020-79F7-46C6-AB46-B12D49C9F102}"/>
              </a:ext>
            </a:extLst>
          </p:cNvPr>
          <p:cNvCxnSpPr/>
          <p:nvPr/>
        </p:nvCxnSpPr>
        <p:spPr>
          <a:xfrm>
            <a:off x="2264899" y="2096089"/>
            <a:ext cx="174439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7DE5E71-D36D-4031-A86B-C85990C8E3DB}"/>
              </a:ext>
            </a:extLst>
          </p:cNvPr>
          <p:cNvSpPr txBox="1"/>
          <p:nvPr/>
        </p:nvSpPr>
        <p:spPr>
          <a:xfrm>
            <a:off x="2335236" y="1542200"/>
            <a:ext cx="6928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es-DO" sz="36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E5449B1-EF78-452C-BD1B-89DB8F8AC85A}"/>
              </a:ext>
            </a:extLst>
          </p:cNvPr>
          <p:cNvSpPr txBox="1"/>
          <p:nvPr/>
        </p:nvSpPr>
        <p:spPr>
          <a:xfrm>
            <a:off x="2278966" y="2096089"/>
            <a:ext cx="4536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F87F4C6-57C2-4A59-87E0-4E4098A7E00B}"/>
              </a:ext>
            </a:extLst>
          </p:cNvPr>
          <p:cNvSpPr txBox="1"/>
          <p:nvPr/>
        </p:nvSpPr>
        <p:spPr>
          <a:xfrm>
            <a:off x="1148276" y="2096089"/>
            <a:ext cx="4396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DO" sz="3600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6E36D79-6526-4EDF-8BCB-FC95ABEC6E10}"/>
              </a:ext>
            </a:extLst>
          </p:cNvPr>
          <p:cNvSpPr txBox="1"/>
          <p:nvPr/>
        </p:nvSpPr>
        <p:spPr>
          <a:xfrm>
            <a:off x="829993" y="1156646"/>
            <a:ext cx="4536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DO" sz="3600" b="1" dirty="0">
              <a:solidFill>
                <a:srgbClr val="FF0000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FA39959-00EC-4738-9F03-46ECDA23769F}"/>
              </a:ext>
            </a:extLst>
          </p:cNvPr>
          <p:cNvSpPr txBox="1"/>
          <p:nvPr/>
        </p:nvSpPr>
        <p:spPr>
          <a:xfrm>
            <a:off x="800102" y="2087269"/>
            <a:ext cx="4536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s-DO" sz="3600" dirty="0"/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98577509-73E0-4160-8001-9B1422DF73E7}"/>
              </a:ext>
            </a:extLst>
          </p:cNvPr>
          <p:cNvCxnSpPr>
            <a:cxnSpLocks/>
          </p:cNvCxnSpPr>
          <p:nvPr/>
        </p:nvCxnSpPr>
        <p:spPr>
          <a:xfrm>
            <a:off x="786034" y="2733600"/>
            <a:ext cx="12010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5463B8EE-419F-4FD0-B918-CDB303483874}"/>
              </a:ext>
            </a:extLst>
          </p:cNvPr>
          <p:cNvSpPr txBox="1"/>
          <p:nvPr/>
        </p:nvSpPr>
        <p:spPr>
          <a:xfrm>
            <a:off x="1107834" y="2628484"/>
            <a:ext cx="4185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DO" sz="36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E39917BA-CC55-4A14-BB1C-4E520C6F69D8}"/>
              </a:ext>
            </a:extLst>
          </p:cNvPr>
          <p:cNvSpPr txBox="1"/>
          <p:nvPr/>
        </p:nvSpPr>
        <p:spPr>
          <a:xfrm>
            <a:off x="1401489" y="2638452"/>
            <a:ext cx="4114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s-DO" sz="36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C2215D03-7DC9-42FF-A2A5-EF48914468D7}"/>
              </a:ext>
            </a:extLst>
          </p:cNvPr>
          <p:cNvSpPr txBox="1"/>
          <p:nvPr/>
        </p:nvSpPr>
        <p:spPr>
          <a:xfrm>
            <a:off x="2540976" y="2105460"/>
            <a:ext cx="4114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DO" sz="3600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9A93829D-A3B2-442C-86FE-8C21C9EAE8FA}"/>
              </a:ext>
            </a:extLst>
          </p:cNvPr>
          <p:cNvSpPr txBox="1"/>
          <p:nvPr/>
        </p:nvSpPr>
        <p:spPr>
          <a:xfrm>
            <a:off x="1401489" y="3065585"/>
            <a:ext cx="4114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DO" sz="36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3DD5CD4A-5208-455A-9C08-57F674039089}"/>
              </a:ext>
            </a:extLst>
          </p:cNvPr>
          <p:cNvSpPr txBox="1"/>
          <p:nvPr/>
        </p:nvSpPr>
        <p:spPr>
          <a:xfrm>
            <a:off x="1106072" y="3053807"/>
            <a:ext cx="4114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DO" sz="3600" dirty="0"/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FE4B9D26-6FB6-47C2-9603-B5438D000916}"/>
              </a:ext>
            </a:extLst>
          </p:cNvPr>
          <p:cNvCxnSpPr>
            <a:cxnSpLocks/>
          </p:cNvCxnSpPr>
          <p:nvPr/>
        </p:nvCxnSpPr>
        <p:spPr>
          <a:xfrm>
            <a:off x="938434" y="3617525"/>
            <a:ext cx="121568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Texto 34">
            <a:extLst>
              <a:ext uri="{FF2B5EF4-FFF2-40B4-BE49-F238E27FC236}">
                <a16:creationId xmlns:a16="http://schemas.microsoft.com/office/drawing/2014/main" id="{E550F4B2-5237-4ACA-BDC2-ED7F4ED6E8B2}"/>
              </a:ext>
            </a:extLst>
          </p:cNvPr>
          <p:cNvSpPr txBox="1"/>
          <p:nvPr/>
        </p:nvSpPr>
        <p:spPr>
          <a:xfrm>
            <a:off x="1357535" y="3573579"/>
            <a:ext cx="4396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DO" sz="3600" dirty="0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77A915CE-E610-4E7A-A71B-24CCDA8F66ED}"/>
              </a:ext>
            </a:extLst>
          </p:cNvPr>
          <p:cNvSpPr txBox="1"/>
          <p:nvPr/>
        </p:nvSpPr>
        <p:spPr>
          <a:xfrm>
            <a:off x="977706" y="3573578"/>
            <a:ext cx="4396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6EEB39B0-1E19-4C35-9474-CC496770C6AF}"/>
              </a:ext>
            </a:extLst>
          </p:cNvPr>
          <p:cNvSpPr txBox="1"/>
          <p:nvPr/>
        </p:nvSpPr>
        <p:spPr>
          <a:xfrm>
            <a:off x="1691639" y="3561638"/>
            <a:ext cx="4396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DO" sz="3600" dirty="0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B33376CA-F01E-49D0-83BD-7DFB54F2F438}"/>
              </a:ext>
            </a:extLst>
          </p:cNvPr>
          <p:cNvSpPr txBox="1"/>
          <p:nvPr/>
        </p:nvSpPr>
        <p:spPr>
          <a:xfrm>
            <a:off x="2836397" y="2108978"/>
            <a:ext cx="4396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DO" sz="3600" dirty="0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3FB2EEA6-6BAD-41F9-880F-5B80FEAFC722}"/>
              </a:ext>
            </a:extLst>
          </p:cNvPr>
          <p:cNvSpPr txBox="1"/>
          <p:nvPr/>
        </p:nvSpPr>
        <p:spPr>
          <a:xfrm>
            <a:off x="1659990" y="3998903"/>
            <a:ext cx="4396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DO" sz="3600" dirty="0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239387AD-73C1-4617-A319-B808B249063D}"/>
              </a:ext>
            </a:extLst>
          </p:cNvPr>
          <p:cNvSpPr txBox="1"/>
          <p:nvPr/>
        </p:nvSpPr>
        <p:spPr>
          <a:xfrm>
            <a:off x="1325880" y="3978158"/>
            <a:ext cx="4396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DO" sz="3600" dirty="0"/>
          </a:p>
        </p:txBody>
      </p: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0334D6A9-DE16-4B8C-BEC6-757638F206D6}"/>
              </a:ext>
            </a:extLst>
          </p:cNvPr>
          <p:cNvCxnSpPr/>
          <p:nvPr/>
        </p:nvCxnSpPr>
        <p:spPr>
          <a:xfrm>
            <a:off x="812405" y="4515729"/>
            <a:ext cx="146656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uadroTexto 48">
            <a:extLst>
              <a:ext uri="{FF2B5EF4-FFF2-40B4-BE49-F238E27FC236}">
                <a16:creationId xmlns:a16="http://schemas.microsoft.com/office/drawing/2014/main" id="{AB09C987-C4BD-4349-A960-9DA9666E2026}"/>
              </a:ext>
            </a:extLst>
          </p:cNvPr>
          <p:cNvSpPr txBox="1"/>
          <p:nvPr/>
        </p:nvSpPr>
        <p:spPr>
          <a:xfrm>
            <a:off x="1623647" y="4440087"/>
            <a:ext cx="4396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A2ED9D93-4D67-47AC-86D9-D8A5A756F71C}"/>
              </a:ext>
            </a:extLst>
          </p:cNvPr>
          <p:cNvSpPr txBox="1"/>
          <p:nvPr/>
        </p:nvSpPr>
        <p:spPr>
          <a:xfrm>
            <a:off x="1314452" y="4440087"/>
            <a:ext cx="4396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0D6CE107-F696-4375-B0E2-3C71D95B84F0}"/>
              </a:ext>
            </a:extLst>
          </p:cNvPr>
          <p:cNvSpPr txBox="1"/>
          <p:nvPr/>
        </p:nvSpPr>
        <p:spPr>
          <a:xfrm>
            <a:off x="554795" y="1802977"/>
            <a:ext cx="4396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s-DO" sz="3600" dirty="0"/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B9347805-5706-4669-9749-25DE1CF2A861}"/>
              </a:ext>
            </a:extLst>
          </p:cNvPr>
          <p:cNvSpPr txBox="1"/>
          <p:nvPr/>
        </p:nvSpPr>
        <p:spPr>
          <a:xfrm>
            <a:off x="811533" y="2621882"/>
            <a:ext cx="4800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0A512A1D-89A3-4431-9473-F4E302808435}"/>
              </a:ext>
            </a:extLst>
          </p:cNvPr>
          <p:cNvSpPr txBox="1"/>
          <p:nvPr/>
        </p:nvSpPr>
        <p:spPr>
          <a:xfrm>
            <a:off x="595238" y="2841690"/>
            <a:ext cx="4396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s-DO" sz="3600" dirty="0"/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C0A91349-851B-4B6D-B8F0-A2C21C34C662}"/>
              </a:ext>
            </a:extLst>
          </p:cNvPr>
          <p:cNvSpPr txBox="1"/>
          <p:nvPr/>
        </p:nvSpPr>
        <p:spPr>
          <a:xfrm>
            <a:off x="749106" y="3770128"/>
            <a:ext cx="4396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s-DO" sz="3600" dirty="0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3A040FDE-949C-4311-BBA1-1F850D5C4ABC}"/>
              </a:ext>
            </a:extLst>
          </p:cNvPr>
          <p:cNvSpPr txBox="1"/>
          <p:nvPr/>
        </p:nvSpPr>
        <p:spPr>
          <a:xfrm>
            <a:off x="4530966" y="3770128"/>
            <a:ext cx="63034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 centro educativo recibirá 412 volantes.</a:t>
            </a:r>
            <a:endParaRPr lang="es-DO" sz="3600" dirty="0"/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E41554D1-0942-4A23-A6A2-BCDEF4AB640E}"/>
              </a:ext>
            </a:extLst>
          </p:cNvPr>
          <p:cNvSpPr txBox="1"/>
          <p:nvPr/>
        </p:nvSpPr>
        <p:spPr>
          <a:xfrm>
            <a:off x="1689733" y="1414806"/>
            <a:ext cx="441522" cy="654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endParaRPr lang="es-DO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AB5E0F64-439B-4E51-9B87-374A308D2906}"/>
              </a:ext>
            </a:extLst>
          </p:cNvPr>
          <p:cNvSpPr txBox="1"/>
          <p:nvPr/>
        </p:nvSpPr>
        <p:spPr>
          <a:xfrm>
            <a:off x="1413803" y="1408281"/>
            <a:ext cx="495886" cy="654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endParaRPr lang="es-DO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AD4D96E4-40AE-4B29-BF36-599F260D4AF8}"/>
              </a:ext>
            </a:extLst>
          </p:cNvPr>
          <p:cNvSpPr txBox="1"/>
          <p:nvPr/>
        </p:nvSpPr>
        <p:spPr>
          <a:xfrm>
            <a:off x="2002009" y="1432348"/>
            <a:ext cx="495886" cy="654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endParaRPr lang="es-DO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22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/>
      <p:bldP spid="14" grpId="0"/>
      <p:bldP spid="16" grpId="0"/>
      <p:bldP spid="18" grpId="0"/>
      <p:bldP spid="20" grpId="0"/>
      <p:bldP spid="24" grpId="0"/>
      <p:bldP spid="26" grpId="0"/>
      <p:bldP spid="28" grpId="0"/>
      <p:bldP spid="30" grpId="0"/>
      <p:bldP spid="32" grpId="0"/>
      <p:bldP spid="35" grpId="0"/>
      <p:bldP spid="37" grpId="0"/>
      <p:bldP spid="39" grpId="0"/>
      <p:bldP spid="41" grpId="0"/>
      <p:bldP spid="43" grpId="0"/>
      <p:bldP spid="45" grpId="0"/>
      <p:bldP spid="49" grpId="0"/>
      <p:bldP spid="51" grpId="0"/>
      <p:bldP spid="53" grpId="0"/>
      <p:bldP spid="56" grpId="0"/>
      <p:bldP spid="58" grpId="0"/>
      <p:bldP spid="59" grpId="0"/>
      <p:bldP spid="60" grpId="0"/>
      <p:bldP spid="62" grpId="0"/>
      <p:bldP spid="64" grpId="0"/>
      <p:bldP spid="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A811262-4296-4A38-BDF6-BE043CE14A5E}"/>
              </a:ext>
            </a:extLst>
          </p:cNvPr>
          <p:cNvSpPr txBox="1"/>
          <p:nvPr/>
        </p:nvSpPr>
        <p:spPr>
          <a:xfrm>
            <a:off x="70340" y="103718"/>
            <a:ext cx="60983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Multiplicación y división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C465D447-4D7A-4DFF-B8D3-E7E9F8BC8983}"/>
                  </a:ext>
                </a:extLst>
              </p:cNvPr>
              <p:cNvSpPr txBox="1"/>
              <p:nvPr/>
            </p:nvSpPr>
            <p:spPr>
              <a:xfrm>
                <a:off x="70340" y="879623"/>
                <a:ext cx="11887198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_tradnl" sz="3600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s-ES_tradnl" sz="36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Para comprobar la multiplicación que hicimos podemos dividir 84 </a:t>
                </a:r>
                <a14:m>
                  <m:oMath xmlns:m="http://schemas.openxmlformats.org/officeDocument/2006/math">
                    <m:r>
                      <a:rPr lang="es-DO" sz="3600" b="0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 </m:t>
                    </m:r>
                  </m:oMath>
                </a14:m>
                <a:r>
                  <a:rPr lang="es-ES_tradnl" sz="36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es-DO" sz="3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C465D447-4D7A-4DFF-B8D3-E7E9F8BC89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40" y="879623"/>
                <a:ext cx="11887198" cy="1200329"/>
              </a:xfrm>
              <a:prstGeom prst="rect">
                <a:avLst/>
              </a:prstGeom>
              <a:blipFill>
                <a:blip r:embed="rId2"/>
                <a:stretch>
                  <a:fillRect l="-1590" t="-7614" b="-18274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F18D2485-4C06-4290-814A-81B53BC66A04}"/>
              </a:ext>
            </a:extLst>
          </p:cNvPr>
          <p:cNvSpPr txBox="1"/>
          <p:nvPr/>
        </p:nvSpPr>
        <p:spPr>
          <a:xfrm>
            <a:off x="1304778" y="2079952"/>
            <a:ext cx="6646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84</a:t>
            </a:r>
            <a:endParaRPr lang="es-DO" sz="3600" dirty="0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6A9C6550-D86F-438D-922F-155468ACA672}"/>
              </a:ext>
            </a:extLst>
          </p:cNvPr>
          <p:cNvCxnSpPr/>
          <p:nvPr/>
        </p:nvCxnSpPr>
        <p:spPr>
          <a:xfrm>
            <a:off x="2067950" y="2222696"/>
            <a:ext cx="0" cy="3657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D006D859-4EE4-4576-B140-DFAE2AECE48B}"/>
              </a:ext>
            </a:extLst>
          </p:cNvPr>
          <p:cNvCxnSpPr/>
          <p:nvPr/>
        </p:nvCxnSpPr>
        <p:spPr>
          <a:xfrm>
            <a:off x="2067951" y="2588455"/>
            <a:ext cx="105156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55449D5-2CCD-48FF-86C7-83991D530B17}"/>
              </a:ext>
            </a:extLst>
          </p:cNvPr>
          <p:cNvSpPr txBox="1"/>
          <p:nvPr/>
        </p:nvSpPr>
        <p:spPr>
          <a:xfrm>
            <a:off x="2171853" y="2082410"/>
            <a:ext cx="5240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lang="es-DO" sz="36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EBF8CFE-23A9-4A55-BA61-E038A25DF0DA}"/>
              </a:ext>
            </a:extLst>
          </p:cNvPr>
          <p:cNvSpPr txBox="1"/>
          <p:nvPr/>
        </p:nvSpPr>
        <p:spPr>
          <a:xfrm>
            <a:off x="1527955" y="1950378"/>
            <a:ext cx="441522" cy="654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endParaRPr lang="es-DO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78809A9-4E23-4325-A7D2-FACB052EAF15}"/>
              </a:ext>
            </a:extLst>
          </p:cNvPr>
          <p:cNvSpPr txBox="1"/>
          <p:nvPr/>
        </p:nvSpPr>
        <p:spPr>
          <a:xfrm>
            <a:off x="2141807" y="2515659"/>
            <a:ext cx="5240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s-DO" sz="36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9C81047-4EBC-47EC-9063-E02135056FBC}"/>
              </a:ext>
            </a:extLst>
          </p:cNvPr>
          <p:cNvSpPr txBox="1"/>
          <p:nvPr/>
        </p:nvSpPr>
        <p:spPr>
          <a:xfrm>
            <a:off x="1281917" y="2504376"/>
            <a:ext cx="5240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lang="es-DO" sz="3600" dirty="0"/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745912DF-E383-4E97-94A5-6BBFC36957F4}"/>
              </a:ext>
            </a:extLst>
          </p:cNvPr>
          <p:cNvCxnSpPr>
            <a:cxnSpLocks/>
          </p:cNvCxnSpPr>
          <p:nvPr/>
        </p:nvCxnSpPr>
        <p:spPr>
          <a:xfrm>
            <a:off x="1016389" y="3036277"/>
            <a:ext cx="9530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4AAD529-63B6-4A8B-B5DF-02742E832640}"/>
              </a:ext>
            </a:extLst>
          </p:cNvPr>
          <p:cNvSpPr txBox="1"/>
          <p:nvPr/>
        </p:nvSpPr>
        <p:spPr>
          <a:xfrm>
            <a:off x="1239716" y="2957115"/>
            <a:ext cx="5240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s-DO" sz="3600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ED4A751-50A5-47EF-A5CF-EC65D2BE8ACC}"/>
              </a:ext>
            </a:extLst>
          </p:cNvPr>
          <p:cNvSpPr txBox="1"/>
          <p:nvPr/>
        </p:nvSpPr>
        <p:spPr>
          <a:xfrm>
            <a:off x="1805939" y="1991865"/>
            <a:ext cx="441522" cy="654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endParaRPr lang="es-DO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253CE76-2716-4A2D-9422-5236D7DE8B97}"/>
              </a:ext>
            </a:extLst>
          </p:cNvPr>
          <p:cNvSpPr txBox="1"/>
          <p:nvPr/>
        </p:nvSpPr>
        <p:spPr>
          <a:xfrm>
            <a:off x="1543928" y="2957114"/>
            <a:ext cx="5240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s-DO" sz="36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67B335D-184D-407D-85D0-3ED030A576C7}"/>
              </a:ext>
            </a:extLst>
          </p:cNvPr>
          <p:cNvSpPr txBox="1"/>
          <p:nvPr/>
        </p:nvSpPr>
        <p:spPr>
          <a:xfrm>
            <a:off x="2456721" y="2517725"/>
            <a:ext cx="5240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s-DO" sz="36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8C910CD-0151-441A-A998-A763CF875C27}"/>
              </a:ext>
            </a:extLst>
          </p:cNvPr>
          <p:cNvSpPr txBox="1"/>
          <p:nvPr/>
        </p:nvSpPr>
        <p:spPr>
          <a:xfrm>
            <a:off x="1247554" y="3377107"/>
            <a:ext cx="8203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1 4</a:t>
            </a:r>
            <a:endParaRPr lang="es-DO" sz="36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BA6680C-3040-4DA3-A3FA-20AC4CC07086}"/>
              </a:ext>
            </a:extLst>
          </p:cNvPr>
          <p:cNvSpPr txBox="1"/>
          <p:nvPr/>
        </p:nvSpPr>
        <p:spPr>
          <a:xfrm>
            <a:off x="1281916" y="3829845"/>
            <a:ext cx="7860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0 0</a:t>
            </a:r>
            <a:endParaRPr lang="es-DO" sz="3600" dirty="0"/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8BC2B0E5-8831-43FB-9C7A-992D19569413}"/>
              </a:ext>
            </a:extLst>
          </p:cNvPr>
          <p:cNvCxnSpPr/>
          <p:nvPr/>
        </p:nvCxnSpPr>
        <p:spPr>
          <a:xfrm>
            <a:off x="1161538" y="3922617"/>
            <a:ext cx="105156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0F2BC366-E1AB-4D42-9606-DFDB116DF8F3}"/>
              </a:ext>
            </a:extLst>
          </p:cNvPr>
          <p:cNvSpPr txBox="1"/>
          <p:nvPr/>
        </p:nvSpPr>
        <p:spPr>
          <a:xfrm>
            <a:off x="1033972" y="2222696"/>
            <a:ext cx="3833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endParaRPr lang="es-DO" sz="3600" b="1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3FEDC4C-2D89-4093-A063-0BA2485F680C}"/>
              </a:ext>
            </a:extLst>
          </p:cNvPr>
          <p:cNvSpPr txBox="1"/>
          <p:nvPr/>
        </p:nvSpPr>
        <p:spPr>
          <a:xfrm>
            <a:off x="948465" y="3124365"/>
            <a:ext cx="3833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endParaRPr lang="es-DO" sz="3600" b="1" dirty="0"/>
          </a:p>
        </p:txBody>
      </p:sp>
    </p:spTree>
    <p:extLst>
      <p:ext uri="{BB962C8B-B14F-4D97-AF65-F5344CB8AC3E}">
        <p14:creationId xmlns:p14="http://schemas.microsoft.com/office/powerpoint/2010/main" val="40232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A811262-4296-4A38-BDF6-BE043CE14A5E}"/>
              </a:ext>
            </a:extLst>
          </p:cNvPr>
          <p:cNvSpPr txBox="1"/>
          <p:nvPr/>
        </p:nvSpPr>
        <p:spPr>
          <a:xfrm>
            <a:off x="70340" y="103718"/>
            <a:ext cx="60983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Multiplicación y división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C465D447-4D7A-4DFF-B8D3-E7E9F8BC8983}"/>
                  </a:ext>
                </a:extLst>
              </p:cNvPr>
              <p:cNvSpPr txBox="1"/>
              <p:nvPr/>
            </p:nvSpPr>
            <p:spPr>
              <a:xfrm>
                <a:off x="70340" y="879623"/>
                <a:ext cx="11887198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_tradnl" sz="3600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II</a:t>
                </a:r>
                <a:r>
                  <a:rPr lang="es-ES_tradnl" sz="36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Para comprobar la multiplicación que hicimos podemos dividir 168 </a:t>
                </a:r>
                <a14:m>
                  <m:oMath xmlns:m="http://schemas.openxmlformats.org/officeDocument/2006/math">
                    <m:r>
                      <a:rPr lang="es-DO" sz="3600" b="0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 </m:t>
                    </m:r>
                  </m:oMath>
                </a14:m>
                <a:r>
                  <a:rPr lang="es-DO" sz="3600" dirty="0">
                    <a:solidFill>
                      <a:schemeClr val="bg1"/>
                    </a:solidFill>
                  </a:rPr>
                  <a:t>8</a:t>
                </a:r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C465D447-4D7A-4DFF-B8D3-E7E9F8BC89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40" y="879623"/>
                <a:ext cx="11887198" cy="1200329"/>
              </a:xfrm>
              <a:prstGeom prst="rect">
                <a:avLst/>
              </a:prstGeom>
              <a:blipFill>
                <a:blip r:embed="rId2"/>
                <a:stretch>
                  <a:fillRect l="-1590" t="-7614" b="-18274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F18D2485-4C06-4290-814A-81B53BC66A04}"/>
              </a:ext>
            </a:extLst>
          </p:cNvPr>
          <p:cNvSpPr txBox="1"/>
          <p:nvPr/>
        </p:nvSpPr>
        <p:spPr>
          <a:xfrm>
            <a:off x="1134426" y="2092575"/>
            <a:ext cx="1013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168</a:t>
            </a:r>
            <a:endParaRPr lang="es-D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6A9C6550-D86F-438D-922F-155468ACA672}"/>
              </a:ext>
            </a:extLst>
          </p:cNvPr>
          <p:cNvCxnSpPr/>
          <p:nvPr/>
        </p:nvCxnSpPr>
        <p:spPr>
          <a:xfrm>
            <a:off x="2067950" y="2222696"/>
            <a:ext cx="0" cy="3657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D006D859-4EE4-4576-B140-DFAE2AECE48B}"/>
              </a:ext>
            </a:extLst>
          </p:cNvPr>
          <p:cNvCxnSpPr/>
          <p:nvPr/>
        </p:nvCxnSpPr>
        <p:spPr>
          <a:xfrm>
            <a:off x="2067951" y="2588455"/>
            <a:ext cx="105156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55449D5-2CCD-48FF-86C7-83991D530B17}"/>
              </a:ext>
            </a:extLst>
          </p:cNvPr>
          <p:cNvSpPr txBox="1"/>
          <p:nvPr/>
        </p:nvSpPr>
        <p:spPr>
          <a:xfrm>
            <a:off x="2171852" y="2082410"/>
            <a:ext cx="7010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endParaRPr lang="es-D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EBF8CFE-23A9-4A55-BA61-E038A25DF0DA}"/>
              </a:ext>
            </a:extLst>
          </p:cNvPr>
          <p:cNvSpPr txBox="1"/>
          <p:nvPr/>
        </p:nvSpPr>
        <p:spPr>
          <a:xfrm>
            <a:off x="1611405" y="2006917"/>
            <a:ext cx="441522" cy="654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endParaRPr lang="es-DO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78809A9-4E23-4325-A7D2-FACB052EAF15}"/>
              </a:ext>
            </a:extLst>
          </p:cNvPr>
          <p:cNvSpPr txBox="1"/>
          <p:nvPr/>
        </p:nvSpPr>
        <p:spPr>
          <a:xfrm>
            <a:off x="2141807" y="2515659"/>
            <a:ext cx="5240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s-DO" sz="36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9C81047-4EBC-47EC-9063-E02135056FBC}"/>
              </a:ext>
            </a:extLst>
          </p:cNvPr>
          <p:cNvSpPr txBox="1"/>
          <p:nvPr/>
        </p:nvSpPr>
        <p:spPr>
          <a:xfrm>
            <a:off x="1155157" y="2504376"/>
            <a:ext cx="6875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es-DO" sz="3600" dirty="0"/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745912DF-E383-4E97-94A5-6BBFC36957F4}"/>
              </a:ext>
            </a:extLst>
          </p:cNvPr>
          <p:cNvCxnSpPr>
            <a:cxnSpLocks/>
          </p:cNvCxnSpPr>
          <p:nvPr/>
        </p:nvCxnSpPr>
        <p:spPr>
          <a:xfrm>
            <a:off x="1016389" y="3036277"/>
            <a:ext cx="9530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4AAD529-63B6-4A8B-B5DF-02742E832640}"/>
              </a:ext>
            </a:extLst>
          </p:cNvPr>
          <p:cNvSpPr txBox="1"/>
          <p:nvPr/>
        </p:nvSpPr>
        <p:spPr>
          <a:xfrm>
            <a:off x="1155156" y="2940742"/>
            <a:ext cx="4254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es-DO" sz="3600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ED4A751-50A5-47EF-A5CF-EC65D2BE8ACC}"/>
              </a:ext>
            </a:extLst>
          </p:cNvPr>
          <p:cNvSpPr txBox="1"/>
          <p:nvPr/>
        </p:nvSpPr>
        <p:spPr>
          <a:xfrm>
            <a:off x="1889897" y="2006222"/>
            <a:ext cx="441522" cy="654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endParaRPr lang="es-DO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253CE76-2716-4A2D-9422-5236D7DE8B97}"/>
              </a:ext>
            </a:extLst>
          </p:cNvPr>
          <p:cNvSpPr txBox="1"/>
          <p:nvPr/>
        </p:nvSpPr>
        <p:spPr>
          <a:xfrm>
            <a:off x="1433951" y="2940742"/>
            <a:ext cx="419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s-DO" sz="36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67B335D-184D-407D-85D0-3ED030A576C7}"/>
              </a:ext>
            </a:extLst>
          </p:cNvPr>
          <p:cNvSpPr txBox="1"/>
          <p:nvPr/>
        </p:nvSpPr>
        <p:spPr>
          <a:xfrm>
            <a:off x="2456721" y="2517725"/>
            <a:ext cx="4415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s-DO" sz="36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8C910CD-0151-441A-A998-A763CF875C27}"/>
              </a:ext>
            </a:extLst>
          </p:cNvPr>
          <p:cNvSpPr txBox="1"/>
          <p:nvPr/>
        </p:nvSpPr>
        <p:spPr>
          <a:xfrm>
            <a:off x="1710650" y="3391605"/>
            <a:ext cx="3833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es-DO" sz="36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BA6680C-3040-4DA3-A3FA-20AC4CC07086}"/>
              </a:ext>
            </a:extLst>
          </p:cNvPr>
          <p:cNvSpPr txBox="1"/>
          <p:nvPr/>
        </p:nvSpPr>
        <p:spPr>
          <a:xfrm>
            <a:off x="1710650" y="3870920"/>
            <a:ext cx="419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es-DO" sz="3600" dirty="0"/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8BC2B0E5-8831-43FB-9C7A-992D19569413}"/>
              </a:ext>
            </a:extLst>
          </p:cNvPr>
          <p:cNvCxnSpPr/>
          <p:nvPr/>
        </p:nvCxnSpPr>
        <p:spPr>
          <a:xfrm>
            <a:off x="1161538" y="3922617"/>
            <a:ext cx="105156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0F2BC366-E1AB-4D42-9606-DFDB116DF8F3}"/>
              </a:ext>
            </a:extLst>
          </p:cNvPr>
          <p:cNvSpPr txBox="1"/>
          <p:nvPr/>
        </p:nvSpPr>
        <p:spPr>
          <a:xfrm>
            <a:off x="949564" y="2250832"/>
            <a:ext cx="3833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endParaRPr lang="es-DO" sz="3600" b="1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3FEDC4C-2D89-4093-A063-0BA2485F680C}"/>
              </a:ext>
            </a:extLst>
          </p:cNvPr>
          <p:cNvSpPr txBox="1"/>
          <p:nvPr/>
        </p:nvSpPr>
        <p:spPr>
          <a:xfrm>
            <a:off x="948465" y="3124365"/>
            <a:ext cx="3833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endParaRPr lang="es-DO" sz="3600" b="1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435CEBC-67BC-44B7-8BAE-78AD14EA84A2}"/>
              </a:ext>
            </a:extLst>
          </p:cNvPr>
          <p:cNvSpPr txBox="1"/>
          <p:nvPr/>
        </p:nvSpPr>
        <p:spPr>
          <a:xfrm>
            <a:off x="1682695" y="2953365"/>
            <a:ext cx="3833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endParaRPr lang="es-DO" sz="36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89D88F91-583D-4433-A8E1-0E6885D6B7D9}"/>
              </a:ext>
            </a:extLst>
          </p:cNvPr>
          <p:cNvSpPr txBox="1"/>
          <p:nvPr/>
        </p:nvSpPr>
        <p:spPr>
          <a:xfrm>
            <a:off x="1437064" y="3389258"/>
            <a:ext cx="3833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s-DO" sz="3600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47B2114E-2410-4489-8C2E-FACDA461A3C6}"/>
              </a:ext>
            </a:extLst>
          </p:cNvPr>
          <p:cNvSpPr txBox="1"/>
          <p:nvPr/>
        </p:nvSpPr>
        <p:spPr>
          <a:xfrm>
            <a:off x="1424355" y="3868573"/>
            <a:ext cx="419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es-DO" sz="3600" dirty="0"/>
          </a:p>
        </p:txBody>
      </p:sp>
    </p:spTree>
    <p:extLst>
      <p:ext uri="{BB962C8B-B14F-4D97-AF65-F5344CB8AC3E}">
        <p14:creationId xmlns:p14="http://schemas.microsoft.com/office/powerpoint/2010/main" val="211759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A811262-4296-4A38-BDF6-BE043CE14A5E}"/>
              </a:ext>
            </a:extLst>
          </p:cNvPr>
          <p:cNvSpPr txBox="1"/>
          <p:nvPr/>
        </p:nvSpPr>
        <p:spPr>
          <a:xfrm>
            <a:off x="70340" y="103718"/>
            <a:ext cx="60983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Multiplicación y división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C465D447-4D7A-4DFF-B8D3-E7E9F8BC8983}"/>
                  </a:ext>
                </a:extLst>
              </p:cNvPr>
              <p:cNvSpPr txBox="1"/>
              <p:nvPr/>
            </p:nvSpPr>
            <p:spPr>
              <a:xfrm>
                <a:off x="70340" y="879623"/>
                <a:ext cx="1078991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_tradnl" sz="3600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s-ES_tradnl" sz="36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Para comprobar la división se debe multiplicar 728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MX" sz="3600" b="0" i="0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x</m:t>
                    </m:r>
                    <m:r>
                      <a:rPr lang="es-DO" sz="3600" b="0" i="1" u="none" strike="noStrike" baseline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s-DO" sz="3600" dirty="0">
                    <a:solidFill>
                      <a:schemeClr val="bg1"/>
                    </a:solidFill>
                  </a:rPr>
                  <a:t>9</a:t>
                </a:r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C465D447-4D7A-4DFF-B8D3-E7E9F8BC89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40" y="879623"/>
                <a:ext cx="10789918" cy="646331"/>
              </a:xfrm>
              <a:prstGeom prst="rect">
                <a:avLst/>
              </a:prstGeom>
              <a:blipFill>
                <a:blip r:embed="rId2"/>
                <a:stretch>
                  <a:fillRect l="-1751" t="-14151" r="-508" b="-34906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F18D2485-4C06-4290-814A-81B53BC66A04}"/>
              </a:ext>
            </a:extLst>
          </p:cNvPr>
          <p:cNvSpPr txBox="1"/>
          <p:nvPr/>
        </p:nvSpPr>
        <p:spPr>
          <a:xfrm>
            <a:off x="5082164" y="2233253"/>
            <a:ext cx="1013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72</a:t>
            </a:r>
            <a:r>
              <a:rPr lang="es-ES_tradnl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endParaRPr lang="es-D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8AC7D36A-F956-44EA-861D-AABA50475EAD}"/>
                  </a:ext>
                </a:extLst>
              </p:cNvPr>
              <p:cNvSpPr txBox="1"/>
              <p:nvPr/>
            </p:nvSpPr>
            <p:spPr>
              <a:xfrm>
                <a:off x="5189220" y="2566969"/>
                <a:ext cx="55215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MX" sz="3600" b="0" i="0" u="none" strike="noStrike" baseline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x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8AC7D36A-F956-44EA-861D-AABA50475E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9220" y="2566969"/>
                <a:ext cx="552157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uadroTexto 31">
            <a:extLst>
              <a:ext uri="{FF2B5EF4-FFF2-40B4-BE49-F238E27FC236}">
                <a16:creationId xmlns:a16="http://schemas.microsoft.com/office/drawing/2014/main" id="{E450928D-569E-41CE-BFED-9E989FE4B1AD}"/>
              </a:ext>
            </a:extLst>
          </p:cNvPr>
          <p:cNvSpPr txBox="1"/>
          <p:nvPr/>
        </p:nvSpPr>
        <p:spPr>
          <a:xfrm>
            <a:off x="5601445" y="2608756"/>
            <a:ext cx="419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</a:rPr>
              <a:t>9</a:t>
            </a:r>
            <a:endParaRPr lang="es-DO" sz="3600" dirty="0"/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74A1081B-23C9-4476-BE06-754A58E542FF}"/>
              </a:ext>
            </a:extLst>
          </p:cNvPr>
          <p:cNvCxnSpPr>
            <a:cxnSpLocks/>
          </p:cNvCxnSpPr>
          <p:nvPr/>
        </p:nvCxnSpPr>
        <p:spPr>
          <a:xfrm>
            <a:off x="4726745" y="3162430"/>
            <a:ext cx="13604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236579C9-452E-4D4E-8AA0-E3557302F8A4}"/>
              </a:ext>
            </a:extLst>
          </p:cNvPr>
          <p:cNvSpPr txBox="1"/>
          <p:nvPr/>
        </p:nvSpPr>
        <p:spPr>
          <a:xfrm>
            <a:off x="5609194" y="3083732"/>
            <a:ext cx="419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</a:rPr>
              <a:t>2</a:t>
            </a:r>
            <a:endParaRPr lang="es-DO" sz="36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142F86F-B2B5-4400-B4C2-67D65C4B3597}"/>
              </a:ext>
            </a:extLst>
          </p:cNvPr>
          <p:cNvSpPr txBox="1"/>
          <p:nvPr/>
        </p:nvSpPr>
        <p:spPr>
          <a:xfrm>
            <a:off x="5356573" y="1796963"/>
            <a:ext cx="419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35D25ED-DA63-4945-B0C7-E87E05F97D5C}"/>
              </a:ext>
            </a:extLst>
          </p:cNvPr>
          <p:cNvSpPr txBox="1"/>
          <p:nvPr/>
        </p:nvSpPr>
        <p:spPr>
          <a:xfrm>
            <a:off x="5304514" y="3094282"/>
            <a:ext cx="419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</a:rPr>
              <a:t>5</a:t>
            </a:r>
            <a:endParaRPr lang="es-DO" sz="3600" dirty="0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57235191-C544-4DEE-A9EE-CBA7E4496864}"/>
              </a:ext>
            </a:extLst>
          </p:cNvPr>
          <p:cNvSpPr txBox="1"/>
          <p:nvPr/>
        </p:nvSpPr>
        <p:spPr>
          <a:xfrm>
            <a:off x="5045324" y="1779215"/>
            <a:ext cx="419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5CF265E4-3BA3-489B-BD3C-96380BDC5839}"/>
              </a:ext>
            </a:extLst>
          </p:cNvPr>
          <p:cNvSpPr txBox="1"/>
          <p:nvPr/>
        </p:nvSpPr>
        <p:spPr>
          <a:xfrm>
            <a:off x="4649862" y="3091097"/>
            <a:ext cx="9091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</a:rPr>
              <a:t>6 5</a:t>
            </a:r>
            <a:endParaRPr lang="es-DO" sz="3600" dirty="0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9300486D-7D45-4A88-9B12-3B6346C7EFA6}"/>
              </a:ext>
            </a:extLst>
          </p:cNvPr>
          <p:cNvSpPr txBox="1"/>
          <p:nvPr/>
        </p:nvSpPr>
        <p:spPr>
          <a:xfrm>
            <a:off x="4863290" y="3003259"/>
            <a:ext cx="419974" cy="654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 </a:t>
            </a:r>
            <a:endParaRPr lang="es-DO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31" grpId="0"/>
      <p:bldP spid="32" grpId="0"/>
      <p:bldP spid="9" grpId="0"/>
      <p:bldP spid="11" grpId="0"/>
      <p:bldP spid="17" grpId="0"/>
      <p:bldP spid="39" grpId="0"/>
      <p:bldP spid="41" grpId="0"/>
      <p:bldP spid="4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425</Words>
  <Application>Microsoft Office PowerPoint</Application>
  <PresentationFormat>Panorámica</PresentationFormat>
  <Paragraphs>152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Frutiger-Roman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 DISLA</dc:creator>
  <cp:lastModifiedBy>JOSe  DISLA</cp:lastModifiedBy>
  <cp:revision>27</cp:revision>
  <dcterms:created xsi:type="dcterms:W3CDTF">2020-11-06T18:05:07Z</dcterms:created>
  <dcterms:modified xsi:type="dcterms:W3CDTF">2020-11-07T14:50:44Z</dcterms:modified>
</cp:coreProperties>
</file>