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4" r:id="rId3"/>
    <p:sldId id="257" r:id="rId4"/>
    <p:sldId id="265" r:id="rId5"/>
    <p:sldId id="288" r:id="rId6"/>
    <p:sldId id="261" r:id="rId7"/>
    <p:sldId id="266" r:id="rId8"/>
    <p:sldId id="267" r:id="rId9"/>
    <p:sldId id="268" r:id="rId10"/>
    <p:sldId id="269" r:id="rId11"/>
    <p:sldId id="270" r:id="rId12"/>
    <p:sldId id="271" r:id="rId13"/>
    <p:sldId id="272" r:id="rId14"/>
    <p:sldId id="273" r:id="rId15"/>
    <p:sldId id="274" r:id="rId16"/>
    <p:sldId id="276" r:id="rId17"/>
    <p:sldId id="275" r:id="rId18"/>
    <p:sldId id="277" r:id="rId19"/>
    <p:sldId id="278" r:id="rId20"/>
    <p:sldId id="263" r:id="rId21"/>
    <p:sldId id="287" r:id="rId2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2" autoAdjust="0"/>
    <p:restoredTop sz="94375" autoAdjust="0"/>
  </p:normalViewPr>
  <p:slideViewPr>
    <p:cSldViewPr snapToGrid="0">
      <p:cViewPr varScale="1">
        <p:scale>
          <a:sx n="81" d="100"/>
          <a:sy n="81" d="100"/>
        </p:scale>
        <p:origin x="624" y="34"/>
      </p:cViewPr>
      <p:guideLst/>
    </p:cSldViewPr>
  </p:slideViewPr>
  <p:notesTextViewPr>
    <p:cViewPr>
      <p:scale>
        <a:sx n="1" d="1"/>
        <a:sy n="1" d="1"/>
      </p:scale>
      <p:origin x="0" y="0"/>
    </p:cViewPr>
  </p:notesTextViewPr>
  <p:notesViewPr>
    <p:cSldViewPr snapToGrid="0">
      <p:cViewPr varScale="1">
        <p:scale>
          <a:sx n="86" d="100"/>
          <a:sy n="86" d="100"/>
        </p:scale>
        <p:origin x="30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5EA7A9-C768-4E0E-8CE8-E1328CAEEA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F6FBE8AD-3F3D-4705-8169-4DF044494C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C6A643-3419-45F4-B553-75BCCA386E45}" type="datetimeFigureOut">
              <a:rPr lang="es-ES" smtClean="0"/>
              <a:t>06/11/2020</a:t>
            </a:fld>
            <a:endParaRPr lang="es-ES"/>
          </a:p>
        </p:txBody>
      </p:sp>
      <p:sp>
        <p:nvSpPr>
          <p:cNvPr id="4" name="Marcador de pie de página 3">
            <a:extLst>
              <a:ext uri="{FF2B5EF4-FFF2-40B4-BE49-F238E27FC236}">
                <a16:creationId xmlns:a16="http://schemas.microsoft.com/office/drawing/2014/main" id="{23A224DB-2A9D-40BA-9996-717755ADA7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248FE481-78C4-44D2-9254-18B5797950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DC0C85-0008-4797-BD37-7A1BC00D62DE}" type="slidenum">
              <a:rPr lang="es-ES" smtClean="0"/>
              <a:t>‹Nº›</a:t>
            </a:fld>
            <a:endParaRPr lang="es-ES"/>
          </a:p>
        </p:txBody>
      </p:sp>
    </p:spTree>
    <p:extLst>
      <p:ext uri="{BB962C8B-B14F-4D97-AF65-F5344CB8AC3E}">
        <p14:creationId xmlns:p14="http://schemas.microsoft.com/office/powerpoint/2010/main" val="3761936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EC562-E98B-4629-A585-2BFC8D8FC9FA}" type="datetimeFigureOut">
              <a:rPr lang="es-ES" smtClean="0"/>
              <a:t>06/11/2020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endParaRPr lang="es-ES" dirty="0"/>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FE43F-4142-4D4B-A0AD-9D5D00DD710F}" type="slidenum">
              <a:rPr lang="es-ES" smtClean="0"/>
              <a:t>‹Nº›</a:t>
            </a:fld>
            <a:endParaRPr lang="es-ES" dirty="0"/>
          </a:p>
        </p:txBody>
      </p:sp>
    </p:spTree>
    <p:extLst>
      <p:ext uri="{BB962C8B-B14F-4D97-AF65-F5344CB8AC3E}">
        <p14:creationId xmlns:p14="http://schemas.microsoft.com/office/powerpoint/2010/main" val="10799780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1</a:t>
            </a:fld>
            <a:endParaRPr lang="es-ES"/>
          </a:p>
        </p:txBody>
      </p:sp>
    </p:spTree>
    <p:extLst>
      <p:ext uri="{BB962C8B-B14F-4D97-AF65-F5344CB8AC3E}">
        <p14:creationId xmlns:p14="http://schemas.microsoft.com/office/powerpoint/2010/main" val="231320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11</a:t>
            </a:fld>
            <a:endParaRPr lang="es-ES"/>
          </a:p>
        </p:txBody>
      </p:sp>
    </p:spTree>
    <p:extLst>
      <p:ext uri="{BB962C8B-B14F-4D97-AF65-F5344CB8AC3E}">
        <p14:creationId xmlns:p14="http://schemas.microsoft.com/office/powerpoint/2010/main" val="38137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12</a:t>
            </a:fld>
            <a:endParaRPr lang="es-ES"/>
          </a:p>
        </p:txBody>
      </p:sp>
    </p:spTree>
    <p:extLst>
      <p:ext uri="{BB962C8B-B14F-4D97-AF65-F5344CB8AC3E}">
        <p14:creationId xmlns:p14="http://schemas.microsoft.com/office/powerpoint/2010/main" val="134983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13</a:t>
            </a:fld>
            <a:endParaRPr lang="es-ES"/>
          </a:p>
        </p:txBody>
      </p:sp>
    </p:spTree>
    <p:extLst>
      <p:ext uri="{BB962C8B-B14F-4D97-AF65-F5344CB8AC3E}">
        <p14:creationId xmlns:p14="http://schemas.microsoft.com/office/powerpoint/2010/main" val="381377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14</a:t>
            </a:fld>
            <a:endParaRPr lang="es-ES"/>
          </a:p>
        </p:txBody>
      </p:sp>
    </p:spTree>
    <p:extLst>
      <p:ext uri="{BB962C8B-B14F-4D97-AF65-F5344CB8AC3E}">
        <p14:creationId xmlns:p14="http://schemas.microsoft.com/office/powerpoint/2010/main" val="381377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15</a:t>
            </a:fld>
            <a:endParaRPr lang="es-ES"/>
          </a:p>
        </p:txBody>
      </p:sp>
    </p:spTree>
    <p:extLst>
      <p:ext uri="{BB962C8B-B14F-4D97-AF65-F5344CB8AC3E}">
        <p14:creationId xmlns:p14="http://schemas.microsoft.com/office/powerpoint/2010/main" val="3776690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16</a:t>
            </a:fld>
            <a:endParaRPr lang="es-ES"/>
          </a:p>
        </p:txBody>
      </p:sp>
    </p:spTree>
    <p:extLst>
      <p:ext uri="{BB962C8B-B14F-4D97-AF65-F5344CB8AC3E}">
        <p14:creationId xmlns:p14="http://schemas.microsoft.com/office/powerpoint/2010/main" val="38137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17</a:t>
            </a:fld>
            <a:endParaRPr lang="es-ES"/>
          </a:p>
        </p:txBody>
      </p:sp>
    </p:spTree>
    <p:extLst>
      <p:ext uri="{BB962C8B-B14F-4D97-AF65-F5344CB8AC3E}">
        <p14:creationId xmlns:p14="http://schemas.microsoft.com/office/powerpoint/2010/main" val="421000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18</a:t>
            </a:fld>
            <a:endParaRPr lang="es-ES"/>
          </a:p>
        </p:txBody>
      </p:sp>
    </p:spTree>
    <p:extLst>
      <p:ext uri="{BB962C8B-B14F-4D97-AF65-F5344CB8AC3E}">
        <p14:creationId xmlns:p14="http://schemas.microsoft.com/office/powerpoint/2010/main" val="2537216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19</a:t>
            </a:fld>
            <a:endParaRPr lang="es-ES"/>
          </a:p>
        </p:txBody>
      </p:sp>
    </p:spTree>
    <p:extLst>
      <p:ext uri="{BB962C8B-B14F-4D97-AF65-F5344CB8AC3E}">
        <p14:creationId xmlns:p14="http://schemas.microsoft.com/office/powerpoint/2010/main" val="381377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20</a:t>
            </a:fld>
            <a:endParaRPr lang="es-ES"/>
          </a:p>
        </p:txBody>
      </p:sp>
    </p:spTree>
    <p:extLst>
      <p:ext uri="{BB962C8B-B14F-4D97-AF65-F5344CB8AC3E}">
        <p14:creationId xmlns:p14="http://schemas.microsoft.com/office/powerpoint/2010/main" val="112515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2</a:t>
            </a:fld>
            <a:endParaRPr lang="es-ES"/>
          </a:p>
        </p:txBody>
      </p:sp>
    </p:spTree>
    <p:extLst>
      <p:ext uri="{BB962C8B-B14F-4D97-AF65-F5344CB8AC3E}">
        <p14:creationId xmlns:p14="http://schemas.microsoft.com/office/powerpoint/2010/main" val="2313202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21</a:t>
            </a:fld>
            <a:endParaRPr lang="es-ES"/>
          </a:p>
        </p:txBody>
      </p:sp>
    </p:spTree>
    <p:extLst>
      <p:ext uri="{BB962C8B-B14F-4D97-AF65-F5344CB8AC3E}">
        <p14:creationId xmlns:p14="http://schemas.microsoft.com/office/powerpoint/2010/main" val="112515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3</a:t>
            </a:fld>
            <a:endParaRPr lang="es-ES"/>
          </a:p>
        </p:txBody>
      </p:sp>
    </p:spTree>
    <p:extLst>
      <p:ext uri="{BB962C8B-B14F-4D97-AF65-F5344CB8AC3E}">
        <p14:creationId xmlns:p14="http://schemas.microsoft.com/office/powerpoint/2010/main" val="401702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4</a:t>
            </a:fld>
            <a:endParaRPr lang="es-ES"/>
          </a:p>
        </p:txBody>
      </p:sp>
    </p:spTree>
    <p:extLst>
      <p:ext uri="{BB962C8B-B14F-4D97-AF65-F5344CB8AC3E}">
        <p14:creationId xmlns:p14="http://schemas.microsoft.com/office/powerpoint/2010/main" val="388553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6</a:t>
            </a:fld>
            <a:endParaRPr lang="es-ES"/>
          </a:p>
        </p:txBody>
      </p:sp>
    </p:spTree>
    <p:extLst>
      <p:ext uri="{BB962C8B-B14F-4D97-AF65-F5344CB8AC3E}">
        <p14:creationId xmlns:p14="http://schemas.microsoft.com/office/powerpoint/2010/main" val="38137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7</a:t>
            </a:fld>
            <a:endParaRPr lang="es-ES"/>
          </a:p>
        </p:txBody>
      </p:sp>
    </p:spTree>
    <p:extLst>
      <p:ext uri="{BB962C8B-B14F-4D97-AF65-F5344CB8AC3E}">
        <p14:creationId xmlns:p14="http://schemas.microsoft.com/office/powerpoint/2010/main" val="38137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8</a:t>
            </a:fld>
            <a:endParaRPr lang="es-ES"/>
          </a:p>
        </p:txBody>
      </p:sp>
    </p:spTree>
    <p:extLst>
      <p:ext uri="{BB962C8B-B14F-4D97-AF65-F5344CB8AC3E}">
        <p14:creationId xmlns:p14="http://schemas.microsoft.com/office/powerpoint/2010/main" val="38137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9</a:t>
            </a:fld>
            <a:endParaRPr lang="es-ES"/>
          </a:p>
        </p:txBody>
      </p:sp>
    </p:spTree>
    <p:extLst>
      <p:ext uri="{BB962C8B-B14F-4D97-AF65-F5344CB8AC3E}">
        <p14:creationId xmlns:p14="http://schemas.microsoft.com/office/powerpoint/2010/main" val="38137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075FE43F-4142-4D4B-A0AD-9D5D00DD710F}" type="slidenum">
              <a:rPr lang="es-ES" smtClean="0"/>
              <a:t>10</a:t>
            </a:fld>
            <a:endParaRPr lang="es-ES"/>
          </a:p>
        </p:txBody>
      </p:sp>
    </p:spTree>
    <p:extLst>
      <p:ext uri="{BB962C8B-B14F-4D97-AF65-F5344CB8AC3E}">
        <p14:creationId xmlns:p14="http://schemas.microsoft.com/office/powerpoint/2010/main" val="38137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4" name="Marcador de fecha 3">
            <a:extLst>
              <a:ext uri="{FF2B5EF4-FFF2-40B4-BE49-F238E27FC236}">
                <a16:creationId xmlns:a16="http://schemas.microsoft.com/office/drawing/2014/main" id="{A6BB99EB-0E86-4FEA-A9C4-501D4E755A2B}"/>
              </a:ext>
            </a:extLst>
          </p:cNvPr>
          <p:cNvSpPr>
            <a:spLocks noGrp="1"/>
          </p:cNvSpPr>
          <p:nvPr>
            <p:ph type="dt" sz="half" idx="10"/>
          </p:nvPr>
        </p:nvSpPr>
        <p:spPr/>
        <p:txBody>
          <a:bodyPr rtlCol="0"/>
          <a:lstStyle/>
          <a:p>
            <a:pPr rtl="0"/>
            <a:fld id="{4EC8BC34-FAE1-4B74-A869-63E1C91B7FA3}" type="datetime1">
              <a:rPr lang="es-ES" noProof="0" smtClean="0"/>
              <a:t>06/11/2020</a:t>
            </a:fld>
            <a:endParaRPr lang="es-ES" noProof="0"/>
          </a:p>
        </p:txBody>
      </p:sp>
      <p:sp>
        <p:nvSpPr>
          <p:cNvPr id="5" name="Marcador de pie de página 4">
            <a:extLst>
              <a:ext uri="{FF2B5EF4-FFF2-40B4-BE49-F238E27FC236}">
                <a16:creationId xmlns:a16="http://schemas.microsoft.com/office/drawing/2014/main" id="{6731F536-58DF-4935-AE3B-7A08C03124E4}"/>
              </a:ext>
            </a:extLst>
          </p:cNvPr>
          <p:cNvSpPr>
            <a:spLocks noGrp="1"/>
          </p:cNvSpPr>
          <p:nvPr>
            <p:ph type="ftr" sz="quarter" idx="11"/>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rtlCol="0"/>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E45D4-0CAB-43AD-8327-A4B3BCA50B63}"/>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a:extLst>
              <a:ext uri="{FF2B5EF4-FFF2-40B4-BE49-F238E27FC236}">
                <a16:creationId xmlns:a16="http://schemas.microsoft.com/office/drawing/2014/main" id="{1D9CA3B9-594A-4133-B4F9-D27AA5726D0B}"/>
              </a:ext>
            </a:extLst>
          </p:cNvPr>
          <p:cNvSpPr>
            <a:spLocks noGrp="1"/>
          </p:cNvSpPr>
          <p:nvPr>
            <p:ph type="body" orient="vert" idx="1" hasCustomPrompt="1"/>
          </p:nvPr>
        </p:nvSpPr>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A1FF6F31-09CB-47A3-AEDB-7CA7BE1E327B}"/>
              </a:ext>
            </a:extLst>
          </p:cNvPr>
          <p:cNvSpPr>
            <a:spLocks noGrp="1"/>
          </p:cNvSpPr>
          <p:nvPr>
            <p:ph type="dt" sz="half" idx="10"/>
          </p:nvPr>
        </p:nvSpPr>
        <p:spPr/>
        <p:txBody>
          <a:bodyPr rtlCol="0"/>
          <a:lstStyle/>
          <a:p>
            <a:pPr rtl="0"/>
            <a:fld id="{4A11FFD9-C657-4FF3-B2E0-E8D0B3687E72}" type="datetime1">
              <a:rPr lang="es-ES" noProof="0" smtClean="0"/>
              <a:t>06/11/2020</a:t>
            </a:fld>
            <a:endParaRPr lang="es-ES" noProof="0"/>
          </a:p>
        </p:txBody>
      </p:sp>
      <p:sp>
        <p:nvSpPr>
          <p:cNvPr id="5" name="Marcador de pie de página 4">
            <a:extLst>
              <a:ext uri="{FF2B5EF4-FFF2-40B4-BE49-F238E27FC236}">
                <a16:creationId xmlns:a16="http://schemas.microsoft.com/office/drawing/2014/main" id="{51EFC938-9C31-4327-9275-3EB93C5B55CE}"/>
              </a:ext>
            </a:extLst>
          </p:cNvPr>
          <p:cNvSpPr>
            <a:spLocks noGrp="1"/>
          </p:cNvSpPr>
          <p:nvPr>
            <p:ph type="ftr" sz="quarter" idx="11"/>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FE30415C-79F5-4EAA-8D86-27D6FD1A708D}"/>
              </a:ext>
            </a:extLst>
          </p:cNvPr>
          <p:cNvSpPr>
            <a:spLocks noGrp="1"/>
          </p:cNvSpPr>
          <p:nvPr>
            <p:ph type="sldNum" sz="quarter" idx="12"/>
          </p:nvPr>
        </p:nvSpPr>
        <p:spPr/>
        <p:txBody>
          <a:bodyPr rtlCol="0"/>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223515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F9AA0A-4FF4-45DA-8DEC-4437E2DD9111}"/>
              </a:ext>
            </a:extLst>
          </p:cNvPr>
          <p:cNvSpPr>
            <a:spLocks noGrp="1"/>
          </p:cNvSpPr>
          <p:nvPr>
            <p:ph type="title" orient="vert"/>
          </p:nvPr>
        </p:nvSpPr>
        <p:spPr>
          <a:xfrm>
            <a:off x="8724900" y="365125"/>
            <a:ext cx="2628900" cy="5811838"/>
          </a:xfrm>
        </p:spPr>
        <p:txBody>
          <a:bodyPr vert="eaVert" rtlCol="0"/>
          <a:lstStyle/>
          <a:p>
            <a:pPr rtl="0"/>
            <a:r>
              <a:rPr lang="es-ES" noProof="0"/>
              <a:t>Haga clic para modificar el estilo de título del patrón</a:t>
            </a:r>
          </a:p>
        </p:txBody>
      </p:sp>
      <p:sp>
        <p:nvSpPr>
          <p:cNvPr id="3" name="Marcador de posición de texto vertical 2">
            <a:extLst>
              <a:ext uri="{FF2B5EF4-FFF2-40B4-BE49-F238E27FC236}">
                <a16:creationId xmlns:a16="http://schemas.microsoft.com/office/drawing/2014/main" id="{303D255C-51DF-421E-A067-5E9E80CD9A86}"/>
              </a:ext>
            </a:extLst>
          </p:cNvPr>
          <p:cNvSpPr>
            <a:spLocks noGrp="1"/>
          </p:cNvSpPr>
          <p:nvPr>
            <p:ph type="body" orient="vert" idx="1" hasCustomPrompt="1"/>
          </p:nvPr>
        </p:nvSpPr>
        <p:spPr>
          <a:xfrm>
            <a:off x="838200" y="365125"/>
            <a:ext cx="7734300" cy="5811838"/>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9B627DEB-7DEA-43CC-A21F-F81EEC6CE7D9}"/>
              </a:ext>
            </a:extLst>
          </p:cNvPr>
          <p:cNvSpPr>
            <a:spLocks noGrp="1"/>
          </p:cNvSpPr>
          <p:nvPr>
            <p:ph type="dt" sz="half" idx="10"/>
          </p:nvPr>
        </p:nvSpPr>
        <p:spPr/>
        <p:txBody>
          <a:bodyPr rtlCol="0"/>
          <a:lstStyle/>
          <a:p>
            <a:pPr rtl="0"/>
            <a:fld id="{0BE2F805-28F1-44E6-A52A-18D45DADA502}" type="datetime1">
              <a:rPr lang="es-ES" noProof="0" smtClean="0"/>
              <a:t>06/11/2020</a:t>
            </a:fld>
            <a:endParaRPr lang="es-ES" noProof="0"/>
          </a:p>
        </p:txBody>
      </p:sp>
      <p:sp>
        <p:nvSpPr>
          <p:cNvPr id="5" name="Marcador de pie de página 4">
            <a:extLst>
              <a:ext uri="{FF2B5EF4-FFF2-40B4-BE49-F238E27FC236}">
                <a16:creationId xmlns:a16="http://schemas.microsoft.com/office/drawing/2014/main" id="{F53EDAFC-3543-4A0D-80D2-F4871AED36D4}"/>
              </a:ext>
            </a:extLst>
          </p:cNvPr>
          <p:cNvSpPr>
            <a:spLocks noGrp="1"/>
          </p:cNvSpPr>
          <p:nvPr>
            <p:ph type="ftr" sz="quarter" idx="11"/>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30F550C7-3342-49D6-8734-F9809E853CA2}"/>
              </a:ext>
            </a:extLst>
          </p:cNvPr>
          <p:cNvSpPr>
            <a:spLocks noGrp="1"/>
          </p:cNvSpPr>
          <p:nvPr>
            <p:ph type="sldNum" sz="quarter" idx="12"/>
          </p:nvPr>
        </p:nvSpPr>
        <p:spPr/>
        <p:txBody>
          <a:bodyPr rtlCol="0"/>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302753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AE108-9C7F-4CDC-AD71-B576580A199F}"/>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5A103746-779A-435F-995A-5BF82C86C297}"/>
              </a:ext>
            </a:extLst>
          </p:cNvPr>
          <p:cNvSpPr>
            <a:spLocks noGrp="1"/>
          </p:cNvSpPr>
          <p:nvPr>
            <p:ph idx="1" hasCustomPrompt="1"/>
          </p:nvPr>
        </p:nvSpPr>
        <p:spPr/>
        <p:txBody>
          <a:bodyPr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a:extLst>
              <a:ext uri="{FF2B5EF4-FFF2-40B4-BE49-F238E27FC236}">
                <a16:creationId xmlns:a16="http://schemas.microsoft.com/office/drawing/2014/main" id="{5984E866-B322-455F-AC32-8C164B8CD9C7}"/>
              </a:ext>
            </a:extLst>
          </p:cNvPr>
          <p:cNvSpPr>
            <a:spLocks noGrp="1"/>
          </p:cNvSpPr>
          <p:nvPr>
            <p:ph type="dt" sz="half" idx="10"/>
          </p:nvPr>
        </p:nvSpPr>
        <p:spPr/>
        <p:txBody>
          <a:bodyPr rtlCol="0"/>
          <a:lstStyle/>
          <a:p>
            <a:pPr rtl="0"/>
            <a:fld id="{1222D5E5-D2F4-478F-BA70-17A7C3E79E1E}" type="datetime1">
              <a:rPr lang="es-ES" noProof="0" smtClean="0"/>
              <a:t>06/11/2020</a:t>
            </a:fld>
            <a:endParaRPr lang="es-ES" noProof="0"/>
          </a:p>
        </p:txBody>
      </p:sp>
      <p:sp>
        <p:nvSpPr>
          <p:cNvPr id="5" name="Marcador de pie de página 4">
            <a:extLst>
              <a:ext uri="{FF2B5EF4-FFF2-40B4-BE49-F238E27FC236}">
                <a16:creationId xmlns:a16="http://schemas.microsoft.com/office/drawing/2014/main" id="{AC0D61E0-F80F-48E7-A817-F1CECBEE9A37}"/>
              </a:ext>
            </a:extLst>
          </p:cNvPr>
          <p:cNvSpPr>
            <a:spLocks noGrp="1"/>
          </p:cNvSpPr>
          <p:nvPr>
            <p:ph type="ftr" sz="quarter" idx="11"/>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rtlCol="0"/>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6F7E0856-45A8-4EAD-A9D6-8A993968A1A8}"/>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a:extLst>
              <a:ext uri="{FF2B5EF4-FFF2-40B4-BE49-F238E27FC236}">
                <a16:creationId xmlns:a16="http://schemas.microsoft.com/office/drawing/2014/main" id="{E90EEBE1-2BAF-4C94-8403-6E8454F9BC46}"/>
              </a:ext>
            </a:extLst>
          </p:cNvPr>
          <p:cNvSpPr>
            <a:spLocks noGrp="1"/>
          </p:cNvSpPr>
          <p:nvPr>
            <p:ph type="dt" sz="half" idx="10"/>
          </p:nvPr>
        </p:nvSpPr>
        <p:spPr/>
        <p:txBody>
          <a:bodyPr rtlCol="0"/>
          <a:lstStyle/>
          <a:p>
            <a:pPr rtl="0"/>
            <a:fld id="{B6F4D31C-9366-46BD-8469-9DC1CD8DE170}" type="datetime1">
              <a:rPr lang="es-ES" noProof="0" smtClean="0"/>
              <a:t>06/11/2020</a:t>
            </a:fld>
            <a:endParaRPr lang="es-ES" noProof="0"/>
          </a:p>
        </p:txBody>
      </p:sp>
      <p:sp>
        <p:nvSpPr>
          <p:cNvPr id="5" name="Marcador de pie de página 4">
            <a:extLst>
              <a:ext uri="{FF2B5EF4-FFF2-40B4-BE49-F238E27FC236}">
                <a16:creationId xmlns:a16="http://schemas.microsoft.com/office/drawing/2014/main" id="{F3358F46-E931-4D79-94A5-037AFD07333B}"/>
              </a:ext>
            </a:extLst>
          </p:cNvPr>
          <p:cNvSpPr>
            <a:spLocks noGrp="1"/>
          </p:cNvSpPr>
          <p:nvPr>
            <p:ph type="ftr" sz="quarter" idx="11"/>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rtlCol="0"/>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ABEC0-6253-4360-B586-B9D20933DE37}"/>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A946E20B-8661-4C60-84FB-4892E8B48608}"/>
              </a:ext>
            </a:extLst>
          </p:cNvPr>
          <p:cNvSpPr>
            <a:spLocks noGrp="1"/>
          </p:cNvSpPr>
          <p:nvPr>
            <p:ph sz="half" idx="1" hasCustomPrompt="1"/>
          </p:nvPr>
        </p:nvSpPr>
        <p:spPr>
          <a:xfrm>
            <a:off x="838200" y="1825625"/>
            <a:ext cx="51816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a:extLst>
              <a:ext uri="{FF2B5EF4-FFF2-40B4-BE49-F238E27FC236}">
                <a16:creationId xmlns:a16="http://schemas.microsoft.com/office/drawing/2014/main" id="{5132BE45-79E4-479B-BD2F-46CCB0BEE628}"/>
              </a:ext>
            </a:extLst>
          </p:cNvPr>
          <p:cNvSpPr>
            <a:spLocks noGrp="1"/>
          </p:cNvSpPr>
          <p:nvPr>
            <p:ph sz="half" idx="2" hasCustomPrompt="1"/>
          </p:nvPr>
        </p:nvSpPr>
        <p:spPr>
          <a:xfrm>
            <a:off x="6172200" y="1825625"/>
            <a:ext cx="51816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a:extLst>
              <a:ext uri="{FF2B5EF4-FFF2-40B4-BE49-F238E27FC236}">
                <a16:creationId xmlns:a16="http://schemas.microsoft.com/office/drawing/2014/main" id="{0589105E-DF25-4F38-BDE2-9B00C2C44FC6}"/>
              </a:ext>
            </a:extLst>
          </p:cNvPr>
          <p:cNvSpPr>
            <a:spLocks noGrp="1"/>
          </p:cNvSpPr>
          <p:nvPr>
            <p:ph type="dt" sz="half" idx="10"/>
          </p:nvPr>
        </p:nvSpPr>
        <p:spPr/>
        <p:txBody>
          <a:bodyPr rtlCol="0"/>
          <a:lstStyle/>
          <a:p>
            <a:pPr rtl="0"/>
            <a:fld id="{D3898C5E-E4C9-4990-9DEE-C2FCAB07CC56}" type="datetime1">
              <a:rPr lang="es-ES" noProof="0" smtClean="0"/>
              <a:t>06/11/2020</a:t>
            </a:fld>
            <a:endParaRPr lang="es-ES" noProof="0"/>
          </a:p>
        </p:txBody>
      </p:sp>
      <p:sp>
        <p:nvSpPr>
          <p:cNvPr id="6" name="Marcador de pie de página 5">
            <a:extLst>
              <a:ext uri="{FF2B5EF4-FFF2-40B4-BE49-F238E27FC236}">
                <a16:creationId xmlns:a16="http://schemas.microsoft.com/office/drawing/2014/main" id="{B1D9C4A8-7467-4BAD-98A2-0B63CAC19B66}"/>
              </a:ext>
            </a:extLst>
          </p:cNvPr>
          <p:cNvSpPr>
            <a:spLocks noGrp="1"/>
          </p:cNvSpPr>
          <p:nvPr>
            <p:ph type="ftr" sz="quarter" idx="11"/>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rtlCol="0"/>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B24D6865-C632-473C-AEC8-8D3F71562BE6}"/>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a:extLst>
              <a:ext uri="{FF2B5EF4-FFF2-40B4-BE49-F238E27FC236}">
                <a16:creationId xmlns:a16="http://schemas.microsoft.com/office/drawing/2014/main" id="{D9FDBD19-4D33-4F6A-9938-6A04B3888ECC}"/>
              </a:ext>
            </a:extLst>
          </p:cNvPr>
          <p:cNvSpPr>
            <a:spLocks noGrp="1"/>
          </p:cNvSpPr>
          <p:nvPr>
            <p:ph sz="half" idx="2" hasCustomPrompt="1"/>
          </p:nvPr>
        </p:nvSpPr>
        <p:spPr>
          <a:xfrm>
            <a:off x="839788" y="2505075"/>
            <a:ext cx="5157787" cy="3684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a:extLst>
              <a:ext uri="{FF2B5EF4-FFF2-40B4-BE49-F238E27FC236}">
                <a16:creationId xmlns:a16="http://schemas.microsoft.com/office/drawing/2014/main" id="{51697E46-CE4D-480E-A997-2B53B2DF55B2}"/>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a:extLst>
              <a:ext uri="{FF2B5EF4-FFF2-40B4-BE49-F238E27FC236}">
                <a16:creationId xmlns:a16="http://schemas.microsoft.com/office/drawing/2014/main" id="{8B8B7E36-823F-4FD4-B826-E450A1248008}"/>
              </a:ext>
            </a:extLst>
          </p:cNvPr>
          <p:cNvSpPr>
            <a:spLocks noGrp="1"/>
          </p:cNvSpPr>
          <p:nvPr>
            <p:ph sz="quarter" idx="4" hasCustomPrompt="1"/>
          </p:nvPr>
        </p:nvSpPr>
        <p:spPr>
          <a:xfrm>
            <a:off x="6172200" y="2505075"/>
            <a:ext cx="5183188" cy="3684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8DBB3B14-C886-4F84-9FD5-11C8320E1FED}"/>
              </a:ext>
            </a:extLst>
          </p:cNvPr>
          <p:cNvSpPr>
            <a:spLocks noGrp="1"/>
          </p:cNvSpPr>
          <p:nvPr>
            <p:ph type="dt" sz="half" idx="10"/>
          </p:nvPr>
        </p:nvSpPr>
        <p:spPr/>
        <p:txBody>
          <a:bodyPr rtlCol="0"/>
          <a:lstStyle/>
          <a:p>
            <a:pPr rtl="0"/>
            <a:fld id="{BE334D48-C590-4FC7-AF46-3A34805DB4A9}" type="datetime1">
              <a:rPr lang="es-ES" noProof="0" smtClean="0"/>
              <a:t>06/11/2020</a:t>
            </a:fld>
            <a:endParaRPr lang="es-ES" noProof="0"/>
          </a:p>
        </p:txBody>
      </p:sp>
      <p:sp>
        <p:nvSpPr>
          <p:cNvPr id="8" name="Marcador de pie de página 7">
            <a:extLst>
              <a:ext uri="{FF2B5EF4-FFF2-40B4-BE49-F238E27FC236}">
                <a16:creationId xmlns:a16="http://schemas.microsoft.com/office/drawing/2014/main" id="{DF9AF591-4BBF-4BF2-9EF7-F8B114DFA16A}"/>
              </a:ext>
            </a:extLst>
          </p:cNvPr>
          <p:cNvSpPr>
            <a:spLocks noGrp="1"/>
          </p:cNvSpPr>
          <p:nvPr>
            <p:ph type="ftr" sz="quarter" idx="11"/>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rtlCol="0"/>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408F1-BB29-4C6F-91C9-653A730BECC6}"/>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fecha 2">
            <a:extLst>
              <a:ext uri="{FF2B5EF4-FFF2-40B4-BE49-F238E27FC236}">
                <a16:creationId xmlns:a16="http://schemas.microsoft.com/office/drawing/2014/main" id="{2F54FEF9-8D09-4091-BE99-B6264EBD34B3}"/>
              </a:ext>
            </a:extLst>
          </p:cNvPr>
          <p:cNvSpPr>
            <a:spLocks noGrp="1"/>
          </p:cNvSpPr>
          <p:nvPr>
            <p:ph type="dt" sz="half" idx="10"/>
          </p:nvPr>
        </p:nvSpPr>
        <p:spPr/>
        <p:txBody>
          <a:bodyPr rtlCol="0"/>
          <a:lstStyle/>
          <a:p>
            <a:pPr rtl="0"/>
            <a:fld id="{CCF60B4A-FFB5-4BB1-8DB6-554048969AB4}" type="datetime1">
              <a:rPr lang="es-ES" noProof="0" smtClean="0"/>
              <a:t>06/11/2020</a:t>
            </a:fld>
            <a:endParaRPr lang="es-ES" noProof="0"/>
          </a:p>
        </p:txBody>
      </p:sp>
      <p:sp>
        <p:nvSpPr>
          <p:cNvPr id="4" name="Marcador de pie de página 3">
            <a:extLst>
              <a:ext uri="{FF2B5EF4-FFF2-40B4-BE49-F238E27FC236}">
                <a16:creationId xmlns:a16="http://schemas.microsoft.com/office/drawing/2014/main" id="{0B5F49AA-83D5-4063-9CDE-AA7763048B63}"/>
              </a:ext>
            </a:extLst>
          </p:cNvPr>
          <p:cNvSpPr>
            <a:spLocks noGrp="1"/>
          </p:cNvSpPr>
          <p:nvPr>
            <p:ph type="ftr" sz="quarter" idx="11"/>
          </p:nvPr>
        </p:nvSpPr>
        <p:spPr/>
        <p:txBody>
          <a:bodyPr rtlCol="0"/>
          <a:lstStyle/>
          <a:p>
            <a:pPr rtl="0"/>
            <a:endParaRPr lang="es-ES" noProof="0"/>
          </a:p>
        </p:txBody>
      </p:sp>
      <p:sp>
        <p:nvSpPr>
          <p:cNvPr id="5" name="Marcador de posición de número de diapositiva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rtlCol="0"/>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42A62B2-A6D1-4A6F-8B20-80606F478544}"/>
              </a:ext>
            </a:extLst>
          </p:cNvPr>
          <p:cNvSpPr>
            <a:spLocks noGrp="1"/>
          </p:cNvSpPr>
          <p:nvPr>
            <p:ph type="dt" sz="half" idx="10"/>
          </p:nvPr>
        </p:nvSpPr>
        <p:spPr/>
        <p:txBody>
          <a:bodyPr rtlCol="0"/>
          <a:lstStyle/>
          <a:p>
            <a:pPr rtl="0"/>
            <a:fld id="{AC84FAA9-E4C7-44EB-BEC7-6C36C851AC0A}" type="datetime1">
              <a:rPr lang="es-ES" noProof="0" smtClean="0"/>
              <a:t>06/11/2020</a:t>
            </a:fld>
            <a:endParaRPr lang="es-ES" noProof="0"/>
          </a:p>
        </p:txBody>
      </p:sp>
      <p:sp>
        <p:nvSpPr>
          <p:cNvPr id="3" name="Marcador de pie de página 2">
            <a:extLst>
              <a:ext uri="{FF2B5EF4-FFF2-40B4-BE49-F238E27FC236}">
                <a16:creationId xmlns:a16="http://schemas.microsoft.com/office/drawing/2014/main" id="{C02E4958-7A46-4331-B2D8-2C31D8FCBD73}"/>
              </a:ext>
            </a:extLst>
          </p:cNvPr>
          <p:cNvSpPr>
            <a:spLocks noGrp="1"/>
          </p:cNvSpPr>
          <p:nvPr>
            <p:ph type="ftr" sz="quarter" idx="11"/>
          </p:nvPr>
        </p:nvSpPr>
        <p:spPr/>
        <p:txBody>
          <a:bodyPr rtlCol="0"/>
          <a:lstStyle/>
          <a:p>
            <a:pPr rtl="0"/>
            <a:endParaRPr lang="es-ES" noProof="0"/>
          </a:p>
        </p:txBody>
      </p:sp>
      <p:sp>
        <p:nvSpPr>
          <p:cNvPr id="4" name="Marcador de número de diapositiva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rtlCol="0"/>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B70477E0-A333-439D-A531-30B39A813465}"/>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id="{D5D59501-D187-414C-AACE-F838720036CC}"/>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a:extLst>
              <a:ext uri="{FF2B5EF4-FFF2-40B4-BE49-F238E27FC236}">
                <a16:creationId xmlns:a16="http://schemas.microsoft.com/office/drawing/2014/main" id="{1235F890-BB8A-49E1-880A-924FD6FE4026}"/>
              </a:ext>
            </a:extLst>
          </p:cNvPr>
          <p:cNvSpPr>
            <a:spLocks noGrp="1"/>
          </p:cNvSpPr>
          <p:nvPr>
            <p:ph type="dt" sz="half" idx="10"/>
          </p:nvPr>
        </p:nvSpPr>
        <p:spPr/>
        <p:txBody>
          <a:bodyPr rtlCol="0"/>
          <a:lstStyle/>
          <a:p>
            <a:pPr rtl="0"/>
            <a:fld id="{6D90FD0C-76BF-4D79-8B03-20A9409B192A}" type="datetime1">
              <a:rPr lang="es-ES" noProof="0" smtClean="0"/>
              <a:t>06/11/2020</a:t>
            </a:fld>
            <a:endParaRPr lang="es-ES" noProof="0"/>
          </a:p>
        </p:txBody>
      </p:sp>
      <p:sp>
        <p:nvSpPr>
          <p:cNvPr id="6" name="Marcador de pie de página 5">
            <a:extLst>
              <a:ext uri="{FF2B5EF4-FFF2-40B4-BE49-F238E27FC236}">
                <a16:creationId xmlns:a16="http://schemas.microsoft.com/office/drawing/2014/main" id="{51CA38FE-429A-41E7-942D-ECCE639D3CA5}"/>
              </a:ext>
            </a:extLst>
          </p:cNvPr>
          <p:cNvSpPr>
            <a:spLocks noGrp="1"/>
          </p:cNvSpPr>
          <p:nvPr>
            <p:ph type="ftr" sz="quarter" idx="11"/>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rtlCol="0"/>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imagen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a:extLst>
              <a:ext uri="{FF2B5EF4-FFF2-40B4-BE49-F238E27FC236}">
                <a16:creationId xmlns:a16="http://schemas.microsoft.com/office/drawing/2014/main" id="{D10B4041-0F17-42D8-AF16-AB099A39FFBD}"/>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a:extLst>
              <a:ext uri="{FF2B5EF4-FFF2-40B4-BE49-F238E27FC236}">
                <a16:creationId xmlns:a16="http://schemas.microsoft.com/office/drawing/2014/main" id="{8BAF67FF-F8F1-4B22-A471-9317ED3A25F0}"/>
              </a:ext>
            </a:extLst>
          </p:cNvPr>
          <p:cNvSpPr>
            <a:spLocks noGrp="1"/>
          </p:cNvSpPr>
          <p:nvPr>
            <p:ph type="dt" sz="half" idx="10"/>
          </p:nvPr>
        </p:nvSpPr>
        <p:spPr/>
        <p:txBody>
          <a:bodyPr rtlCol="0"/>
          <a:lstStyle/>
          <a:p>
            <a:pPr rtl="0"/>
            <a:fld id="{944C90AB-CD15-42C7-97DB-DB983848D012}" type="datetime1">
              <a:rPr lang="es-ES" noProof="0" smtClean="0"/>
              <a:t>06/11/2020</a:t>
            </a:fld>
            <a:endParaRPr lang="es-ES" noProof="0"/>
          </a:p>
        </p:txBody>
      </p:sp>
      <p:sp>
        <p:nvSpPr>
          <p:cNvPr id="6" name="Marcador de pie de página 5">
            <a:extLst>
              <a:ext uri="{FF2B5EF4-FFF2-40B4-BE49-F238E27FC236}">
                <a16:creationId xmlns:a16="http://schemas.microsoft.com/office/drawing/2014/main" id="{A73D6993-98F8-4234-B24A-02D4DB41CE93}"/>
              </a:ext>
            </a:extLst>
          </p:cNvPr>
          <p:cNvSpPr>
            <a:spLocks noGrp="1"/>
          </p:cNvSpPr>
          <p:nvPr>
            <p:ph type="ftr" sz="quarter" idx="11"/>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rtlCol="0"/>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656FADD-D8DC-4325-83CE-E689BEB1B172}" type="datetime1">
              <a:rPr lang="es-ES" noProof="0" smtClean="0"/>
              <a:t>06/11/2020</a:t>
            </a:fld>
            <a:endParaRPr lang="es-ES" noProof="0"/>
          </a:p>
        </p:txBody>
      </p:sp>
      <p:sp>
        <p:nvSpPr>
          <p:cNvPr id="5" name="Marcador de pie de página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a:p>
        </p:txBody>
      </p:sp>
      <p:sp>
        <p:nvSpPr>
          <p:cNvPr id="6" name="Marcador de posición de número de diapositiva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CEC5C30-0B3A-4B13-ADDD-7C63C8AA921B}" type="slidenum">
              <a:rPr lang="es-ES" noProof="0" smtClean="0"/>
              <a:t>‹Nº›</a:t>
            </a:fld>
            <a:endParaRPr lang="es-ES" noProof="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8.png"/><Relationship Id="rId7" Type="http://schemas.openxmlformats.org/officeDocument/2006/relationships/image" Target="../media/image8.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2.svg"/><Relationship Id="rId4" Type="http://schemas.openxmlformats.org/officeDocument/2006/relationships/image" Target="../media/image27.sv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31.gif"/><Relationship Id="rId5" Type="http://schemas.openxmlformats.org/officeDocument/2006/relationships/image" Target="../media/image7.png"/><Relationship Id="rId10" Type="http://schemas.openxmlformats.org/officeDocument/2006/relationships/image" Target="../media/image22.svg"/><Relationship Id="rId4" Type="http://schemas.openxmlformats.org/officeDocument/2006/relationships/image" Target="../media/image27.sv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32.jpeg"/><Relationship Id="rId5" Type="http://schemas.openxmlformats.org/officeDocument/2006/relationships/image" Target="../media/image7.png"/><Relationship Id="rId10" Type="http://schemas.openxmlformats.org/officeDocument/2006/relationships/image" Target="../media/image22.svg"/><Relationship Id="rId4" Type="http://schemas.openxmlformats.org/officeDocument/2006/relationships/image" Target="../media/image27.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9.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2.svg"/><Relationship Id="rId11" Type="http://schemas.openxmlformats.org/officeDocument/2006/relationships/image" Target="../media/image9.png"/><Relationship Id="rId5" Type="http://schemas.openxmlformats.org/officeDocument/2006/relationships/image" Target="../media/image1.png"/><Relationship Id="rId15" Type="http://schemas.openxmlformats.org/officeDocument/2006/relationships/image" Target="../media/image13.png"/><Relationship Id="rId10" Type="http://schemas.openxmlformats.org/officeDocument/2006/relationships/image" Target="../media/image6.svg"/><Relationship Id="rId4" Type="http://schemas.openxmlformats.org/officeDocument/2006/relationships/image" Target="../media/image8.svg"/><Relationship Id="rId9" Type="http://schemas.openxmlformats.org/officeDocument/2006/relationships/image" Target="../media/image5.png"/><Relationship Id="rId14" Type="http://schemas.openxmlformats.org/officeDocument/2006/relationships/image" Target="../media/image12.svg"/></Relationships>
</file>

<file path=ppt/slides/_rels/slide2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0.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Gráfico 14" descr="Portapapeles">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3790715" y="4482751"/>
            <a:ext cx="3194131" cy="3194131"/>
          </a:xfrm>
          <a:prstGeom prst="rect">
            <a:avLst/>
          </a:prstGeom>
        </p:spPr>
      </p:pic>
      <p:pic>
        <p:nvPicPr>
          <p:cNvPr id="11" name="Gráfico 10" descr="Microscopio">
            <a:extLst>
              <a:ext uri="{FF2B5EF4-FFF2-40B4-BE49-F238E27FC236}">
                <a16:creationId xmlns:a16="http://schemas.microsoft.com/office/drawing/2014/main" id="{3CB00449-E308-4DF3-9CFD-9A7D30B67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38607" flipH="1">
            <a:off x="-587261" y="1663257"/>
            <a:ext cx="2684499" cy="2684499"/>
          </a:xfrm>
          <a:prstGeom prst="rect">
            <a:avLst/>
          </a:prstGeom>
        </p:spPr>
      </p:pic>
      <p:sp>
        <p:nvSpPr>
          <p:cNvPr id="2" name="Título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rtlCol="0">
            <a:normAutofit/>
          </a:bodyPr>
          <a:lstStyle/>
          <a:p>
            <a:pPr rtl="0"/>
            <a:r>
              <a:rPr lang="es-ES" sz="8000" dirty="0">
                <a:solidFill>
                  <a:schemeClr val="bg1"/>
                </a:solidFill>
                <a:latin typeface="Rockwell" panose="02060603020205020403" pitchFamily="18" charset="0"/>
              </a:rPr>
              <a:t>Bienvenidos</a:t>
            </a:r>
          </a:p>
        </p:txBody>
      </p:sp>
      <p:sp>
        <p:nvSpPr>
          <p:cNvPr id="3" name="Subtítulo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rtlCol="0">
            <a:normAutofit/>
          </a:bodyPr>
          <a:lstStyle/>
          <a:p>
            <a:pPr rtl="0"/>
            <a:r>
              <a:rPr lang="es-ES" sz="2800" dirty="0">
                <a:solidFill>
                  <a:schemeClr val="bg1"/>
                </a:solidFill>
                <a:latin typeface="Tahoma" panose="020B0604030504040204" pitchFamily="34" charset="0"/>
                <a:ea typeface="Tahoma" panose="020B0604030504040204" pitchFamily="34" charset="0"/>
                <a:cs typeface="Tahoma" panose="020B0604030504040204" pitchFamily="34" charset="0"/>
              </a:rPr>
              <a:t>Profesor José Enrique Ulloa Ferreira</a:t>
            </a:r>
          </a:p>
        </p:txBody>
      </p:sp>
      <p:cxnSp>
        <p:nvCxnSpPr>
          <p:cNvPr id="5" name="Conector recto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Gráfico 6" descr="Vaso de precipitados">
            <a:extLst>
              <a:ext uri="{FF2B5EF4-FFF2-40B4-BE49-F238E27FC236}">
                <a16:creationId xmlns:a16="http://schemas.microsoft.com/office/drawing/2014/main" id="{88D22565-F42F-439B-A6A4-CF161165E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697">
            <a:off x="-491837" y="3688628"/>
            <a:ext cx="3245427" cy="3245427"/>
          </a:xfrm>
          <a:prstGeom prst="rect">
            <a:avLst/>
          </a:prstGeom>
        </p:spPr>
      </p:pic>
      <p:pic>
        <p:nvPicPr>
          <p:cNvPr id="9" name="Gráfico 8" descr="Matraz">
            <a:extLst>
              <a:ext uri="{FF2B5EF4-FFF2-40B4-BE49-F238E27FC236}">
                <a16:creationId xmlns:a16="http://schemas.microsoft.com/office/drawing/2014/main" id="{B46E3E84-D1E6-4422-AA93-3EE98A821B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451125">
            <a:off x="8514237" y="-118161"/>
            <a:ext cx="3005286" cy="3005286"/>
          </a:xfrm>
          <a:prstGeom prst="rect">
            <a:avLst/>
          </a:prstGeom>
        </p:spPr>
      </p:pic>
      <p:pic>
        <p:nvPicPr>
          <p:cNvPr id="13" name="Gráfico 12" descr="Tubos de ensayo">
            <a:extLst>
              <a:ext uri="{FF2B5EF4-FFF2-40B4-BE49-F238E27FC236}">
                <a16:creationId xmlns:a16="http://schemas.microsoft.com/office/drawing/2014/main" id="{6A56DF0C-1331-406E-AEE6-06E0E59FB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078969">
            <a:off x="1920309" y="4797205"/>
            <a:ext cx="2453456" cy="2453456"/>
          </a:xfrm>
          <a:prstGeom prst="rect">
            <a:avLst/>
          </a:prstGeom>
        </p:spPr>
      </p:pic>
      <p:pic>
        <p:nvPicPr>
          <p:cNvPr id="19" name="Gráfico 18" descr="Regla">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Gráfico 20" descr="Lápiz">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290639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3200" b="1" spc="-30" dirty="0">
                <a:solidFill>
                  <a:schemeClr val="accent5">
                    <a:lumMod val="50000"/>
                  </a:schemeClr>
                </a:solidFill>
                <a:latin typeface="Rockwell" panose="02060603020205020403" pitchFamily="18" charset="0"/>
              </a:rPr>
              <a:t>Propiedades específicas o particulares</a:t>
            </a: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530219"/>
            <a:ext cx="8378529" cy="4683969"/>
          </a:xfrm>
        </p:spPr>
        <p:txBody>
          <a:bodyPr rtlCol="0">
            <a:normAutofit/>
          </a:bodyPr>
          <a:lstStyle/>
          <a:p>
            <a:pPr marL="0" indent="0" algn="just">
              <a:buNone/>
            </a:pPr>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Gases</a:t>
            </a:r>
          </a:p>
          <a:p>
            <a:pPr marL="0" indent="0" algn="just">
              <a:buNone/>
            </a:pPr>
            <a:endPar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Expansibilidad</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propiedad de incrementar su volumen.</a:t>
            </a:r>
          </a:p>
          <a:p>
            <a:pPr algn="just"/>
            <a:endPar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Comprensibilidad</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propiedad de reducir su volumen</a:t>
            </a:r>
          </a:p>
        </p:txBody>
      </p:sp>
      <p:grpSp>
        <p:nvGrpSpPr>
          <p:cNvPr id="12" name="Grupo 11">
            <a:extLst>
              <a:ext uri="{FF2B5EF4-FFF2-40B4-BE49-F238E27FC236}">
                <a16:creationId xmlns:a16="http://schemas.microsoft.com/office/drawing/2014/main" id="{3DD01CAC-0511-421E-BD90-788B44566C8B}"/>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3" name="Grupo 12">
              <a:extLst>
                <a:ext uri="{FF2B5EF4-FFF2-40B4-BE49-F238E27FC236}">
                  <a16:creationId xmlns:a16="http://schemas.microsoft.com/office/drawing/2014/main" id="{73CE2A48-6B71-481F-931F-B228AB65A9DF}"/>
                </a:ext>
              </a:extLst>
            </p:cNvPr>
            <p:cNvGrpSpPr/>
            <p:nvPr/>
          </p:nvGrpSpPr>
          <p:grpSpPr>
            <a:xfrm>
              <a:off x="9055676" y="0"/>
              <a:ext cx="3136324" cy="6858000"/>
              <a:chOff x="9055676" y="0"/>
              <a:chExt cx="3136324" cy="6858000"/>
            </a:xfrm>
          </p:grpSpPr>
          <p:sp>
            <p:nvSpPr>
              <p:cNvPr id="23" name="Rectángulo 22">
                <a:extLst>
                  <a:ext uri="{FF2B5EF4-FFF2-40B4-BE49-F238E27FC236}">
                    <a16:creationId xmlns:a16="http://schemas.microsoft.com/office/drawing/2014/main" id="{9AD2C93F-6B3B-400E-A38E-5A9AF9C45199}"/>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4" name="Rectángulo 23">
                <a:extLst>
                  <a:ext uri="{FF2B5EF4-FFF2-40B4-BE49-F238E27FC236}">
                    <a16:creationId xmlns:a16="http://schemas.microsoft.com/office/drawing/2014/main" id="{69287C58-E767-4272-A90E-400D8FA6A27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5" name="Rectángulo 24">
                <a:extLst>
                  <a:ext uri="{FF2B5EF4-FFF2-40B4-BE49-F238E27FC236}">
                    <a16:creationId xmlns:a16="http://schemas.microsoft.com/office/drawing/2014/main" id="{0FEAC909-2ED6-4EB7-BD8B-7426EB18C83D}"/>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6" name="Rectángulo 25">
                <a:extLst>
                  <a:ext uri="{FF2B5EF4-FFF2-40B4-BE49-F238E27FC236}">
                    <a16:creationId xmlns:a16="http://schemas.microsoft.com/office/drawing/2014/main" id="{9FF8D3A8-BA53-48BE-8263-B40C26B4A2C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7" name="Rectángulo 26">
                <a:extLst>
                  <a:ext uri="{FF2B5EF4-FFF2-40B4-BE49-F238E27FC236}">
                    <a16:creationId xmlns:a16="http://schemas.microsoft.com/office/drawing/2014/main" id="{06B514B0-81B4-4814-8D13-E01E9650A99F}"/>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22" name="Gráfico 21" descr="Portapapeles">
              <a:extLst>
                <a:ext uri="{FF2B5EF4-FFF2-40B4-BE49-F238E27FC236}">
                  <a16:creationId xmlns:a16="http://schemas.microsoft.com/office/drawing/2014/main" id="{CFFFFB50-11E7-498F-AB86-71B225B8D8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213473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3200" b="1" spc="-30" dirty="0">
                <a:solidFill>
                  <a:schemeClr val="accent5">
                    <a:lumMod val="50000"/>
                  </a:schemeClr>
                </a:solidFill>
                <a:latin typeface="Rockwell" panose="02060603020205020403" pitchFamily="18" charset="0"/>
              </a:rPr>
              <a:t>Propiedades específicas o particulares</a:t>
            </a: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530219"/>
            <a:ext cx="8378529" cy="4683969"/>
          </a:xfrm>
        </p:spPr>
        <p:txBody>
          <a:bodyPr rtlCol="0">
            <a:normAutofit/>
          </a:bodyPr>
          <a:lstStyle/>
          <a:p>
            <a:pPr marL="0" indent="0" algn="just">
              <a:buNone/>
            </a:pPr>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Líquido</a:t>
            </a:r>
          </a:p>
          <a:p>
            <a:pPr marL="0" indent="0" algn="just">
              <a:buNone/>
            </a:pPr>
            <a:endPar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Tensión superficial</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es la formación de una película en la superficie del líquido</a:t>
            </a: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Viscosidad</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es la resistencia que un fluido presenta al desplazamiento</a:t>
            </a:r>
          </a:p>
        </p:txBody>
      </p:sp>
      <p:grpSp>
        <p:nvGrpSpPr>
          <p:cNvPr id="14" name="Grupo 13">
            <a:extLst>
              <a:ext uri="{FF2B5EF4-FFF2-40B4-BE49-F238E27FC236}">
                <a16:creationId xmlns:a16="http://schemas.microsoft.com/office/drawing/2014/main" id="{E38CB181-0EC7-4B1D-9D17-8196980DE6AF}"/>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5" name="Grupo 14">
              <a:extLst>
                <a:ext uri="{FF2B5EF4-FFF2-40B4-BE49-F238E27FC236}">
                  <a16:creationId xmlns:a16="http://schemas.microsoft.com/office/drawing/2014/main" id="{0B97FC3D-BF28-4D4C-98E1-E15D1CFF4568}"/>
                </a:ext>
              </a:extLst>
            </p:cNvPr>
            <p:cNvGrpSpPr/>
            <p:nvPr/>
          </p:nvGrpSpPr>
          <p:grpSpPr>
            <a:xfrm>
              <a:off x="9055676" y="0"/>
              <a:ext cx="3136324" cy="6858000"/>
              <a:chOff x="9055676" y="0"/>
              <a:chExt cx="3136324" cy="6858000"/>
            </a:xfrm>
          </p:grpSpPr>
          <p:sp>
            <p:nvSpPr>
              <p:cNvPr id="17" name="Rectángulo 16">
                <a:extLst>
                  <a:ext uri="{FF2B5EF4-FFF2-40B4-BE49-F238E27FC236}">
                    <a16:creationId xmlns:a16="http://schemas.microsoft.com/office/drawing/2014/main" id="{8D66BFA9-D8A3-4322-BD50-C5D154137F17}"/>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 name="Rectángulo 17">
                <a:extLst>
                  <a:ext uri="{FF2B5EF4-FFF2-40B4-BE49-F238E27FC236}">
                    <a16:creationId xmlns:a16="http://schemas.microsoft.com/office/drawing/2014/main" id="{43DD5981-2667-414F-B2E4-1495495F34CC}"/>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9" name="Rectángulo 18">
                <a:extLst>
                  <a:ext uri="{FF2B5EF4-FFF2-40B4-BE49-F238E27FC236}">
                    <a16:creationId xmlns:a16="http://schemas.microsoft.com/office/drawing/2014/main" id="{5D8E5D00-C433-4BE3-B755-E2893B513379}"/>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DE20483A-23B9-41D3-BC54-9178CF8F017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ángulo 20">
                <a:extLst>
                  <a:ext uri="{FF2B5EF4-FFF2-40B4-BE49-F238E27FC236}">
                    <a16:creationId xmlns:a16="http://schemas.microsoft.com/office/drawing/2014/main" id="{4E3FED82-705E-4DD7-814A-DDD93979357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pic>
          <p:nvPicPr>
            <p:cNvPr id="16" name="Gráfico 15" descr="Vaso de precipitados">
              <a:extLst>
                <a:ext uri="{FF2B5EF4-FFF2-40B4-BE49-F238E27FC236}">
                  <a16:creationId xmlns:a16="http://schemas.microsoft.com/office/drawing/2014/main" id="{9C8589AD-190B-4AC3-A786-DD9AFBABA8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9813" y="2973678"/>
              <a:ext cx="3884322" cy="3884322"/>
            </a:xfrm>
            <a:prstGeom prst="rect">
              <a:avLst/>
            </a:prstGeom>
          </p:spPr>
        </p:pic>
      </p:grpSp>
    </p:spTree>
    <p:extLst>
      <p:ext uri="{BB962C8B-B14F-4D97-AF65-F5344CB8AC3E}">
        <p14:creationId xmlns:p14="http://schemas.microsoft.com/office/powerpoint/2010/main" val="89475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4000" b="1" spc="-30" dirty="0">
                <a:solidFill>
                  <a:schemeClr val="accent5">
                    <a:lumMod val="50000"/>
                  </a:schemeClr>
                </a:solidFill>
                <a:latin typeface="Rockwell" panose="02060603020205020403" pitchFamily="18" charset="0"/>
              </a:rPr>
              <a:t>Propiedades</a:t>
            </a:r>
            <a:r>
              <a:rPr lang="es-ES" sz="4000" spc="-30" dirty="0">
                <a:solidFill>
                  <a:schemeClr val="accent5">
                    <a:lumMod val="50000"/>
                  </a:schemeClr>
                </a:solidFill>
                <a:latin typeface="Rockwell" panose="02060603020205020403" pitchFamily="18" charset="0"/>
              </a:rPr>
              <a:t> </a:t>
            </a:r>
            <a:r>
              <a:rPr lang="es-ES" sz="4000" b="1" spc="-30" dirty="0">
                <a:solidFill>
                  <a:schemeClr val="accent5">
                    <a:lumMod val="50000"/>
                  </a:schemeClr>
                </a:solidFill>
                <a:latin typeface="Rockwell" panose="02060603020205020403" pitchFamily="18" charset="0"/>
              </a:rPr>
              <a:t>físicas</a:t>
            </a: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530219"/>
            <a:ext cx="8378529" cy="4683969"/>
          </a:xfrm>
        </p:spPr>
        <p:txBody>
          <a:bodyPr rtlCol="0">
            <a:normAutofit/>
          </a:bodyPr>
          <a:lstStyle/>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Proporcionan las características de la materia, mediante la observación y la medición como el color, olor, densidad, punto de fusión, punto de ebullición, dureza, lustre, maleabilidad, viscosidad, etc.</a:t>
            </a:r>
          </a:p>
        </p:txBody>
      </p:sp>
      <p:grpSp>
        <p:nvGrpSpPr>
          <p:cNvPr id="12" name="Grupo 11">
            <a:extLst>
              <a:ext uri="{FF2B5EF4-FFF2-40B4-BE49-F238E27FC236}">
                <a16:creationId xmlns:a16="http://schemas.microsoft.com/office/drawing/2014/main" id="{AC92A5BD-1B3D-49F0-A851-017FF672C0C8}"/>
              </a:ext>
              <a:ext uri="{C183D7F6-B498-43B3-948B-1728B52AA6E4}">
                <adec:decorative xmlns:adec="http://schemas.microsoft.com/office/drawing/2017/decorative" val="1"/>
              </a:ext>
            </a:extLst>
          </p:cNvPr>
          <p:cNvGrpSpPr/>
          <p:nvPr/>
        </p:nvGrpSpPr>
        <p:grpSpPr>
          <a:xfrm>
            <a:off x="8936181" y="0"/>
            <a:ext cx="3890553" cy="6904758"/>
            <a:chOff x="8936181" y="0"/>
            <a:chExt cx="3890553" cy="6904758"/>
          </a:xfrm>
        </p:grpSpPr>
        <p:grpSp>
          <p:nvGrpSpPr>
            <p:cNvPr id="13" name="Grupo 12">
              <a:extLst>
                <a:ext uri="{FF2B5EF4-FFF2-40B4-BE49-F238E27FC236}">
                  <a16:creationId xmlns:a16="http://schemas.microsoft.com/office/drawing/2014/main" id="{828F1F2D-A1DA-448C-B20B-85BB6AF91574}"/>
                </a:ext>
              </a:extLst>
            </p:cNvPr>
            <p:cNvGrpSpPr/>
            <p:nvPr/>
          </p:nvGrpSpPr>
          <p:grpSpPr>
            <a:xfrm>
              <a:off x="9055676" y="0"/>
              <a:ext cx="3136324" cy="6858000"/>
              <a:chOff x="9055676" y="0"/>
              <a:chExt cx="3136324" cy="6858000"/>
            </a:xfrm>
          </p:grpSpPr>
          <p:sp>
            <p:nvSpPr>
              <p:cNvPr id="23" name="Rectángulo 22">
                <a:extLst>
                  <a:ext uri="{FF2B5EF4-FFF2-40B4-BE49-F238E27FC236}">
                    <a16:creationId xmlns:a16="http://schemas.microsoft.com/office/drawing/2014/main" id="{1140D3E4-2900-4A3A-A58B-B0D0A1557F6C}"/>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4" name="Rectángulo 23">
                <a:extLst>
                  <a:ext uri="{FF2B5EF4-FFF2-40B4-BE49-F238E27FC236}">
                    <a16:creationId xmlns:a16="http://schemas.microsoft.com/office/drawing/2014/main" id="{9438AE34-51E9-4C17-832A-A0E5B1ECA0E6}"/>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5" name="Rectángulo 24">
                <a:extLst>
                  <a:ext uri="{FF2B5EF4-FFF2-40B4-BE49-F238E27FC236}">
                    <a16:creationId xmlns:a16="http://schemas.microsoft.com/office/drawing/2014/main" id="{C365BD60-4F66-4416-89EA-3163781B0120}"/>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6" name="Rectángulo 25">
                <a:extLst>
                  <a:ext uri="{FF2B5EF4-FFF2-40B4-BE49-F238E27FC236}">
                    <a16:creationId xmlns:a16="http://schemas.microsoft.com/office/drawing/2014/main" id="{37F9BBF3-8DCC-488B-8FD0-B7BF59001D1E}"/>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7" name="Rectángulo 26">
                <a:extLst>
                  <a:ext uri="{FF2B5EF4-FFF2-40B4-BE49-F238E27FC236}">
                    <a16:creationId xmlns:a16="http://schemas.microsoft.com/office/drawing/2014/main" id="{E0ECDB04-1964-442C-9657-73379B2A28DA}"/>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22" name="Gráfico 21" descr="Microscopio">
              <a:extLst>
                <a:ext uri="{FF2B5EF4-FFF2-40B4-BE49-F238E27FC236}">
                  <a16:creationId xmlns:a16="http://schemas.microsoft.com/office/drawing/2014/main" id="{6775B2D3-570D-48B3-AC5A-9CB3ED8761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936181" y="3014205"/>
              <a:ext cx="3890553" cy="3890553"/>
            </a:xfrm>
            <a:prstGeom prst="rect">
              <a:avLst/>
            </a:prstGeom>
          </p:spPr>
        </p:pic>
      </p:grpSp>
      <p:pic>
        <p:nvPicPr>
          <p:cNvPr id="11266" name="Picture 2" descr="Usted sabe la diferencia entre propiedades intensivas y extensivas?">
            <a:extLst>
              <a:ext uri="{FF2B5EF4-FFF2-40B4-BE49-F238E27FC236}">
                <a16:creationId xmlns:a16="http://schemas.microsoft.com/office/drawing/2014/main" id="{87651D30-D30E-4790-8162-5E2AD2BB83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842" b="18556"/>
          <a:stretch/>
        </p:blipFill>
        <p:spPr bwMode="auto">
          <a:xfrm>
            <a:off x="1112834" y="3014205"/>
            <a:ext cx="7099399" cy="357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4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4000" b="1" spc="-30" dirty="0">
                <a:solidFill>
                  <a:schemeClr val="accent5">
                    <a:lumMod val="50000"/>
                  </a:schemeClr>
                </a:solidFill>
                <a:latin typeface="Rockwell" panose="02060603020205020403" pitchFamily="18" charset="0"/>
              </a:rPr>
              <a:t>Propiedades</a:t>
            </a:r>
            <a:r>
              <a:rPr lang="es-ES" sz="4000" spc="-30" dirty="0">
                <a:solidFill>
                  <a:schemeClr val="accent5">
                    <a:lumMod val="50000"/>
                  </a:schemeClr>
                </a:solidFill>
                <a:latin typeface="Rockwell" panose="02060603020205020403" pitchFamily="18" charset="0"/>
              </a:rPr>
              <a:t> químicas</a:t>
            </a: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530219"/>
            <a:ext cx="8378529" cy="4683969"/>
          </a:xfrm>
        </p:spPr>
        <p:txBody>
          <a:bodyPr rtlCol="0">
            <a:normAutofit/>
          </a:bodyPr>
          <a:lstStyle/>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Nos indican la tendencia de las sustancias para reaccionar y transformarse en otras como oxidarse, combustionar, inflamarse, estallar, enmohecerse.</a:t>
            </a:r>
          </a:p>
        </p:txBody>
      </p:sp>
      <p:grpSp>
        <p:nvGrpSpPr>
          <p:cNvPr id="12" name="Grupo 11">
            <a:extLst>
              <a:ext uri="{FF2B5EF4-FFF2-40B4-BE49-F238E27FC236}">
                <a16:creationId xmlns:a16="http://schemas.microsoft.com/office/drawing/2014/main" id="{B1602A1F-886C-490D-9A14-E6247CDC3E85}"/>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3" name="Grupo 12">
              <a:extLst>
                <a:ext uri="{FF2B5EF4-FFF2-40B4-BE49-F238E27FC236}">
                  <a16:creationId xmlns:a16="http://schemas.microsoft.com/office/drawing/2014/main" id="{DCC1D97B-086F-45D8-8839-DBE1EF77AD65}"/>
                </a:ext>
              </a:extLst>
            </p:cNvPr>
            <p:cNvGrpSpPr/>
            <p:nvPr/>
          </p:nvGrpSpPr>
          <p:grpSpPr>
            <a:xfrm>
              <a:off x="9055676" y="0"/>
              <a:ext cx="3136324" cy="6858000"/>
              <a:chOff x="9055676" y="0"/>
              <a:chExt cx="3136324" cy="6858000"/>
            </a:xfrm>
          </p:grpSpPr>
          <p:sp>
            <p:nvSpPr>
              <p:cNvPr id="23" name="Rectángulo 22">
                <a:extLst>
                  <a:ext uri="{FF2B5EF4-FFF2-40B4-BE49-F238E27FC236}">
                    <a16:creationId xmlns:a16="http://schemas.microsoft.com/office/drawing/2014/main" id="{5F952531-D9AC-4F4C-A157-7B101FC0D16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4" name="Rectángulo 23">
                <a:extLst>
                  <a:ext uri="{FF2B5EF4-FFF2-40B4-BE49-F238E27FC236}">
                    <a16:creationId xmlns:a16="http://schemas.microsoft.com/office/drawing/2014/main" id="{529E576B-5FB2-48BB-98F8-CBF5690233C0}"/>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5" name="Rectángulo 24">
                <a:extLst>
                  <a:ext uri="{FF2B5EF4-FFF2-40B4-BE49-F238E27FC236}">
                    <a16:creationId xmlns:a16="http://schemas.microsoft.com/office/drawing/2014/main" id="{CB1198C4-3A13-40EF-B477-619ECD2FB80C}"/>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6" name="Rectángulo 25">
                <a:extLst>
                  <a:ext uri="{FF2B5EF4-FFF2-40B4-BE49-F238E27FC236}">
                    <a16:creationId xmlns:a16="http://schemas.microsoft.com/office/drawing/2014/main" id="{0B97E1A6-617A-43DF-A477-503268751B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7" name="Rectángulo 26">
                <a:extLst>
                  <a:ext uri="{FF2B5EF4-FFF2-40B4-BE49-F238E27FC236}">
                    <a16:creationId xmlns:a16="http://schemas.microsoft.com/office/drawing/2014/main" id="{2C57868B-835A-4D53-A549-A3C3029604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22" name="Gráfico 21" descr="Tubos de ensayo">
              <a:extLst>
                <a:ext uri="{FF2B5EF4-FFF2-40B4-BE49-F238E27FC236}">
                  <a16:creationId xmlns:a16="http://schemas.microsoft.com/office/drawing/2014/main" id="{04581AEC-25CE-4652-A56A-4E1E5C0DCA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274665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4000" b="1" spc="-30" dirty="0">
                <a:solidFill>
                  <a:schemeClr val="accent5">
                    <a:lumMod val="50000"/>
                  </a:schemeClr>
                </a:solidFill>
                <a:latin typeface="Rockwell" panose="02060603020205020403" pitchFamily="18" charset="0"/>
              </a:rPr>
              <a:t>Clasificación de la materia</a:t>
            </a:r>
          </a:p>
        </p:txBody>
      </p:sp>
      <p:pic>
        <p:nvPicPr>
          <p:cNvPr id="5" name="Marcador de contenido 4">
            <a:extLst>
              <a:ext uri="{FF2B5EF4-FFF2-40B4-BE49-F238E27FC236}">
                <a16:creationId xmlns:a16="http://schemas.microsoft.com/office/drawing/2014/main" id="{BABE0E18-64B0-4054-800E-A700526E48D8}"/>
              </a:ext>
            </a:extLst>
          </p:cNvPr>
          <p:cNvPicPr>
            <a:picLocks noGrp="1" noChangeAspect="1"/>
          </p:cNvPicPr>
          <p:nvPr>
            <p:ph idx="1"/>
          </p:nvPr>
        </p:nvPicPr>
        <p:blipFill>
          <a:blip r:embed="rId3"/>
          <a:stretch>
            <a:fillRect/>
          </a:stretch>
        </p:blipFill>
        <p:spPr>
          <a:xfrm>
            <a:off x="702181" y="1108352"/>
            <a:ext cx="8016734" cy="5667129"/>
          </a:xfrm>
        </p:spPr>
      </p:pic>
      <p:grpSp>
        <p:nvGrpSpPr>
          <p:cNvPr id="14" name="Grupo 13">
            <a:extLst>
              <a:ext uri="{FF2B5EF4-FFF2-40B4-BE49-F238E27FC236}">
                <a16:creationId xmlns:a16="http://schemas.microsoft.com/office/drawing/2014/main" id="{E38CB181-0EC7-4B1D-9D17-8196980DE6AF}"/>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5" name="Grupo 14">
              <a:extLst>
                <a:ext uri="{FF2B5EF4-FFF2-40B4-BE49-F238E27FC236}">
                  <a16:creationId xmlns:a16="http://schemas.microsoft.com/office/drawing/2014/main" id="{0B97FC3D-BF28-4D4C-98E1-E15D1CFF4568}"/>
                </a:ext>
              </a:extLst>
            </p:cNvPr>
            <p:cNvGrpSpPr/>
            <p:nvPr/>
          </p:nvGrpSpPr>
          <p:grpSpPr>
            <a:xfrm>
              <a:off x="9055676" y="0"/>
              <a:ext cx="3136324" cy="6858000"/>
              <a:chOff x="9055676" y="0"/>
              <a:chExt cx="3136324" cy="6858000"/>
            </a:xfrm>
          </p:grpSpPr>
          <p:sp>
            <p:nvSpPr>
              <p:cNvPr id="17" name="Rectángulo 16">
                <a:extLst>
                  <a:ext uri="{FF2B5EF4-FFF2-40B4-BE49-F238E27FC236}">
                    <a16:creationId xmlns:a16="http://schemas.microsoft.com/office/drawing/2014/main" id="{8D66BFA9-D8A3-4322-BD50-C5D154137F17}"/>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 name="Rectángulo 17">
                <a:extLst>
                  <a:ext uri="{FF2B5EF4-FFF2-40B4-BE49-F238E27FC236}">
                    <a16:creationId xmlns:a16="http://schemas.microsoft.com/office/drawing/2014/main" id="{43DD5981-2667-414F-B2E4-1495495F34CC}"/>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9" name="Rectángulo 18">
                <a:extLst>
                  <a:ext uri="{FF2B5EF4-FFF2-40B4-BE49-F238E27FC236}">
                    <a16:creationId xmlns:a16="http://schemas.microsoft.com/office/drawing/2014/main" id="{5D8E5D00-C433-4BE3-B755-E2893B513379}"/>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DE20483A-23B9-41D3-BC54-9178CF8F017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ángulo 20">
                <a:extLst>
                  <a:ext uri="{FF2B5EF4-FFF2-40B4-BE49-F238E27FC236}">
                    <a16:creationId xmlns:a16="http://schemas.microsoft.com/office/drawing/2014/main" id="{4E3FED82-705E-4DD7-814A-DDD93979357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pic>
          <p:nvPicPr>
            <p:cNvPr id="16" name="Gráfico 15" descr="Vaso de precipitados">
              <a:extLst>
                <a:ext uri="{FF2B5EF4-FFF2-40B4-BE49-F238E27FC236}">
                  <a16:creationId xmlns:a16="http://schemas.microsoft.com/office/drawing/2014/main" id="{9C8589AD-190B-4AC3-A786-DD9AFBABA8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99813" y="2973678"/>
              <a:ext cx="3884322" cy="3884322"/>
            </a:xfrm>
            <a:prstGeom prst="rect">
              <a:avLst/>
            </a:prstGeom>
          </p:spPr>
        </p:pic>
      </p:grpSp>
      <p:pic>
        <p:nvPicPr>
          <p:cNvPr id="6" name="Gráfico 5" descr="Matraz">
            <a:extLst>
              <a:ext uri="{FF2B5EF4-FFF2-40B4-BE49-F238E27FC236}">
                <a16:creationId xmlns:a16="http://schemas.microsoft.com/office/drawing/2014/main" id="{FC05B301-12DB-4651-93E5-A3DC377B84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451125">
            <a:off x="8480976" y="13969"/>
            <a:ext cx="3005286" cy="3005286"/>
          </a:xfrm>
          <a:prstGeom prst="rect">
            <a:avLst/>
          </a:prstGeom>
        </p:spPr>
      </p:pic>
      <p:pic>
        <p:nvPicPr>
          <p:cNvPr id="7" name="Gráfico 6" descr="Regla">
            <a:extLst>
              <a:ext uri="{FF2B5EF4-FFF2-40B4-BE49-F238E27FC236}">
                <a16:creationId xmlns:a16="http://schemas.microsoft.com/office/drawing/2014/main" id="{032BE564-5234-4B81-9080-502F6F3936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89495">
            <a:off x="10309683" y="408189"/>
            <a:ext cx="1574403" cy="1574403"/>
          </a:xfrm>
          <a:prstGeom prst="rect">
            <a:avLst/>
          </a:prstGeom>
        </p:spPr>
      </p:pic>
      <p:pic>
        <p:nvPicPr>
          <p:cNvPr id="8" name="Gráfico 7" descr="Lápiz">
            <a:extLst>
              <a:ext uri="{FF2B5EF4-FFF2-40B4-BE49-F238E27FC236}">
                <a16:creationId xmlns:a16="http://schemas.microsoft.com/office/drawing/2014/main" id="{CA972AEA-BDC7-4296-AD76-A29EFBEB27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520790">
            <a:off x="11102295" y="1043292"/>
            <a:ext cx="1488402" cy="1488402"/>
          </a:xfrm>
          <a:prstGeom prst="rect">
            <a:avLst/>
          </a:prstGeom>
        </p:spPr>
      </p:pic>
    </p:spTree>
    <p:extLst>
      <p:ext uri="{BB962C8B-B14F-4D97-AF65-F5344CB8AC3E}">
        <p14:creationId xmlns:p14="http://schemas.microsoft.com/office/powerpoint/2010/main" val="196414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4000" b="1" spc="-30" dirty="0">
                <a:solidFill>
                  <a:schemeClr val="accent5">
                    <a:lumMod val="50000"/>
                  </a:schemeClr>
                </a:solidFill>
                <a:latin typeface="Rockwell" panose="02060603020205020403" pitchFamily="18" charset="0"/>
              </a:rPr>
              <a:t>Sustancia</a:t>
            </a: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530219"/>
            <a:ext cx="8378529" cy="4683969"/>
          </a:xfrm>
        </p:spPr>
        <p:txBody>
          <a:bodyPr rtlCol="0">
            <a:normAutofit/>
          </a:bodyPr>
          <a:lstStyle/>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Es la materia químicamente homogénea que esta constituida por una sola clase de átomos o moléculas, sus propiedades son constantes. </a:t>
            </a:r>
          </a:p>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Ejemplo: oxígeno, nitrógeno, cobre, ácido sulfúrico.</a:t>
            </a:r>
          </a:p>
        </p:txBody>
      </p:sp>
      <p:grpSp>
        <p:nvGrpSpPr>
          <p:cNvPr id="12" name="Grupo 11">
            <a:extLst>
              <a:ext uri="{FF2B5EF4-FFF2-40B4-BE49-F238E27FC236}">
                <a16:creationId xmlns:a16="http://schemas.microsoft.com/office/drawing/2014/main" id="{F42FB894-4A0A-4912-88A9-27A869142720}"/>
              </a:ext>
              <a:ext uri="{C183D7F6-B498-43B3-948B-1728B52AA6E4}">
                <adec:decorative xmlns:adec="http://schemas.microsoft.com/office/drawing/2017/decorative" val="1"/>
              </a:ext>
            </a:extLst>
          </p:cNvPr>
          <p:cNvGrpSpPr/>
          <p:nvPr/>
        </p:nvGrpSpPr>
        <p:grpSpPr>
          <a:xfrm>
            <a:off x="8799016" y="0"/>
            <a:ext cx="4266669" cy="6858000"/>
            <a:chOff x="8759536" y="0"/>
            <a:chExt cx="4266669" cy="6858000"/>
          </a:xfrm>
        </p:grpSpPr>
        <p:grpSp>
          <p:nvGrpSpPr>
            <p:cNvPr id="13" name="Grupo 12">
              <a:extLst>
                <a:ext uri="{FF2B5EF4-FFF2-40B4-BE49-F238E27FC236}">
                  <a16:creationId xmlns:a16="http://schemas.microsoft.com/office/drawing/2014/main" id="{9489335E-5124-48D2-B678-44726DEA6D85}"/>
                </a:ext>
              </a:extLst>
            </p:cNvPr>
            <p:cNvGrpSpPr/>
            <p:nvPr/>
          </p:nvGrpSpPr>
          <p:grpSpPr>
            <a:xfrm>
              <a:off x="9055676" y="0"/>
              <a:ext cx="3136324" cy="6858000"/>
              <a:chOff x="9055676" y="0"/>
              <a:chExt cx="3136324" cy="6858000"/>
            </a:xfrm>
          </p:grpSpPr>
          <p:sp>
            <p:nvSpPr>
              <p:cNvPr id="23" name="Rectángulo 22">
                <a:extLst>
                  <a:ext uri="{FF2B5EF4-FFF2-40B4-BE49-F238E27FC236}">
                    <a16:creationId xmlns:a16="http://schemas.microsoft.com/office/drawing/2014/main" id="{4C9D8074-0B04-4805-9B01-F1052D237E69}"/>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4" name="Rectángulo 23">
                <a:extLst>
                  <a:ext uri="{FF2B5EF4-FFF2-40B4-BE49-F238E27FC236}">
                    <a16:creationId xmlns:a16="http://schemas.microsoft.com/office/drawing/2014/main" id="{96836F9D-4DCB-4C01-B793-53A6EA5BF567}"/>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5" name="Rectángulo 24">
                <a:extLst>
                  <a:ext uri="{FF2B5EF4-FFF2-40B4-BE49-F238E27FC236}">
                    <a16:creationId xmlns:a16="http://schemas.microsoft.com/office/drawing/2014/main" id="{FB5BA181-FD24-47B7-9176-8F57A9C11A2B}"/>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 name="Rectángulo 25">
                <a:extLst>
                  <a:ext uri="{FF2B5EF4-FFF2-40B4-BE49-F238E27FC236}">
                    <a16:creationId xmlns:a16="http://schemas.microsoft.com/office/drawing/2014/main" id="{31736DEB-3064-4517-95F5-52BA8C5AEF9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7" name="Rectángulo 26">
                <a:extLst>
                  <a:ext uri="{FF2B5EF4-FFF2-40B4-BE49-F238E27FC236}">
                    <a16:creationId xmlns:a16="http://schemas.microsoft.com/office/drawing/2014/main" id="{A0FF2B8E-0866-4BB8-978A-D99B022B1FF1}"/>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pic>
          <p:nvPicPr>
            <p:cNvPr id="22" name="Gráfico 21" descr="Matraz">
              <a:extLst>
                <a:ext uri="{FF2B5EF4-FFF2-40B4-BE49-F238E27FC236}">
                  <a16:creationId xmlns:a16="http://schemas.microsoft.com/office/drawing/2014/main" id="{93613E3E-8120-4FFF-8E4C-6806B2B877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pic>
        <p:nvPicPr>
          <p:cNvPr id="5122" name="Picture 2" descr="La Química - Mapa Mental">
            <a:extLst>
              <a:ext uri="{FF2B5EF4-FFF2-40B4-BE49-F238E27FC236}">
                <a16:creationId xmlns:a16="http://schemas.microsoft.com/office/drawing/2014/main" id="{18F962F3-ED8C-4827-82D2-A2FD8B1968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239" y="3089007"/>
            <a:ext cx="5722618" cy="359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58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4000" b="1" spc="-30" dirty="0">
                <a:solidFill>
                  <a:schemeClr val="accent5">
                    <a:lumMod val="50000"/>
                  </a:schemeClr>
                </a:solidFill>
                <a:latin typeface="Rockwell" panose="02060603020205020403" pitchFamily="18" charset="0"/>
              </a:rPr>
              <a:t>Sustancia</a:t>
            </a: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530219"/>
            <a:ext cx="8378529" cy="4683969"/>
          </a:xfrm>
        </p:spPr>
        <p:txBody>
          <a:bodyPr rtlCol="0">
            <a:normAutofit lnSpcReduction="10000"/>
          </a:bodyPr>
          <a:lstStyle/>
          <a:p>
            <a:pPr marL="0" indent="0" algn="just">
              <a:buNone/>
            </a:pPr>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Elemento</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es la sustancia que está constituida por átomos iguales (mínima porción de la materia que presenta las propiedades de los elementos). </a:t>
            </a:r>
          </a:p>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Ejemplo: plomo, hierro, sodio, etc.</a:t>
            </a:r>
          </a:p>
          <a:p>
            <a:pPr marL="0" indent="0" algn="just">
              <a:buNone/>
            </a:pPr>
            <a:endPar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Compuesto</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sustancia que está constituida por dos o más elementos que están combinados en proporciones fijas.</a:t>
            </a:r>
          </a:p>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Ejemplo:</a:t>
            </a:r>
          </a:p>
          <a:p>
            <a:pPr marL="457200" lvl="1" indent="0" algn="just">
              <a:buNone/>
            </a:pPr>
            <a:r>
              <a:rPr lang="es-ES"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H2SO4 : Acido sulfúrico</a:t>
            </a:r>
          </a:p>
          <a:p>
            <a:pPr marL="457200" lvl="1" indent="0" algn="just">
              <a:buNone/>
            </a:pPr>
            <a:r>
              <a:rPr lang="es-ES"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NaCl : Cloruro de sodio</a:t>
            </a:r>
          </a:p>
          <a:p>
            <a:pPr marL="457200" lvl="1" indent="0" algn="just">
              <a:buNone/>
            </a:pPr>
            <a:r>
              <a:rPr lang="es-ES"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C2H5OH : Alcohol</a:t>
            </a:r>
          </a:p>
          <a:p>
            <a:pPr marL="457200" lvl="1" indent="0" algn="just">
              <a:buNone/>
            </a:pPr>
            <a:r>
              <a:rPr lang="es-ES"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Al(OH)3 : Hidróxido de aluminio</a:t>
            </a:r>
          </a:p>
        </p:txBody>
      </p:sp>
      <p:grpSp>
        <p:nvGrpSpPr>
          <p:cNvPr id="12" name="Grupo 11">
            <a:extLst>
              <a:ext uri="{FF2B5EF4-FFF2-40B4-BE49-F238E27FC236}">
                <a16:creationId xmlns:a16="http://schemas.microsoft.com/office/drawing/2014/main" id="{2DF3F0A5-54AA-49C7-B191-86B771A1D1A2}"/>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3" name="Grupo 12">
              <a:extLst>
                <a:ext uri="{FF2B5EF4-FFF2-40B4-BE49-F238E27FC236}">
                  <a16:creationId xmlns:a16="http://schemas.microsoft.com/office/drawing/2014/main" id="{E5DBE980-420A-47C0-8269-55F13B7D7D8C}"/>
                </a:ext>
              </a:extLst>
            </p:cNvPr>
            <p:cNvGrpSpPr/>
            <p:nvPr/>
          </p:nvGrpSpPr>
          <p:grpSpPr>
            <a:xfrm>
              <a:off x="9055676" y="0"/>
              <a:ext cx="3136324" cy="6858000"/>
              <a:chOff x="9055676" y="0"/>
              <a:chExt cx="3136324" cy="6858000"/>
            </a:xfrm>
          </p:grpSpPr>
          <p:sp>
            <p:nvSpPr>
              <p:cNvPr id="23" name="Rectángulo 22">
                <a:extLst>
                  <a:ext uri="{FF2B5EF4-FFF2-40B4-BE49-F238E27FC236}">
                    <a16:creationId xmlns:a16="http://schemas.microsoft.com/office/drawing/2014/main" id="{B515548D-D970-4580-9B14-4FA9E25CDDD1}"/>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4" name="Rectángulo 23">
                <a:extLst>
                  <a:ext uri="{FF2B5EF4-FFF2-40B4-BE49-F238E27FC236}">
                    <a16:creationId xmlns:a16="http://schemas.microsoft.com/office/drawing/2014/main" id="{C86C2317-FDA4-4001-BF73-FB81A8AF3799}"/>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5" name="Rectángulo 24">
                <a:extLst>
                  <a:ext uri="{FF2B5EF4-FFF2-40B4-BE49-F238E27FC236}">
                    <a16:creationId xmlns:a16="http://schemas.microsoft.com/office/drawing/2014/main" id="{1988FFDE-F9E4-4052-9157-6F960EC1EF42}"/>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6" name="Rectángulo 25">
                <a:extLst>
                  <a:ext uri="{FF2B5EF4-FFF2-40B4-BE49-F238E27FC236}">
                    <a16:creationId xmlns:a16="http://schemas.microsoft.com/office/drawing/2014/main" id="{FF9F7368-E5B4-42E1-A279-03C757592C4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7" name="Rectángulo 26">
                <a:extLst>
                  <a:ext uri="{FF2B5EF4-FFF2-40B4-BE49-F238E27FC236}">
                    <a16:creationId xmlns:a16="http://schemas.microsoft.com/office/drawing/2014/main" id="{AD3E1D1D-6CCE-426F-8DB2-5286C5EBED1F}"/>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22" name="Gráfico 21" descr="Tubos de ensayo">
              <a:extLst>
                <a:ext uri="{FF2B5EF4-FFF2-40B4-BE49-F238E27FC236}">
                  <a16:creationId xmlns:a16="http://schemas.microsoft.com/office/drawing/2014/main" id="{C4FF58EC-FDC4-477C-A02D-CE579C2F09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pic>
        <p:nvPicPr>
          <p:cNvPr id="4" name="Gráfico 3" descr="Matraz">
            <a:extLst>
              <a:ext uri="{FF2B5EF4-FFF2-40B4-BE49-F238E27FC236}">
                <a16:creationId xmlns:a16="http://schemas.microsoft.com/office/drawing/2014/main" id="{91482AB5-C984-4CA2-8D1C-C5045EB9EE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451125">
            <a:off x="8626253" y="-110261"/>
            <a:ext cx="3005286" cy="3005286"/>
          </a:xfrm>
          <a:prstGeom prst="rect">
            <a:avLst/>
          </a:prstGeom>
        </p:spPr>
      </p:pic>
      <p:pic>
        <p:nvPicPr>
          <p:cNvPr id="5" name="Gráfico 4" descr="Regla">
            <a:extLst>
              <a:ext uri="{FF2B5EF4-FFF2-40B4-BE49-F238E27FC236}">
                <a16:creationId xmlns:a16="http://schemas.microsoft.com/office/drawing/2014/main" id="{20DCEB4A-74CF-41F9-BA74-6A3A30961B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889495">
            <a:off x="10171718" y="145767"/>
            <a:ext cx="1574403" cy="1574403"/>
          </a:xfrm>
          <a:prstGeom prst="rect">
            <a:avLst/>
          </a:prstGeom>
        </p:spPr>
      </p:pic>
      <p:pic>
        <p:nvPicPr>
          <p:cNvPr id="6" name="Gráfico 5" descr="Lápiz">
            <a:extLst>
              <a:ext uri="{FF2B5EF4-FFF2-40B4-BE49-F238E27FC236}">
                <a16:creationId xmlns:a16="http://schemas.microsoft.com/office/drawing/2014/main" id="{80CDEA41-6E7A-4524-A3FB-1972E78397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520790">
            <a:off x="10964330" y="780870"/>
            <a:ext cx="1488402" cy="1488402"/>
          </a:xfrm>
          <a:prstGeom prst="rect">
            <a:avLst/>
          </a:prstGeom>
        </p:spPr>
      </p:pic>
    </p:spTree>
    <p:extLst>
      <p:ext uri="{BB962C8B-B14F-4D97-AF65-F5344CB8AC3E}">
        <p14:creationId xmlns:p14="http://schemas.microsoft.com/office/powerpoint/2010/main" val="362704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4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Mezcla</a:t>
            </a:r>
            <a:endParaRPr lang="es-ES" sz="4000" b="1" spc="-30" dirty="0">
              <a:solidFill>
                <a:schemeClr val="accent5">
                  <a:lumMod val="50000"/>
                </a:schemeClr>
              </a:solidFill>
              <a:latin typeface="Rockwell" panose="02060603020205020403" pitchFamily="18" charset="0"/>
            </a:endParaRP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530219"/>
            <a:ext cx="8378529" cy="4683969"/>
          </a:xfrm>
        </p:spPr>
        <p:txBody>
          <a:bodyPr rtlCol="0">
            <a:normAutofit/>
          </a:bodyPr>
          <a:lstStyle/>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Cuando se unen dos o más sustancias en diferentes proporciones, en la mezcla no hay reacción química sus propiedades no sufren variaciones por lo cual pueden separarse utilizando medios físicos.</a:t>
            </a:r>
          </a:p>
        </p:txBody>
      </p:sp>
      <p:grpSp>
        <p:nvGrpSpPr>
          <p:cNvPr id="14" name="Grupo 13">
            <a:extLst>
              <a:ext uri="{FF2B5EF4-FFF2-40B4-BE49-F238E27FC236}">
                <a16:creationId xmlns:a16="http://schemas.microsoft.com/office/drawing/2014/main" id="{E38CB181-0EC7-4B1D-9D17-8196980DE6AF}"/>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5" name="Grupo 14">
              <a:extLst>
                <a:ext uri="{FF2B5EF4-FFF2-40B4-BE49-F238E27FC236}">
                  <a16:creationId xmlns:a16="http://schemas.microsoft.com/office/drawing/2014/main" id="{0B97FC3D-BF28-4D4C-98E1-E15D1CFF4568}"/>
                </a:ext>
              </a:extLst>
            </p:cNvPr>
            <p:cNvGrpSpPr/>
            <p:nvPr/>
          </p:nvGrpSpPr>
          <p:grpSpPr>
            <a:xfrm>
              <a:off x="9055676" y="0"/>
              <a:ext cx="3136324" cy="6858000"/>
              <a:chOff x="9055676" y="0"/>
              <a:chExt cx="3136324" cy="6858000"/>
            </a:xfrm>
          </p:grpSpPr>
          <p:sp>
            <p:nvSpPr>
              <p:cNvPr id="17" name="Rectángulo 16">
                <a:extLst>
                  <a:ext uri="{FF2B5EF4-FFF2-40B4-BE49-F238E27FC236}">
                    <a16:creationId xmlns:a16="http://schemas.microsoft.com/office/drawing/2014/main" id="{8D66BFA9-D8A3-4322-BD50-C5D154137F17}"/>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 name="Rectángulo 17">
                <a:extLst>
                  <a:ext uri="{FF2B5EF4-FFF2-40B4-BE49-F238E27FC236}">
                    <a16:creationId xmlns:a16="http://schemas.microsoft.com/office/drawing/2014/main" id="{43DD5981-2667-414F-B2E4-1495495F34CC}"/>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9" name="Rectángulo 18">
                <a:extLst>
                  <a:ext uri="{FF2B5EF4-FFF2-40B4-BE49-F238E27FC236}">
                    <a16:creationId xmlns:a16="http://schemas.microsoft.com/office/drawing/2014/main" id="{5D8E5D00-C433-4BE3-B755-E2893B513379}"/>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DE20483A-23B9-41D3-BC54-9178CF8F017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1" name="Rectángulo 20">
                <a:extLst>
                  <a:ext uri="{FF2B5EF4-FFF2-40B4-BE49-F238E27FC236}">
                    <a16:creationId xmlns:a16="http://schemas.microsoft.com/office/drawing/2014/main" id="{4E3FED82-705E-4DD7-814A-DDD93979357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pic>
          <p:nvPicPr>
            <p:cNvPr id="16" name="Gráfico 15" descr="Vaso de precipitados">
              <a:extLst>
                <a:ext uri="{FF2B5EF4-FFF2-40B4-BE49-F238E27FC236}">
                  <a16:creationId xmlns:a16="http://schemas.microsoft.com/office/drawing/2014/main" id="{9C8589AD-190B-4AC3-A786-DD9AFBABA8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9813" y="2973678"/>
              <a:ext cx="3884322" cy="3884322"/>
            </a:xfrm>
            <a:prstGeom prst="rect">
              <a:avLst/>
            </a:prstGeom>
          </p:spPr>
        </p:pic>
      </p:grpSp>
      <p:pic>
        <p:nvPicPr>
          <p:cNvPr id="10242" name="Picture 2" descr="Aprendamos Química: Definición de Mezcla">
            <a:extLst>
              <a:ext uri="{FF2B5EF4-FFF2-40B4-BE49-F238E27FC236}">
                <a16:creationId xmlns:a16="http://schemas.microsoft.com/office/drawing/2014/main" id="{66C9B66C-0442-46A3-84BF-148CCEB37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4961" y="3515462"/>
            <a:ext cx="55911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24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4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Mezcla homogénea</a:t>
            </a:r>
            <a:endParaRPr lang="es-ES" sz="4000" b="1" spc="-30" dirty="0">
              <a:solidFill>
                <a:schemeClr val="accent5">
                  <a:lumMod val="50000"/>
                </a:schemeClr>
              </a:solidFill>
              <a:latin typeface="Rockwell" panose="02060603020205020403" pitchFamily="18" charset="0"/>
            </a:endParaRP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530219"/>
            <a:ext cx="8378529" cy="4683969"/>
          </a:xfrm>
        </p:spPr>
        <p:txBody>
          <a:bodyPr rtlCol="0">
            <a:normAutofit/>
          </a:bodyPr>
          <a:lstStyle/>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Cuando las sustancias forman una sola fase (uniforme en toda su extensión) y las propiedades en cualquier punto son iguales. </a:t>
            </a:r>
          </a:p>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Ejemplo: Latón, acero, solución azucarada, aire, etc.</a:t>
            </a:r>
          </a:p>
        </p:txBody>
      </p:sp>
      <p:grpSp>
        <p:nvGrpSpPr>
          <p:cNvPr id="12" name="Grupo 11">
            <a:extLst>
              <a:ext uri="{FF2B5EF4-FFF2-40B4-BE49-F238E27FC236}">
                <a16:creationId xmlns:a16="http://schemas.microsoft.com/office/drawing/2014/main" id="{2DF3F0A5-54AA-49C7-B191-86B771A1D1A2}"/>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3" name="Grupo 12">
              <a:extLst>
                <a:ext uri="{FF2B5EF4-FFF2-40B4-BE49-F238E27FC236}">
                  <a16:creationId xmlns:a16="http://schemas.microsoft.com/office/drawing/2014/main" id="{E5DBE980-420A-47C0-8269-55F13B7D7D8C}"/>
                </a:ext>
              </a:extLst>
            </p:cNvPr>
            <p:cNvGrpSpPr/>
            <p:nvPr/>
          </p:nvGrpSpPr>
          <p:grpSpPr>
            <a:xfrm>
              <a:off x="9055676" y="0"/>
              <a:ext cx="3136324" cy="6858000"/>
              <a:chOff x="9055676" y="0"/>
              <a:chExt cx="3136324" cy="6858000"/>
            </a:xfrm>
          </p:grpSpPr>
          <p:sp>
            <p:nvSpPr>
              <p:cNvPr id="23" name="Rectángulo 22">
                <a:extLst>
                  <a:ext uri="{FF2B5EF4-FFF2-40B4-BE49-F238E27FC236}">
                    <a16:creationId xmlns:a16="http://schemas.microsoft.com/office/drawing/2014/main" id="{B515548D-D970-4580-9B14-4FA9E25CDDD1}"/>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4" name="Rectángulo 23">
                <a:extLst>
                  <a:ext uri="{FF2B5EF4-FFF2-40B4-BE49-F238E27FC236}">
                    <a16:creationId xmlns:a16="http://schemas.microsoft.com/office/drawing/2014/main" id="{C86C2317-FDA4-4001-BF73-FB81A8AF3799}"/>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5" name="Rectángulo 24">
                <a:extLst>
                  <a:ext uri="{FF2B5EF4-FFF2-40B4-BE49-F238E27FC236}">
                    <a16:creationId xmlns:a16="http://schemas.microsoft.com/office/drawing/2014/main" id="{1988FFDE-F9E4-4052-9157-6F960EC1EF42}"/>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6" name="Rectángulo 25">
                <a:extLst>
                  <a:ext uri="{FF2B5EF4-FFF2-40B4-BE49-F238E27FC236}">
                    <a16:creationId xmlns:a16="http://schemas.microsoft.com/office/drawing/2014/main" id="{FF9F7368-E5B4-42E1-A279-03C757592C4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7" name="Rectángulo 26">
                <a:extLst>
                  <a:ext uri="{FF2B5EF4-FFF2-40B4-BE49-F238E27FC236}">
                    <a16:creationId xmlns:a16="http://schemas.microsoft.com/office/drawing/2014/main" id="{AD3E1D1D-6CCE-426F-8DB2-5286C5EBED1F}"/>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22" name="Gráfico 21" descr="Tubos de ensayo">
              <a:extLst>
                <a:ext uri="{FF2B5EF4-FFF2-40B4-BE49-F238E27FC236}">
                  <a16:creationId xmlns:a16="http://schemas.microsoft.com/office/drawing/2014/main" id="{C4FF58EC-FDC4-477C-A02D-CE579C2F09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pic>
        <p:nvPicPr>
          <p:cNvPr id="4" name="Gráfico 3" descr="Matraz">
            <a:extLst>
              <a:ext uri="{FF2B5EF4-FFF2-40B4-BE49-F238E27FC236}">
                <a16:creationId xmlns:a16="http://schemas.microsoft.com/office/drawing/2014/main" id="{91482AB5-C984-4CA2-8D1C-C5045EB9EE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451125">
            <a:off x="8626253" y="-110261"/>
            <a:ext cx="3005286" cy="3005286"/>
          </a:xfrm>
          <a:prstGeom prst="rect">
            <a:avLst/>
          </a:prstGeom>
        </p:spPr>
      </p:pic>
      <p:pic>
        <p:nvPicPr>
          <p:cNvPr id="5" name="Gráfico 4" descr="Regla">
            <a:extLst>
              <a:ext uri="{FF2B5EF4-FFF2-40B4-BE49-F238E27FC236}">
                <a16:creationId xmlns:a16="http://schemas.microsoft.com/office/drawing/2014/main" id="{20DCEB4A-74CF-41F9-BA74-6A3A30961B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889495">
            <a:off x="10171718" y="145767"/>
            <a:ext cx="1574403" cy="1574403"/>
          </a:xfrm>
          <a:prstGeom prst="rect">
            <a:avLst/>
          </a:prstGeom>
        </p:spPr>
      </p:pic>
      <p:pic>
        <p:nvPicPr>
          <p:cNvPr id="6" name="Gráfico 5" descr="Lápiz">
            <a:extLst>
              <a:ext uri="{FF2B5EF4-FFF2-40B4-BE49-F238E27FC236}">
                <a16:creationId xmlns:a16="http://schemas.microsoft.com/office/drawing/2014/main" id="{80CDEA41-6E7A-4524-A3FB-1972E78397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520790">
            <a:off x="10964330" y="780870"/>
            <a:ext cx="1488402" cy="1488402"/>
          </a:xfrm>
          <a:prstGeom prst="rect">
            <a:avLst/>
          </a:prstGeom>
        </p:spPr>
      </p:pic>
      <p:pic>
        <p:nvPicPr>
          <p:cNvPr id="8194" name="Picture 2" descr="mezcla homogenea | Mezclas homogeneas, Agua salada">
            <a:extLst>
              <a:ext uri="{FF2B5EF4-FFF2-40B4-BE49-F238E27FC236}">
                <a16:creationId xmlns:a16="http://schemas.microsoft.com/office/drawing/2014/main" id="{8CB5A9F2-F597-43B4-8AB0-4B0A553154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35221" y="3166188"/>
            <a:ext cx="54673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1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40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Mezcla heterogénea</a:t>
            </a:r>
            <a:endParaRPr lang="es-ES" sz="4000" b="1" spc="-30" dirty="0">
              <a:solidFill>
                <a:schemeClr val="accent5">
                  <a:lumMod val="50000"/>
                </a:schemeClr>
              </a:solidFill>
              <a:latin typeface="Rockwell" panose="02060603020205020403" pitchFamily="18" charset="0"/>
            </a:endParaRP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530219"/>
            <a:ext cx="8378529" cy="4683969"/>
          </a:xfrm>
        </p:spPr>
        <p:txBody>
          <a:bodyPr rtlCol="0">
            <a:normAutofit/>
          </a:bodyPr>
          <a:lstStyle/>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cuando las sustancias forman dos o más fases, sus propiedades serán de acuerdo a la fase en que sean tomadas. Ejemplo: leche de magnesia, agua turbia, pintura, sangre.</a:t>
            </a:r>
          </a:p>
        </p:txBody>
      </p:sp>
      <p:grpSp>
        <p:nvGrpSpPr>
          <p:cNvPr id="12" name="Grupo 11">
            <a:extLst>
              <a:ext uri="{FF2B5EF4-FFF2-40B4-BE49-F238E27FC236}">
                <a16:creationId xmlns:a16="http://schemas.microsoft.com/office/drawing/2014/main" id="{2DF3F0A5-54AA-49C7-B191-86B771A1D1A2}"/>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3" name="Grupo 12">
              <a:extLst>
                <a:ext uri="{FF2B5EF4-FFF2-40B4-BE49-F238E27FC236}">
                  <a16:creationId xmlns:a16="http://schemas.microsoft.com/office/drawing/2014/main" id="{E5DBE980-420A-47C0-8269-55F13B7D7D8C}"/>
                </a:ext>
              </a:extLst>
            </p:cNvPr>
            <p:cNvGrpSpPr/>
            <p:nvPr/>
          </p:nvGrpSpPr>
          <p:grpSpPr>
            <a:xfrm>
              <a:off x="9055676" y="0"/>
              <a:ext cx="3136324" cy="6858000"/>
              <a:chOff x="9055676" y="0"/>
              <a:chExt cx="3136324" cy="6858000"/>
            </a:xfrm>
          </p:grpSpPr>
          <p:sp>
            <p:nvSpPr>
              <p:cNvPr id="23" name="Rectángulo 22">
                <a:extLst>
                  <a:ext uri="{FF2B5EF4-FFF2-40B4-BE49-F238E27FC236}">
                    <a16:creationId xmlns:a16="http://schemas.microsoft.com/office/drawing/2014/main" id="{B515548D-D970-4580-9B14-4FA9E25CDDD1}"/>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4" name="Rectángulo 23">
                <a:extLst>
                  <a:ext uri="{FF2B5EF4-FFF2-40B4-BE49-F238E27FC236}">
                    <a16:creationId xmlns:a16="http://schemas.microsoft.com/office/drawing/2014/main" id="{C86C2317-FDA4-4001-BF73-FB81A8AF3799}"/>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5" name="Rectángulo 24">
                <a:extLst>
                  <a:ext uri="{FF2B5EF4-FFF2-40B4-BE49-F238E27FC236}">
                    <a16:creationId xmlns:a16="http://schemas.microsoft.com/office/drawing/2014/main" id="{1988FFDE-F9E4-4052-9157-6F960EC1EF42}"/>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6" name="Rectángulo 25">
                <a:extLst>
                  <a:ext uri="{FF2B5EF4-FFF2-40B4-BE49-F238E27FC236}">
                    <a16:creationId xmlns:a16="http://schemas.microsoft.com/office/drawing/2014/main" id="{FF9F7368-E5B4-42E1-A279-03C757592C4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7" name="Rectángulo 26">
                <a:extLst>
                  <a:ext uri="{FF2B5EF4-FFF2-40B4-BE49-F238E27FC236}">
                    <a16:creationId xmlns:a16="http://schemas.microsoft.com/office/drawing/2014/main" id="{AD3E1D1D-6CCE-426F-8DB2-5286C5EBED1F}"/>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22" name="Gráfico 21" descr="Tubos de ensayo">
              <a:extLst>
                <a:ext uri="{FF2B5EF4-FFF2-40B4-BE49-F238E27FC236}">
                  <a16:creationId xmlns:a16="http://schemas.microsoft.com/office/drawing/2014/main" id="{C4FF58EC-FDC4-477C-A02D-CE579C2F09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pic>
        <p:nvPicPr>
          <p:cNvPr id="4" name="Gráfico 3" descr="Matraz">
            <a:extLst>
              <a:ext uri="{FF2B5EF4-FFF2-40B4-BE49-F238E27FC236}">
                <a16:creationId xmlns:a16="http://schemas.microsoft.com/office/drawing/2014/main" id="{91482AB5-C984-4CA2-8D1C-C5045EB9EE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451125">
            <a:off x="8626253" y="-110261"/>
            <a:ext cx="3005286" cy="3005286"/>
          </a:xfrm>
          <a:prstGeom prst="rect">
            <a:avLst/>
          </a:prstGeom>
        </p:spPr>
      </p:pic>
      <p:pic>
        <p:nvPicPr>
          <p:cNvPr id="5" name="Gráfico 4" descr="Regla">
            <a:extLst>
              <a:ext uri="{FF2B5EF4-FFF2-40B4-BE49-F238E27FC236}">
                <a16:creationId xmlns:a16="http://schemas.microsoft.com/office/drawing/2014/main" id="{20DCEB4A-74CF-41F9-BA74-6A3A30961B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889495">
            <a:off x="10171718" y="145767"/>
            <a:ext cx="1574403" cy="1574403"/>
          </a:xfrm>
          <a:prstGeom prst="rect">
            <a:avLst/>
          </a:prstGeom>
        </p:spPr>
      </p:pic>
      <p:pic>
        <p:nvPicPr>
          <p:cNvPr id="6" name="Gráfico 5" descr="Lápiz">
            <a:extLst>
              <a:ext uri="{FF2B5EF4-FFF2-40B4-BE49-F238E27FC236}">
                <a16:creationId xmlns:a16="http://schemas.microsoft.com/office/drawing/2014/main" id="{80CDEA41-6E7A-4524-A3FB-1972E78397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520790">
            <a:off x="10964330" y="780870"/>
            <a:ext cx="1488402" cy="1488402"/>
          </a:xfrm>
          <a:prstGeom prst="rect">
            <a:avLst/>
          </a:prstGeom>
        </p:spPr>
      </p:pic>
      <p:pic>
        <p:nvPicPr>
          <p:cNvPr id="7" name="Picture 2" descr="Mezcla heterogénea: características y ejemplos🧪 - YouTube">
            <a:extLst>
              <a:ext uri="{FF2B5EF4-FFF2-40B4-BE49-F238E27FC236}">
                <a16:creationId xmlns:a16="http://schemas.microsoft.com/office/drawing/2014/main" id="{EFE8A888-68DA-40B3-B9E7-32F4BE359C8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317" t="7727" b="15846"/>
          <a:stretch/>
        </p:blipFill>
        <p:spPr bwMode="auto">
          <a:xfrm>
            <a:off x="819710" y="2962830"/>
            <a:ext cx="7701111" cy="338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0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Gráfico 14" descr="Portapapeles">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3790715" y="4482751"/>
            <a:ext cx="3194131" cy="3194131"/>
          </a:xfrm>
          <a:prstGeom prst="rect">
            <a:avLst/>
          </a:prstGeom>
        </p:spPr>
      </p:pic>
      <p:pic>
        <p:nvPicPr>
          <p:cNvPr id="11" name="Gráfico 10" descr="Microscopio">
            <a:extLst>
              <a:ext uri="{FF2B5EF4-FFF2-40B4-BE49-F238E27FC236}">
                <a16:creationId xmlns:a16="http://schemas.microsoft.com/office/drawing/2014/main" id="{3CB00449-E308-4DF3-9CFD-9A7D30B67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38607" flipH="1">
            <a:off x="-587261" y="1663257"/>
            <a:ext cx="2684499" cy="2684499"/>
          </a:xfrm>
          <a:prstGeom prst="rect">
            <a:avLst/>
          </a:prstGeom>
        </p:spPr>
      </p:pic>
      <p:sp>
        <p:nvSpPr>
          <p:cNvPr id="2" name="Título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rtlCol="0">
            <a:normAutofit/>
          </a:bodyPr>
          <a:lstStyle/>
          <a:p>
            <a:pPr rtl="0"/>
            <a:r>
              <a:rPr lang="es-ES" sz="8000" dirty="0">
                <a:solidFill>
                  <a:schemeClr val="bg1"/>
                </a:solidFill>
                <a:latin typeface="Rockwell" panose="02060603020205020403" pitchFamily="18" charset="0"/>
              </a:rPr>
              <a:t>Química</a:t>
            </a:r>
          </a:p>
        </p:txBody>
      </p:sp>
      <p:cxnSp>
        <p:nvCxnSpPr>
          <p:cNvPr id="5" name="Conector recto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Gráfico 6" descr="Vaso de precipitados">
            <a:extLst>
              <a:ext uri="{FF2B5EF4-FFF2-40B4-BE49-F238E27FC236}">
                <a16:creationId xmlns:a16="http://schemas.microsoft.com/office/drawing/2014/main" id="{88D22565-F42F-439B-A6A4-CF161165E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697">
            <a:off x="-491837" y="3688628"/>
            <a:ext cx="3245427" cy="3245427"/>
          </a:xfrm>
          <a:prstGeom prst="rect">
            <a:avLst/>
          </a:prstGeom>
        </p:spPr>
      </p:pic>
      <p:pic>
        <p:nvPicPr>
          <p:cNvPr id="9" name="Gráfico 8" descr="Matraz">
            <a:extLst>
              <a:ext uri="{FF2B5EF4-FFF2-40B4-BE49-F238E27FC236}">
                <a16:creationId xmlns:a16="http://schemas.microsoft.com/office/drawing/2014/main" id="{B46E3E84-D1E6-4422-AA93-3EE98A821B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451125">
            <a:off x="8514237" y="-118161"/>
            <a:ext cx="3005286" cy="3005286"/>
          </a:xfrm>
          <a:prstGeom prst="rect">
            <a:avLst/>
          </a:prstGeom>
        </p:spPr>
      </p:pic>
      <p:pic>
        <p:nvPicPr>
          <p:cNvPr id="13" name="Gráfico 12" descr="Tubos de ensayo">
            <a:extLst>
              <a:ext uri="{FF2B5EF4-FFF2-40B4-BE49-F238E27FC236}">
                <a16:creationId xmlns:a16="http://schemas.microsoft.com/office/drawing/2014/main" id="{6A56DF0C-1331-406E-AEE6-06E0E59FB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078969">
            <a:off x="1920309" y="4797205"/>
            <a:ext cx="2453456" cy="2453456"/>
          </a:xfrm>
          <a:prstGeom prst="rect">
            <a:avLst/>
          </a:prstGeom>
        </p:spPr>
      </p:pic>
      <p:pic>
        <p:nvPicPr>
          <p:cNvPr id="19" name="Gráfico 18" descr="Regla">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Gráfico 20" descr="Lápiz">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44996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9" name="Gráfico 8" descr="Matraz">
            <a:extLst>
              <a:ext uri="{FF2B5EF4-FFF2-40B4-BE49-F238E27FC236}">
                <a16:creationId xmlns:a16="http://schemas.microsoft.com/office/drawing/2014/main" id="{B46E3E84-D1E6-4422-AA93-3EE98A821B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451125">
            <a:off x="8776969" y="-484123"/>
            <a:ext cx="3005286" cy="3005286"/>
          </a:xfrm>
          <a:prstGeom prst="rect">
            <a:avLst/>
          </a:prstGeom>
        </p:spPr>
      </p:pic>
      <p:pic>
        <p:nvPicPr>
          <p:cNvPr id="15" name="Gráfico 14" descr="Portapapeles">
            <a:extLst>
              <a:ext uri="{FF2B5EF4-FFF2-40B4-BE49-F238E27FC236}">
                <a16:creationId xmlns:a16="http://schemas.microsoft.com/office/drawing/2014/main" id="{2A123BD8-A09C-49C0-98E8-54B55610A9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31394">
            <a:off x="3790715" y="4482751"/>
            <a:ext cx="3194131" cy="3194131"/>
          </a:xfrm>
          <a:prstGeom prst="rect">
            <a:avLst/>
          </a:prstGeom>
        </p:spPr>
      </p:pic>
      <p:pic>
        <p:nvPicPr>
          <p:cNvPr id="11" name="Gráfico 10" descr="Microscopio">
            <a:extLst>
              <a:ext uri="{FF2B5EF4-FFF2-40B4-BE49-F238E27FC236}">
                <a16:creationId xmlns:a16="http://schemas.microsoft.com/office/drawing/2014/main" id="{3CB00449-E308-4DF3-9CFD-9A7D30B672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38607" flipH="1">
            <a:off x="-587261" y="1663257"/>
            <a:ext cx="2684499" cy="2684499"/>
          </a:xfrm>
          <a:prstGeom prst="rect">
            <a:avLst/>
          </a:prstGeom>
        </p:spPr>
      </p:pic>
      <p:sp>
        <p:nvSpPr>
          <p:cNvPr id="2" name="Título 1">
            <a:extLst>
              <a:ext uri="{FF2B5EF4-FFF2-40B4-BE49-F238E27FC236}">
                <a16:creationId xmlns:a16="http://schemas.microsoft.com/office/drawing/2014/main" id="{F4B5F415-7490-4054-85B4-10F7AE6D3385}"/>
              </a:ext>
            </a:extLst>
          </p:cNvPr>
          <p:cNvSpPr>
            <a:spLocks noGrp="1"/>
          </p:cNvSpPr>
          <p:nvPr>
            <p:ph type="ctrTitle"/>
          </p:nvPr>
        </p:nvSpPr>
        <p:spPr>
          <a:xfrm>
            <a:off x="1507077" y="1794335"/>
            <a:ext cx="9144000" cy="2455683"/>
          </a:xfrm>
        </p:spPr>
        <p:txBody>
          <a:bodyPr rtlCol="0">
            <a:noAutofit/>
          </a:bodyPr>
          <a:lstStyle/>
          <a:p>
            <a:pPr rtl="0"/>
            <a:r>
              <a:rPr lang="es-ES" sz="5800" dirty="0">
                <a:solidFill>
                  <a:schemeClr val="bg1"/>
                </a:solidFill>
                <a:latin typeface="Rockwell" panose="02060603020205020403" pitchFamily="18" charset="0"/>
              </a:rPr>
              <a:t>¿Qué son los coloides?</a:t>
            </a:r>
            <a:br>
              <a:rPr lang="es-ES" sz="5800" dirty="0">
                <a:solidFill>
                  <a:schemeClr val="bg1"/>
                </a:solidFill>
                <a:latin typeface="Rockwell" panose="02060603020205020403" pitchFamily="18" charset="0"/>
              </a:rPr>
            </a:br>
            <a:r>
              <a:rPr lang="es-ES" sz="5800" dirty="0">
                <a:solidFill>
                  <a:schemeClr val="bg1"/>
                </a:solidFill>
                <a:latin typeface="Rockwell" panose="02060603020205020403" pitchFamily="18" charset="0"/>
              </a:rPr>
              <a:t>¿Qué son los minerales?</a:t>
            </a:r>
            <a:br>
              <a:rPr lang="es-ES" sz="5800" dirty="0">
                <a:solidFill>
                  <a:schemeClr val="bg1"/>
                </a:solidFill>
                <a:latin typeface="Rockwell" panose="02060603020205020403" pitchFamily="18" charset="0"/>
              </a:rPr>
            </a:br>
            <a:endParaRPr lang="es-ES" sz="5800" dirty="0">
              <a:solidFill>
                <a:schemeClr val="bg1"/>
              </a:solidFill>
              <a:latin typeface="Rockwell" panose="02060603020205020403" pitchFamily="18" charset="0"/>
            </a:endParaRPr>
          </a:p>
        </p:txBody>
      </p:sp>
      <p:pic>
        <p:nvPicPr>
          <p:cNvPr id="7" name="Gráfico 6" descr="Vaso de precipitados">
            <a:extLst>
              <a:ext uri="{FF2B5EF4-FFF2-40B4-BE49-F238E27FC236}">
                <a16:creationId xmlns:a16="http://schemas.microsoft.com/office/drawing/2014/main" id="{88D22565-F42F-439B-A6A4-CF161165E6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13697">
            <a:off x="-491837" y="3688628"/>
            <a:ext cx="3245427" cy="3245427"/>
          </a:xfrm>
          <a:prstGeom prst="rect">
            <a:avLst/>
          </a:prstGeom>
        </p:spPr>
      </p:pic>
      <p:pic>
        <p:nvPicPr>
          <p:cNvPr id="13" name="Gráfico 12" descr="Tubos de ensayo">
            <a:extLst>
              <a:ext uri="{FF2B5EF4-FFF2-40B4-BE49-F238E27FC236}">
                <a16:creationId xmlns:a16="http://schemas.microsoft.com/office/drawing/2014/main" id="{6A56DF0C-1331-406E-AEE6-06E0E59FB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078969">
            <a:off x="1920309" y="4797205"/>
            <a:ext cx="2453456" cy="2453456"/>
          </a:xfrm>
          <a:prstGeom prst="rect">
            <a:avLst/>
          </a:prstGeom>
        </p:spPr>
      </p:pic>
      <p:pic>
        <p:nvPicPr>
          <p:cNvPr id="19" name="Gráfico 18" descr="Regla">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Gráfico 20" descr="Lápiz">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520790">
            <a:off x="10964330" y="780870"/>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Gráfico 14" descr="Portapapeles">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3790715" y="4482751"/>
            <a:ext cx="3194131" cy="3194131"/>
          </a:xfrm>
          <a:prstGeom prst="rect">
            <a:avLst/>
          </a:prstGeom>
        </p:spPr>
      </p:pic>
      <p:pic>
        <p:nvPicPr>
          <p:cNvPr id="11" name="Gráfico 10" descr="Microscopio">
            <a:extLst>
              <a:ext uri="{FF2B5EF4-FFF2-40B4-BE49-F238E27FC236}">
                <a16:creationId xmlns:a16="http://schemas.microsoft.com/office/drawing/2014/main" id="{3CB00449-E308-4DF3-9CFD-9A7D30B67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38607" flipH="1">
            <a:off x="-587261" y="1663257"/>
            <a:ext cx="2684499" cy="2684499"/>
          </a:xfrm>
          <a:prstGeom prst="rect">
            <a:avLst/>
          </a:prstGeom>
        </p:spPr>
      </p:pic>
      <p:sp>
        <p:nvSpPr>
          <p:cNvPr id="2" name="Título 1">
            <a:extLst>
              <a:ext uri="{FF2B5EF4-FFF2-40B4-BE49-F238E27FC236}">
                <a16:creationId xmlns:a16="http://schemas.microsoft.com/office/drawing/2014/main" id="{F4B5F415-7490-4054-85B4-10F7AE6D3385}"/>
              </a:ext>
            </a:extLst>
          </p:cNvPr>
          <p:cNvSpPr>
            <a:spLocks noGrp="1"/>
          </p:cNvSpPr>
          <p:nvPr>
            <p:ph type="ctrTitle"/>
          </p:nvPr>
        </p:nvSpPr>
        <p:spPr>
          <a:xfrm>
            <a:off x="1480204" y="1632086"/>
            <a:ext cx="9144000" cy="2387600"/>
          </a:xfrm>
        </p:spPr>
        <p:txBody>
          <a:bodyPr rtlCol="0">
            <a:noAutofit/>
          </a:bodyPr>
          <a:lstStyle/>
          <a:p>
            <a:pPr rtl="0"/>
            <a:r>
              <a:rPr lang="es-ES" sz="5800" dirty="0">
                <a:solidFill>
                  <a:schemeClr val="bg1"/>
                </a:solidFill>
                <a:latin typeface="Rockwell" panose="02060603020205020403" pitchFamily="18" charset="0"/>
              </a:rPr>
              <a:t>Dudas en los comentarios.</a:t>
            </a:r>
          </a:p>
        </p:txBody>
      </p:sp>
      <p:pic>
        <p:nvPicPr>
          <p:cNvPr id="7" name="Gráfico 6" descr="Vaso de precipitados">
            <a:extLst>
              <a:ext uri="{FF2B5EF4-FFF2-40B4-BE49-F238E27FC236}">
                <a16:creationId xmlns:a16="http://schemas.microsoft.com/office/drawing/2014/main" id="{88D22565-F42F-439B-A6A4-CF161165E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697">
            <a:off x="-491837" y="3688628"/>
            <a:ext cx="3245427" cy="3245427"/>
          </a:xfrm>
          <a:prstGeom prst="rect">
            <a:avLst/>
          </a:prstGeom>
        </p:spPr>
      </p:pic>
      <p:pic>
        <p:nvPicPr>
          <p:cNvPr id="9" name="Gráfico 8" descr="Matraz">
            <a:extLst>
              <a:ext uri="{FF2B5EF4-FFF2-40B4-BE49-F238E27FC236}">
                <a16:creationId xmlns:a16="http://schemas.microsoft.com/office/drawing/2014/main" id="{B46E3E84-D1E6-4422-AA93-3EE98A821B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451125">
            <a:off x="8343011" y="-248453"/>
            <a:ext cx="3005286" cy="3005286"/>
          </a:xfrm>
          <a:prstGeom prst="rect">
            <a:avLst/>
          </a:prstGeom>
        </p:spPr>
      </p:pic>
      <p:pic>
        <p:nvPicPr>
          <p:cNvPr id="13" name="Gráfico 12" descr="Tubos de ensayo">
            <a:extLst>
              <a:ext uri="{FF2B5EF4-FFF2-40B4-BE49-F238E27FC236}">
                <a16:creationId xmlns:a16="http://schemas.microsoft.com/office/drawing/2014/main" id="{6A56DF0C-1331-406E-AEE6-06E0E59FB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078969">
            <a:off x="1920309" y="4797205"/>
            <a:ext cx="2453456" cy="2453456"/>
          </a:xfrm>
          <a:prstGeom prst="rect">
            <a:avLst/>
          </a:prstGeom>
        </p:spPr>
      </p:pic>
      <p:pic>
        <p:nvPicPr>
          <p:cNvPr id="19" name="Gráfico 18" descr="Regla">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Gráfico 20" descr="Lápiz">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520790">
            <a:off x="10964330" y="780870"/>
            <a:ext cx="1488402" cy="1488402"/>
          </a:xfrm>
          <a:prstGeom prst="rect">
            <a:avLst/>
          </a:prstGeom>
        </p:spPr>
      </p:pic>
    </p:spTree>
    <p:extLst>
      <p:ext uri="{BB962C8B-B14F-4D97-AF65-F5344CB8AC3E}">
        <p14:creationId xmlns:p14="http://schemas.microsoft.com/office/powerpoint/2010/main" val="268608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0"/>
            <a:ext cx="8378529" cy="1642784"/>
          </a:xfrm>
        </p:spPr>
        <p:txBody>
          <a:bodyPr rtlCol="0">
            <a:normAutofit/>
          </a:bodyPr>
          <a:lstStyle/>
          <a:p>
            <a:pPr rtl="0"/>
            <a:r>
              <a:rPr lang="es-ES" b="1" dirty="0">
                <a:solidFill>
                  <a:schemeClr val="accent5">
                    <a:lumMod val="50000"/>
                  </a:schemeClr>
                </a:solidFill>
                <a:latin typeface="Rockwell" panose="02060603020205020403" pitchFamily="18" charset="0"/>
              </a:rPr>
              <a:t>Unidad 1: La materia</a:t>
            </a:r>
          </a:p>
        </p:txBody>
      </p:sp>
      <p:grpSp>
        <p:nvGrpSpPr>
          <p:cNvPr id="9" name="Grupo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Grupo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ángulo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 name="Rectángulo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6" name="Rectángulo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7" name="Rectángulo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8" name="Rectángulo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11" name="Gráfico 10" descr="Portapapeles">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
        <p:nvSpPr>
          <p:cNvPr id="17" name="Marcador de contenido 2">
            <a:extLst>
              <a:ext uri="{FF2B5EF4-FFF2-40B4-BE49-F238E27FC236}">
                <a16:creationId xmlns:a16="http://schemas.microsoft.com/office/drawing/2014/main" id="{DC6EF5A1-30ED-454A-A0A1-686AE87EFCB2}"/>
              </a:ext>
            </a:extLst>
          </p:cNvPr>
          <p:cNvSpPr>
            <a:spLocks noGrp="1"/>
          </p:cNvSpPr>
          <p:nvPr>
            <p:ph idx="1"/>
          </p:nvPr>
        </p:nvSpPr>
        <p:spPr>
          <a:xfrm>
            <a:off x="521284" y="1392382"/>
            <a:ext cx="8378529" cy="4351338"/>
          </a:xfrm>
        </p:spPr>
        <p:txBody>
          <a:bodyPr rtlCol="0">
            <a:normAutofit/>
          </a:bodyPr>
          <a:lstStyle/>
          <a:p>
            <a:pPr marL="0" indent="0" rtl="0">
              <a:buNone/>
            </a:pPr>
            <a:endPar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rtl="0">
              <a:buNone/>
            </a:pPr>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Introducción a la Química</a:t>
            </a:r>
          </a:p>
          <a:p>
            <a:pPr marL="0" indent="0" rtl="0">
              <a:buNone/>
            </a:pPr>
            <a:endPar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rtl="0">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Conceptos Generales. Materia. Clasificación, estados de la materia, propiedades, mediciones (masa o peso, volumen, densidad y temperatura) unidades físicas de concentración.</a:t>
            </a:r>
          </a:p>
        </p:txBody>
      </p:sp>
      <p:pic>
        <p:nvPicPr>
          <p:cNvPr id="1026" name="Picture 2" descr="Química - Portafolio de Luis Antonio 1 &quot;B&quot;">
            <a:extLst>
              <a:ext uri="{FF2B5EF4-FFF2-40B4-BE49-F238E27FC236}">
                <a16:creationId xmlns:a16="http://schemas.microsoft.com/office/drawing/2014/main" id="{7C30F22B-3AE0-4A83-AFC2-1D260421FA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88" y="4052882"/>
            <a:ext cx="7511143" cy="267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0"/>
            <a:ext cx="8378529" cy="1642784"/>
          </a:xfrm>
        </p:spPr>
        <p:txBody>
          <a:bodyPr rtlCol="0">
            <a:normAutofit/>
          </a:bodyPr>
          <a:lstStyle/>
          <a:p>
            <a:pPr rtl="0"/>
            <a:r>
              <a:rPr lang="es-ES" b="1" dirty="0">
                <a:solidFill>
                  <a:schemeClr val="accent5">
                    <a:lumMod val="50000"/>
                  </a:schemeClr>
                </a:solidFill>
                <a:latin typeface="Rockwell" panose="02060603020205020403" pitchFamily="18" charset="0"/>
              </a:rPr>
              <a:t>Química</a:t>
            </a:r>
            <a:r>
              <a:rPr lang="es-ES" dirty="0">
                <a:solidFill>
                  <a:schemeClr val="accent5">
                    <a:lumMod val="50000"/>
                  </a:schemeClr>
                </a:solidFill>
                <a:latin typeface="Rockwell" panose="02060603020205020403" pitchFamily="18" charset="0"/>
              </a:rPr>
              <a:t> </a:t>
            </a:r>
          </a:p>
        </p:txBody>
      </p:sp>
      <p:grpSp>
        <p:nvGrpSpPr>
          <p:cNvPr id="9" name="Grupo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Grupo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ángulo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 name="Rectángulo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6" name="Rectángulo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7" name="Rectángulo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8" name="Rectángulo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11" name="Gráfico 10" descr="Portapapeles">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
        <p:nvSpPr>
          <p:cNvPr id="13" name="Marcador de contenido 2">
            <a:extLst>
              <a:ext uri="{FF2B5EF4-FFF2-40B4-BE49-F238E27FC236}">
                <a16:creationId xmlns:a16="http://schemas.microsoft.com/office/drawing/2014/main" id="{B7ADED5A-BC31-4788-AD6F-9927119EA5AD}"/>
              </a:ext>
            </a:extLst>
          </p:cNvPr>
          <p:cNvSpPr>
            <a:spLocks noGrp="1"/>
          </p:cNvSpPr>
          <p:nvPr>
            <p:ph idx="1"/>
          </p:nvPr>
        </p:nvSpPr>
        <p:spPr>
          <a:xfrm>
            <a:off x="521284" y="1392382"/>
            <a:ext cx="8378529" cy="4351338"/>
          </a:xfrm>
        </p:spPr>
        <p:txBody>
          <a:bodyPr rtlCol="0">
            <a:normAutofit/>
          </a:bodyPr>
          <a:lstStyle/>
          <a:p>
            <a:pPr marL="0" indent="0" algn="just" rtl="0">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Es una ciencia natural que estudia a la materia: su constitución, sus propiedades, su comportamiento y leyes que la rigen.</a:t>
            </a:r>
          </a:p>
        </p:txBody>
      </p:sp>
      <p:pic>
        <p:nvPicPr>
          <p:cNvPr id="17" name="Picture 2" descr="SUPER URGENTE!!! EJERCICIO DE QUÍMICA DE NOMENCLATURA El grupo realizara  una Curva de cambio de - Brainly.lat">
            <a:extLst>
              <a:ext uri="{FF2B5EF4-FFF2-40B4-BE49-F238E27FC236}">
                <a16:creationId xmlns:a16="http://schemas.microsoft.com/office/drawing/2014/main" id="{D74D9B4E-B064-40A0-8243-20A7A21DF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275" y="2574216"/>
            <a:ext cx="6411686" cy="410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4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091F4-A0FC-493C-9F53-B9D933431830}"/>
              </a:ext>
            </a:extLst>
          </p:cNvPr>
          <p:cNvSpPr>
            <a:spLocks noGrp="1"/>
          </p:cNvSpPr>
          <p:nvPr>
            <p:ph type="title"/>
          </p:nvPr>
        </p:nvSpPr>
        <p:spPr/>
        <p:txBody>
          <a:bodyPr/>
          <a:lstStyle/>
          <a:p>
            <a:endParaRPr lang="es-DO"/>
          </a:p>
        </p:txBody>
      </p:sp>
      <p:sp>
        <p:nvSpPr>
          <p:cNvPr id="3" name="Marcador de contenido 2">
            <a:extLst>
              <a:ext uri="{FF2B5EF4-FFF2-40B4-BE49-F238E27FC236}">
                <a16:creationId xmlns:a16="http://schemas.microsoft.com/office/drawing/2014/main" id="{D10726C1-1E04-429B-89E3-C384C66EAA4B}"/>
              </a:ext>
            </a:extLst>
          </p:cNvPr>
          <p:cNvSpPr>
            <a:spLocks noGrp="1"/>
          </p:cNvSpPr>
          <p:nvPr>
            <p:ph idx="1"/>
          </p:nvPr>
        </p:nvSpPr>
        <p:spPr/>
        <p:txBody>
          <a:bodyPr/>
          <a:lstStyle/>
          <a:p>
            <a:endParaRPr lang="es-DO" dirty="0"/>
          </a:p>
        </p:txBody>
      </p:sp>
      <p:grpSp>
        <p:nvGrpSpPr>
          <p:cNvPr id="4" name="Grupo 3">
            <a:extLst>
              <a:ext uri="{FF2B5EF4-FFF2-40B4-BE49-F238E27FC236}">
                <a16:creationId xmlns:a16="http://schemas.microsoft.com/office/drawing/2014/main" id="{B22C4EA8-B5D4-4DDD-B3BC-D0A51631B88F}"/>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5" name="Grupo 4">
              <a:extLst>
                <a:ext uri="{FF2B5EF4-FFF2-40B4-BE49-F238E27FC236}">
                  <a16:creationId xmlns:a16="http://schemas.microsoft.com/office/drawing/2014/main" id="{57075A19-F5A5-4D2C-B546-0FB2B7D1E37F}"/>
                </a:ext>
              </a:extLst>
            </p:cNvPr>
            <p:cNvGrpSpPr/>
            <p:nvPr/>
          </p:nvGrpSpPr>
          <p:grpSpPr>
            <a:xfrm>
              <a:off x="9055676" y="0"/>
              <a:ext cx="3136324" cy="6858000"/>
              <a:chOff x="9055676" y="0"/>
              <a:chExt cx="3136324" cy="6858000"/>
            </a:xfrm>
          </p:grpSpPr>
          <p:sp>
            <p:nvSpPr>
              <p:cNvPr id="7" name="Rectángulo 6">
                <a:extLst>
                  <a:ext uri="{FF2B5EF4-FFF2-40B4-BE49-F238E27FC236}">
                    <a16:creationId xmlns:a16="http://schemas.microsoft.com/office/drawing/2014/main" id="{6B0C7286-297E-4388-832D-00536FA520EC}"/>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Rectángulo 7">
                <a:extLst>
                  <a:ext uri="{FF2B5EF4-FFF2-40B4-BE49-F238E27FC236}">
                    <a16:creationId xmlns:a16="http://schemas.microsoft.com/office/drawing/2014/main" id="{B24D7102-2906-4A7A-A226-A74D67971094}"/>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 name="Rectángulo 8">
                <a:extLst>
                  <a:ext uri="{FF2B5EF4-FFF2-40B4-BE49-F238E27FC236}">
                    <a16:creationId xmlns:a16="http://schemas.microsoft.com/office/drawing/2014/main" id="{75C0255F-5538-4D12-91DA-A99608EF1F6A}"/>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0" name="Rectángulo 9">
                <a:extLst>
                  <a:ext uri="{FF2B5EF4-FFF2-40B4-BE49-F238E27FC236}">
                    <a16:creationId xmlns:a16="http://schemas.microsoft.com/office/drawing/2014/main" id="{6B2AB6E5-C497-47FE-A992-54AFD5C6AA0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 name="Rectángulo 10">
                <a:extLst>
                  <a:ext uri="{FF2B5EF4-FFF2-40B4-BE49-F238E27FC236}">
                    <a16:creationId xmlns:a16="http://schemas.microsoft.com/office/drawing/2014/main" id="{C6D384DC-5E5B-438E-B010-AFF35DCD1517}"/>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pic>
          <p:nvPicPr>
            <p:cNvPr id="6" name="Gráfico 5" descr="Vaso de precipitados">
              <a:extLst>
                <a:ext uri="{FF2B5EF4-FFF2-40B4-BE49-F238E27FC236}">
                  <a16:creationId xmlns:a16="http://schemas.microsoft.com/office/drawing/2014/main" id="{CD391137-FB7B-4D75-B289-BCFB02D8A5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9813" y="2973678"/>
              <a:ext cx="3884322" cy="3884322"/>
            </a:xfrm>
            <a:prstGeom prst="rect">
              <a:avLst/>
            </a:prstGeom>
          </p:spPr>
        </p:pic>
      </p:grpSp>
      <p:pic>
        <p:nvPicPr>
          <p:cNvPr id="12" name="Gráfico 11" descr="Matraz">
            <a:extLst>
              <a:ext uri="{FF2B5EF4-FFF2-40B4-BE49-F238E27FC236}">
                <a16:creationId xmlns:a16="http://schemas.microsoft.com/office/drawing/2014/main" id="{BDF7F694-4E70-4A39-87A8-40495878D7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451125">
            <a:off x="8480976" y="13969"/>
            <a:ext cx="3005286" cy="3005286"/>
          </a:xfrm>
          <a:prstGeom prst="rect">
            <a:avLst/>
          </a:prstGeom>
        </p:spPr>
      </p:pic>
      <p:pic>
        <p:nvPicPr>
          <p:cNvPr id="13" name="Gráfico 12" descr="Regla">
            <a:extLst>
              <a:ext uri="{FF2B5EF4-FFF2-40B4-BE49-F238E27FC236}">
                <a16:creationId xmlns:a16="http://schemas.microsoft.com/office/drawing/2014/main" id="{7FF6052A-1574-42A4-825F-815D3E404E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495">
            <a:off x="10309683" y="408189"/>
            <a:ext cx="1574403" cy="1574403"/>
          </a:xfrm>
          <a:prstGeom prst="rect">
            <a:avLst/>
          </a:prstGeom>
        </p:spPr>
      </p:pic>
      <p:pic>
        <p:nvPicPr>
          <p:cNvPr id="14" name="Gráfico 13" descr="Lápiz">
            <a:extLst>
              <a:ext uri="{FF2B5EF4-FFF2-40B4-BE49-F238E27FC236}">
                <a16:creationId xmlns:a16="http://schemas.microsoft.com/office/drawing/2014/main" id="{EACB07CD-0B0C-4BBA-9A6D-BB8AE3C53A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20790">
            <a:off x="11102295" y="1043292"/>
            <a:ext cx="1488402" cy="1488402"/>
          </a:xfrm>
          <a:prstGeom prst="rect">
            <a:avLst/>
          </a:prstGeom>
        </p:spPr>
      </p:pic>
    </p:spTree>
    <p:extLst>
      <p:ext uri="{BB962C8B-B14F-4D97-AF65-F5344CB8AC3E}">
        <p14:creationId xmlns:p14="http://schemas.microsoft.com/office/powerpoint/2010/main" val="325345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4000" b="1" spc="-30" dirty="0">
                <a:solidFill>
                  <a:schemeClr val="accent5">
                    <a:lumMod val="50000"/>
                  </a:schemeClr>
                </a:solidFill>
                <a:latin typeface="Rockwell" panose="02060603020205020403" pitchFamily="18" charset="0"/>
              </a:rPr>
              <a:t>¿Qué es la materia?</a:t>
            </a: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4351338"/>
          </a:xfrm>
        </p:spPr>
        <p:txBody>
          <a:bodyPr rtlCol="0">
            <a:normAutofit/>
          </a:bodyPr>
          <a:lstStyle/>
          <a:p>
            <a:pPr marL="0" indent="0" rtl="0">
              <a:buNone/>
            </a:pPr>
            <a:endPar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rtl="0">
              <a:buNone/>
            </a:pPr>
            <a:endPar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rtl="0">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Es todo aquello que tiene inercia y ocupa un lugar en el espacio, una porción limitada de la materia se denomina “cuerpo”. La masa es una cantidad de materia, muchas veces se confunde la masa con el peso, la masa no varía con la ubicación en cambio el peso sí.</a:t>
            </a:r>
          </a:p>
        </p:txBody>
      </p:sp>
      <p:grpSp>
        <p:nvGrpSpPr>
          <p:cNvPr id="13" name="Grupo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Grupo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ángulo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 name="Rectángulo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6" name="Rectángulo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7" name="Rectángulo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8" name="Rectángulo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12" name="Gráfico 11" descr="Tubos de ensayo">
              <a:extLst>
                <a:ext uri="{FF2B5EF4-FFF2-40B4-BE49-F238E27FC236}">
                  <a16:creationId xmlns:a16="http://schemas.microsoft.com/office/drawing/2014/main" id="{57BD2CFA-105C-4606-859E-A8413C62B3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267100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4000" b="1" spc="-30" dirty="0">
                <a:solidFill>
                  <a:schemeClr val="accent5">
                    <a:lumMod val="50000"/>
                  </a:schemeClr>
                </a:solidFill>
                <a:latin typeface="Rockwell" panose="02060603020205020403" pitchFamily="18" charset="0"/>
              </a:rPr>
              <a:t>Propiedades de la materia</a:t>
            </a: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4351338"/>
          </a:xfrm>
        </p:spPr>
        <p:txBody>
          <a:bodyPr rtlCol="0">
            <a:normAutofit/>
          </a:bodyPr>
          <a:lstStyle/>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Propiedades Generales: En función de la masa (propiedades extensivas) y son comunes de toda materia: </a:t>
            </a: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Extensión</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propiedad de ocupar cierto espacio o volumen.</a:t>
            </a: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Inercia</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es la propiedad de mantener el estado de reposo o movimiento, siendo la fuerza la causa de un cambio en su estado.</a:t>
            </a: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Dilatación</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es el aumento de las dimensiones de un cuerpo. </a:t>
            </a: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Divisibilidad</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la materia puede dividirse en fracciones pequeñas sin perder sus propiedades.</a:t>
            </a:r>
          </a:p>
        </p:txBody>
      </p:sp>
      <p:grpSp>
        <p:nvGrpSpPr>
          <p:cNvPr id="13" name="Grupo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Grupo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ángulo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 name="Rectángulo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6" name="Rectángulo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7" name="Rectángulo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8" name="Rectángulo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12" name="Gráfico 11" descr="Tubos de ensayo">
              <a:extLst>
                <a:ext uri="{FF2B5EF4-FFF2-40B4-BE49-F238E27FC236}">
                  <a16:creationId xmlns:a16="http://schemas.microsoft.com/office/drawing/2014/main" id="{57BD2CFA-105C-4606-859E-A8413C62B3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111414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4000" b="1" spc="-30" dirty="0">
                <a:solidFill>
                  <a:schemeClr val="accent5">
                    <a:lumMod val="50000"/>
                  </a:schemeClr>
                </a:solidFill>
                <a:latin typeface="Rockwell" panose="02060603020205020403" pitchFamily="18" charset="0"/>
              </a:rPr>
              <a:t>Propiedades de la materia</a:t>
            </a: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4351338"/>
          </a:xfrm>
        </p:spPr>
        <p:txBody>
          <a:bodyPr rtlCol="0">
            <a:normAutofit/>
          </a:bodyPr>
          <a:lstStyle/>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Impenetrabilidad</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un determinado lugar o espacio no puede ser ocupado al mismo tiempo por cuerpos diferentes.</a:t>
            </a:r>
          </a:p>
          <a:p>
            <a:pPr algn="just"/>
            <a:r>
              <a:rPr lang="es-ES" sz="22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Peso</a:t>
            </a:r>
            <a:r>
              <a:rPr lang="es-ES" sz="22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Es la acción de la fuerza de la gravedad sobre la masa de un cuerpo.</a:t>
            </a:r>
          </a:p>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W = m.g</a:t>
            </a:r>
          </a:p>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W : peso</a:t>
            </a:r>
          </a:p>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m : masa</a:t>
            </a:r>
          </a:p>
          <a:p>
            <a:pPr marL="0" indent="0" algn="just">
              <a:buNone/>
            </a:pP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g : velocidad de la gravedad</a:t>
            </a:r>
          </a:p>
        </p:txBody>
      </p:sp>
      <p:grpSp>
        <p:nvGrpSpPr>
          <p:cNvPr id="13" name="Grupo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Grupo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ángulo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 name="Rectángulo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6" name="Rectángulo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7" name="Rectángulo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8" name="Rectángulo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12" name="Gráfico 11" descr="Tubos de ensayo">
              <a:extLst>
                <a:ext uri="{FF2B5EF4-FFF2-40B4-BE49-F238E27FC236}">
                  <a16:creationId xmlns:a16="http://schemas.microsoft.com/office/drawing/2014/main" id="{57BD2CFA-105C-4606-859E-A8413C62B3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197163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noAutofit/>
          </a:bodyPr>
          <a:lstStyle/>
          <a:p>
            <a:pPr rtl="0"/>
            <a:r>
              <a:rPr lang="es-ES" sz="3200" b="1" spc="-30" dirty="0">
                <a:solidFill>
                  <a:schemeClr val="accent5">
                    <a:lumMod val="50000"/>
                  </a:schemeClr>
                </a:solidFill>
                <a:latin typeface="Rockwell" panose="02060603020205020403" pitchFamily="18" charset="0"/>
              </a:rPr>
              <a:t>Propiedades específicas o particulares</a:t>
            </a:r>
          </a:p>
        </p:txBody>
      </p:sp>
      <p:sp>
        <p:nvSpPr>
          <p:cNvPr id="3" name="Marcador de contenido 2">
            <a:extLst>
              <a:ext uri="{FF2B5EF4-FFF2-40B4-BE49-F238E27FC236}">
                <a16:creationId xmlns:a16="http://schemas.microsoft.com/office/drawing/2014/main" id="{B57E0B0F-4D29-4786-B2AB-B84D9F8B5429}"/>
              </a:ext>
            </a:extLst>
          </p:cNvPr>
          <p:cNvSpPr>
            <a:spLocks noGrp="1"/>
          </p:cNvSpPr>
          <p:nvPr>
            <p:ph idx="1"/>
          </p:nvPr>
        </p:nvSpPr>
        <p:spPr>
          <a:xfrm>
            <a:off x="521284" y="1530219"/>
            <a:ext cx="8378529" cy="4683969"/>
          </a:xfrm>
        </p:spPr>
        <p:txBody>
          <a:bodyPr rtlCol="0">
            <a:normAutofit fontScale="92500" lnSpcReduction="10000"/>
          </a:bodyPr>
          <a:lstStyle/>
          <a:p>
            <a:pPr marL="0" indent="0" algn="just">
              <a:buNone/>
            </a:pPr>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Sólidos</a:t>
            </a:r>
          </a:p>
          <a:p>
            <a:pPr marL="0" indent="0" algn="just">
              <a:buNone/>
            </a:pPr>
            <a:endPar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Dureza</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resistencia a la ralladura.</a:t>
            </a:r>
          </a:p>
          <a:p>
            <a:pPr algn="just"/>
            <a:endPar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Tenacidad</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resistencia a las rupturas.</a:t>
            </a:r>
          </a:p>
          <a:p>
            <a:pPr algn="just"/>
            <a:endPar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Maleabilidad</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facilidad de formar láminas delgadas.</a:t>
            </a:r>
          </a:p>
          <a:p>
            <a:pPr algn="just"/>
            <a:endPar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Ductibilidad</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facilidad de formar hilos.</a:t>
            </a:r>
          </a:p>
          <a:p>
            <a:pPr algn="just"/>
            <a:endPar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r>
              <a:rPr lang="es-ES" sz="24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Elasticidad</a:t>
            </a:r>
            <a:r>
              <a:rPr lang="es-E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propiedad de recuperar su estado inicial cuando cesa la fuerza que lo deforma.</a:t>
            </a:r>
          </a:p>
        </p:txBody>
      </p:sp>
      <p:grpSp>
        <p:nvGrpSpPr>
          <p:cNvPr id="22" name="Grupo 21">
            <a:extLst>
              <a:ext uri="{FF2B5EF4-FFF2-40B4-BE49-F238E27FC236}">
                <a16:creationId xmlns:a16="http://schemas.microsoft.com/office/drawing/2014/main" id="{B012D058-43BD-4334-9D3C-8BAEF6FEE0B4}"/>
              </a:ext>
              <a:ext uri="{C183D7F6-B498-43B3-948B-1728B52AA6E4}">
                <adec:decorative xmlns:adec="http://schemas.microsoft.com/office/drawing/2017/decorative" val="1"/>
              </a:ext>
            </a:extLst>
          </p:cNvPr>
          <p:cNvGrpSpPr/>
          <p:nvPr/>
        </p:nvGrpSpPr>
        <p:grpSpPr>
          <a:xfrm>
            <a:off x="8799016" y="0"/>
            <a:ext cx="4266669" cy="6858000"/>
            <a:chOff x="8759536" y="0"/>
            <a:chExt cx="4266669" cy="6858000"/>
          </a:xfrm>
        </p:grpSpPr>
        <p:grpSp>
          <p:nvGrpSpPr>
            <p:cNvPr id="23" name="Grupo 22">
              <a:extLst>
                <a:ext uri="{FF2B5EF4-FFF2-40B4-BE49-F238E27FC236}">
                  <a16:creationId xmlns:a16="http://schemas.microsoft.com/office/drawing/2014/main" id="{B8045142-EC3D-42F1-A77B-0550D4E76B90}"/>
                </a:ext>
              </a:extLst>
            </p:cNvPr>
            <p:cNvGrpSpPr/>
            <p:nvPr/>
          </p:nvGrpSpPr>
          <p:grpSpPr>
            <a:xfrm>
              <a:off x="9055676" y="0"/>
              <a:ext cx="3136324" cy="6858000"/>
              <a:chOff x="9055676" y="0"/>
              <a:chExt cx="3136324" cy="6858000"/>
            </a:xfrm>
          </p:grpSpPr>
          <p:sp>
            <p:nvSpPr>
              <p:cNvPr id="25" name="Rectángulo 24">
                <a:extLst>
                  <a:ext uri="{FF2B5EF4-FFF2-40B4-BE49-F238E27FC236}">
                    <a16:creationId xmlns:a16="http://schemas.microsoft.com/office/drawing/2014/main" id="{697A5203-2EB2-4CA2-BC61-60B67569A17B}"/>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6" name="Rectángulo 25">
                <a:extLst>
                  <a:ext uri="{FF2B5EF4-FFF2-40B4-BE49-F238E27FC236}">
                    <a16:creationId xmlns:a16="http://schemas.microsoft.com/office/drawing/2014/main" id="{47185C75-5B84-46CD-BB76-FD0412FD5DAC}"/>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7" name="Rectángulo 26">
                <a:extLst>
                  <a:ext uri="{FF2B5EF4-FFF2-40B4-BE49-F238E27FC236}">
                    <a16:creationId xmlns:a16="http://schemas.microsoft.com/office/drawing/2014/main" id="{6FDB87C1-4F9C-4BB9-A3E5-AADCF8E05581}"/>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Rectángulo 27">
                <a:extLst>
                  <a:ext uri="{FF2B5EF4-FFF2-40B4-BE49-F238E27FC236}">
                    <a16:creationId xmlns:a16="http://schemas.microsoft.com/office/drawing/2014/main" id="{74D473CA-B325-4BEB-9E0C-FC92F4A5B34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9" name="Rectángulo 28">
                <a:extLst>
                  <a:ext uri="{FF2B5EF4-FFF2-40B4-BE49-F238E27FC236}">
                    <a16:creationId xmlns:a16="http://schemas.microsoft.com/office/drawing/2014/main" id="{AA54DFE4-8F75-4F99-9E0B-71BA2B7D5CD4}"/>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pic>
          <p:nvPicPr>
            <p:cNvPr id="24" name="Gráfico 23" descr="Matraz">
              <a:extLst>
                <a:ext uri="{FF2B5EF4-FFF2-40B4-BE49-F238E27FC236}">
                  <a16:creationId xmlns:a16="http://schemas.microsoft.com/office/drawing/2014/main" id="{893D2B9C-6201-4D43-B5C7-F8A47A5E7F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spTree>
    <p:extLst>
      <p:ext uri="{BB962C8B-B14F-4D97-AF65-F5344CB8AC3E}">
        <p14:creationId xmlns:p14="http://schemas.microsoft.com/office/powerpoint/2010/main" val="17842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478095_TF33787325" id="{DECB53D5-F404-42F3-A793-5F9B1417E849}" vid="{8667C871-1B2F-4EC3-B15D-C4890392D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Seguridad de laboratorio</Template>
  <TotalTime>1321</TotalTime>
  <Words>713</Words>
  <Application>Microsoft Office PowerPoint</Application>
  <PresentationFormat>Panorámica</PresentationFormat>
  <Paragraphs>97</Paragraphs>
  <Slides>21</Slides>
  <Notes>20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Rockwell</vt:lpstr>
      <vt:lpstr>Tahoma</vt:lpstr>
      <vt:lpstr>Tema de Office</vt:lpstr>
      <vt:lpstr>Bienvenidos</vt:lpstr>
      <vt:lpstr>Química</vt:lpstr>
      <vt:lpstr>Unidad 1: La materia</vt:lpstr>
      <vt:lpstr>Química </vt:lpstr>
      <vt:lpstr>Presentación de PowerPoint</vt:lpstr>
      <vt:lpstr>¿Qué es la materia?</vt:lpstr>
      <vt:lpstr>Propiedades de la materia</vt:lpstr>
      <vt:lpstr>Propiedades de la materia</vt:lpstr>
      <vt:lpstr>Propiedades específicas o particulares</vt:lpstr>
      <vt:lpstr>Propiedades específicas o particulares</vt:lpstr>
      <vt:lpstr>Propiedades específicas o particulares</vt:lpstr>
      <vt:lpstr>Propiedades físicas</vt:lpstr>
      <vt:lpstr>Propiedades químicas</vt:lpstr>
      <vt:lpstr>Clasificación de la materia</vt:lpstr>
      <vt:lpstr>Sustancia</vt:lpstr>
      <vt:lpstr>Sustancia</vt:lpstr>
      <vt:lpstr>Mezcla</vt:lpstr>
      <vt:lpstr>Mezcla homogénea</vt:lpstr>
      <vt:lpstr>Mezcla heterogénea</vt:lpstr>
      <vt:lpstr>¿Qué son los coloides? ¿Qué son los minerales? </vt:lpstr>
      <vt:lpstr>Dudas en los comentarios.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dc:title>
  <dc:creator>José Enrique Ulloa Ferreira</dc:creator>
  <cp:lastModifiedBy>José Enrique Ulloa Ferreira</cp:lastModifiedBy>
  <cp:revision>26</cp:revision>
  <dcterms:created xsi:type="dcterms:W3CDTF">2020-11-02T13:15:20Z</dcterms:created>
  <dcterms:modified xsi:type="dcterms:W3CDTF">2020-11-07T04:44:38Z</dcterms:modified>
</cp:coreProperties>
</file>