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8" r:id="rId4"/>
    <p:sldId id="279" r:id="rId5"/>
    <p:sldId id="260" r:id="rId6"/>
    <p:sldId id="257" r:id="rId7"/>
    <p:sldId id="259" r:id="rId8"/>
    <p:sldId id="261" r:id="rId9"/>
    <p:sldId id="264" r:id="rId10"/>
    <p:sldId id="265" r:id="rId11"/>
    <p:sldId id="280" r:id="rId12"/>
    <p:sldId id="281" r:id="rId13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6279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25829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224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0108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26042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264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607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2587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0014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2485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28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ED69E-3007-44A3-A113-BC72639B785E}" type="datetimeFigureOut">
              <a:rPr lang="es-DO" smtClean="0"/>
              <a:t>16/2/2021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9617-C081-4EA0-87AC-59AE5D0EFB65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3145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tmp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25.tmp"/><Relationship Id="rId9" Type="http://schemas.openxmlformats.org/officeDocument/2006/relationships/image" Target="../media/image27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tmp"/><Relationship Id="rId4" Type="http://schemas.openxmlformats.org/officeDocument/2006/relationships/image" Target="../media/image29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3" Type="http://schemas.openxmlformats.org/officeDocument/2006/relationships/image" Target="../media/image14.tmp"/><Relationship Id="rId7" Type="http://schemas.openxmlformats.org/officeDocument/2006/relationships/image" Target="../media/image18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4" Type="http://schemas.openxmlformats.org/officeDocument/2006/relationships/image" Target="../media/image15.tmp"/><Relationship Id="rId9" Type="http://schemas.openxmlformats.org/officeDocument/2006/relationships/image" Target="../media/image20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tmp"/><Relationship Id="rId5" Type="http://schemas.openxmlformats.org/officeDocument/2006/relationships/image" Target="../media/image21.tmp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tmp"/><Relationship Id="rId5" Type="http://schemas.openxmlformats.org/officeDocument/2006/relationships/image" Target="../media/image23.tmp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8763" y="1122362"/>
            <a:ext cx="11326091" cy="2680711"/>
          </a:xfrm>
        </p:spPr>
        <p:txBody>
          <a:bodyPr>
            <a:normAutofit/>
          </a:bodyPr>
          <a:lstStyle/>
          <a:p>
            <a:r>
              <a:rPr lang="es-DO" sz="4400" dirty="0"/>
              <a:t>Inecuaciones en dos variables y sistema de inecuaciones en dos variables </a:t>
            </a:r>
          </a:p>
        </p:txBody>
      </p:sp>
    </p:spTree>
    <p:extLst>
      <p:ext uri="{BB962C8B-B14F-4D97-AF65-F5344CB8AC3E}">
        <p14:creationId xmlns:p14="http://schemas.microsoft.com/office/powerpoint/2010/main" val="24882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1191"/>
            <a:ext cx="10955694" cy="717226"/>
          </a:xfrm>
        </p:spPr>
        <p:txBody>
          <a:bodyPr>
            <a:normAutofit fontScale="90000"/>
          </a:bodyPr>
          <a:lstStyle/>
          <a:p>
            <a:r>
              <a:rPr lang="es-DO" b="1" dirty="0"/>
              <a:t>Sistema de inecuaciones lineales en dos variables </a:t>
            </a:r>
            <a:endParaRPr lang="es-D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5056" y="1041853"/>
            <a:ext cx="11608837" cy="5489576"/>
          </a:xfrm>
        </p:spPr>
        <p:txBody>
          <a:bodyPr>
            <a:normAutofit/>
          </a:bodyPr>
          <a:lstStyle/>
          <a:p>
            <a:r>
              <a:rPr lang="es-DO" sz="2600" dirty="0"/>
              <a:t>Resolver un sistema de ecuaciones de primer grado con dos incógnitas, es encontrar la región que contiene el conjunto de pares ordenados que satisfagan a la vez ambas inecuaciones.</a:t>
            </a:r>
          </a:p>
          <a:p>
            <a:r>
              <a:rPr lang="es-DO" sz="2600" dirty="0"/>
              <a:t>Estas soluciones se pueden encontrar mediante un procedimiento gráfico.</a:t>
            </a:r>
          </a:p>
          <a:p>
            <a:r>
              <a:rPr lang="es-DO" sz="2600" dirty="0"/>
              <a:t>Procedimiento: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DO" sz="2600" dirty="0"/>
              <a:t>Grafica de la primera inecuación.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DO" sz="2600" dirty="0"/>
              <a:t>Grafica de la segunda inecuación.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DO" sz="2600" dirty="0"/>
              <a:t>Identifica la región que contiene el conjunto de pares ordenados que satisfacen a ambas inecuaciones. </a:t>
            </a:r>
          </a:p>
          <a:p>
            <a:pPr marL="514350" lvl="0" indent="-514350">
              <a:buFont typeface="+mj-lt"/>
              <a:buAutoNum type="arabicPeriod"/>
            </a:pPr>
            <a:endParaRPr lang="es-DO" sz="2600" dirty="0"/>
          </a:p>
          <a:p>
            <a:endParaRPr lang="es-DO" sz="2600" dirty="0"/>
          </a:p>
        </p:txBody>
      </p:sp>
    </p:spTree>
    <p:extLst>
      <p:ext uri="{BB962C8B-B14F-4D97-AF65-F5344CB8AC3E}">
        <p14:creationId xmlns:p14="http://schemas.microsoft.com/office/powerpoint/2010/main" val="265302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254718" y="0"/>
                <a:ext cx="3139984" cy="950095"/>
              </a:xfrm>
            </p:spPr>
            <p:txBody>
              <a:bodyPr>
                <a:noAutofit/>
              </a:bodyPr>
              <a:lstStyle/>
              <a:p>
                <a:r>
                  <a:rPr lang="es-DO" sz="2000" dirty="0"/>
                  <a:t>Ejemplo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DO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DO" sz="2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DO" sz="2000" i="1">
                                <a:latin typeface="Cambria Math" panose="02040503050406030204" pitchFamily="18" charset="0"/>
                              </a:rPr>
                              <m:t>≤2</m:t>
                            </m:r>
                          </m:e>
                        </m:eqArr>
                      </m:e>
                    </m:d>
                  </m:oMath>
                </a14:m>
                <a:br>
                  <a:rPr lang="es-DO" sz="2400" dirty="0"/>
                </a:br>
                <a:endParaRPr lang="es-DO" sz="2400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4718" y="0"/>
                <a:ext cx="3139984" cy="950095"/>
              </a:xfrm>
              <a:blipFill>
                <a:blip r:embed="rId2"/>
                <a:stretch>
                  <a:fillRect l="-2136" t="-256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966121" y="155405"/>
                <a:ext cx="5501851" cy="2734990"/>
              </a:xfr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s-DO" sz="1800" dirty="0">
                    <a:solidFill>
                      <a:schemeClr val="accent5"/>
                    </a:solidFill>
                  </a:rPr>
                  <a:t>A.  Grafica de la primera inecuación .</a:t>
                </a:r>
              </a:p>
              <a:p>
                <a:r>
                  <a:rPr lang="es-DO" sz="1800" dirty="0"/>
                  <a:t>Paso 1: Reemplazando el signo de desigualdad por el signo </a:t>
                </a:r>
                <a14:m>
                  <m:oMath xmlns:m="http://schemas.openxmlformats.org/officeDocument/2006/math">
                    <m:r>
                      <a:rPr lang="es-DO" sz="1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DO" sz="1800" dirty="0"/>
                  <a:t>.</a:t>
                </a:r>
              </a:p>
              <a:p>
                <a:r>
                  <a:rPr lang="es-DO" sz="1800" dirty="0"/>
                  <a:t>Paso 2: Graficar esa ecuación.</a:t>
                </a:r>
              </a:p>
              <a:p>
                <a:r>
                  <a:rPr lang="es-DO" sz="1800" dirty="0"/>
                  <a:t>Paso 3: Identificar las regiones </a:t>
                </a:r>
                <a:r>
                  <a:rPr lang="es-DO" sz="1800" dirty="0">
                    <a:solidFill>
                      <a:schemeClr val="accent1"/>
                    </a:solidFill>
                  </a:rPr>
                  <a:t>R1</a:t>
                </a:r>
                <a:r>
                  <a:rPr lang="es-DO" sz="1800" dirty="0"/>
                  <a:t> y </a:t>
                </a:r>
                <a:r>
                  <a:rPr lang="es-DO" sz="1800" dirty="0">
                    <a:solidFill>
                      <a:srgbClr val="FF0000"/>
                    </a:solidFill>
                  </a:rPr>
                  <a:t>R2</a:t>
                </a:r>
                <a:endParaRPr lang="es-DO" sz="1800" dirty="0"/>
              </a:p>
              <a:p>
                <a:r>
                  <a:rPr lang="es-DO" sz="1800" dirty="0"/>
                  <a:t>Paso 4: Tomar dos punto prueba.</a:t>
                </a:r>
              </a:p>
              <a:p>
                <a:r>
                  <a:rPr lang="es-DO" sz="1800" dirty="0"/>
                  <a:t>Paso 5: Resaltar la región solución.</a:t>
                </a:r>
              </a:p>
              <a:p>
                <a:pPr marL="0" lvl="0" indent="0">
                  <a:buNone/>
                </a:pPr>
                <a:endParaRPr lang="es-DO" sz="1800" dirty="0"/>
              </a:p>
              <a:p>
                <a:endParaRPr lang="es-DO" sz="1800" dirty="0"/>
              </a:p>
            </p:txBody>
          </p:sp>
        </mc:Choice>
        <mc:Fallback xmlns=""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966121" y="155405"/>
                <a:ext cx="5501851" cy="2734990"/>
              </a:xfrm>
              <a:blipFill>
                <a:blip r:embed="rId3"/>
                <a:stretch>
                  <a:fillRect l="-885" t="-177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Imagen 24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0A1AE486-CBEA-4533-9E1B-4739CB055F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813"/>
            <a:ext cx="4630677" cy="39324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Marcador de contenido 28">
                <a:extLst>
                  <a:ext uri="{FF2B5EF4-FFF2-40B4-BE49-F238E27FC236}">
                    <a16:creationId xmlns:a16="http://schemas.microsoft.com/office/drawing/2014/main" id="{4E5617F2-A463-40EA-843F-B59175B51A5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036215" y="3153556"/>
                <a:ext cx="5501851" cy="2880764"/>
              </a:xfr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s-DO" sz="1800" dirty="0">
                    <a:solidFill>
                      <a:schemeClr val="accent6"/>
                    </a:solidFill>
                  </a:rPr>
                  <a:t>B.   Grafica de la segunda inecuación .</a:t>
                </a:r>
              </a:p>
              <a:p>
                <a:r>
                  <a:rPr lang="es-DO" sz="1800" dirty="0"/>
                  <a:t>Paso 1: Reemplazando el signo de desigualdad por el signo </a:t>
                </a:r>
                <a14:m>
                  <m:oMath xmlns:m="http://schemas.openxmlformats.org/officeDocument/2006/math">
                    <m:r>
                      <a:rPr lang="es-DO" sz="1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DO" sz="1800" dirty="0"/>
                  <a:t>.</a:t>
                </a:r>
              </a:p>
              <a:p>
                <a:r>
                  <a:rPr lang="es-DO" sz="1800" dirty="0"/>
                  <a:t>Paso 2: Graficar esa ecuación.</a:t>
                </a:r>
              </a:p>
              <a:p>
                <a:r>
                  <a:rPr lang="es-DO" sz="1800" dirty="0"/>
                  <a:t>Paso 3: Identificar las regiones </a:t>
                </a:r>
                <a:r>
                  <a:rPr lang="es-DO" sz="1800" dirty="0">
                    <a:solidFill>
                      <a:schemeClr val="accent6"/>
                    </a:solidFill>
                  </a:rPr>
                  <a:t>R3 </a:t>
                </a:r>
                <a:r>
                  <a:rPr lang="es-DO" sz="1800" dirty="0"/>
                  <a:t>y </a:t>
                </a:r>
                <a:r>
                  <a:rPr lang="es-DO" sz="1800" dirty="0">
                    <a:solidFill>
                      <a:srgbClr val="FF0000"/>
                    </a:solidFill>
                  </a:rPr>
                  <a:t>R4</a:t>
                </a:r>
                <a:endParaRPr lang="es-DO" sz="1800" dirty="0"/>
              </a:p>
              <a:p>
                <a:r>
                  <a:rPr lang="es-DO" sz="1800" dirty="0"/>
                  <a:t>Paso 4: Tomar dos punto prueba.</a:t>
                </a:r>
              </a:p>
              <a:p>
                <a:r>
                  <a:rPr lang="es-DO" sz="1800" dirty="0"/>
                  <a:t>Paso 5: Resaltar la región solución. </a:t>
                </a:r>
              </a:p>
            </p:txBody>
          </p:sp>
        </mc:Choice>
        <mc:Fallback xmlns="">
          <p:sp>
            <p:nvSpPr>
              <p:cNvPr id="29" name="Marcador de contenido 28">
                <a:extLst>
                  <a:ext uri="{FF2B5EF4-FFF2-40B4-BE49-F238E27FC236}">
                    <a16:creationId xmlns:a16="http://schemas.microsoft.com/office/drawing/2014/main" id="{4E5617F2-A463-40EA-843F-B59175B51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036215" y="3153556"/>
                <a:ext cx="5501851" cy="2880764"/>
              </a:xfrm>
              <a:blipFill>
                <a:blip r:embed="rId5"/>
                <a:stretch>
                  <a:fillRect l="-773" t="-1684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0" name="Tabla 4">
                <a:extLst>
                  <a:ext uri="{FF2B5EF4-FFF2-40B4-BE49-F238E27FC236}">
                    <a16:creationId xmlns:a16="http://schemas.microsoft.com/office/drawing/2014/main" id="{C126F0F5-BFDC-4799-B378-8D6E911A5C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1448699"/>
                  </p:ext>
                </p:extLst>
              </p:nvPr>
            </p:nvGraphicFramePr>
            <p:xfrm>
              <a:off x="9347907" y="4271054"/>
              <a:ext cx="2691484" cy="73812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73349">
                      <a:extLst>
                        <a:ext uri="{9D8B030D-6E8A-4147-A177-3AD203B41FA5}">
                          <a16:colId xmlns:a16="http://schemas.microsoft.com/office/drawing/2014/main" val="1639036357"/>
                        </a:ext>
                      </a:extLst>
                    </a:gridCol>
                    <a:gridCol w="521688">
                      <a:extLst>
                        <a:ext uri="{9D8B030D-6E8A-4147-A177-3AD203B41FA5}">
                          <a16:colId xmlns:a16="http://schemas.microsoft.com/office/drawing/2014/main" val="3741027422"/>
                        </a:ext>
                      </a:extLst>
                    </a:gridCol>
                    <a:gridCol w="487152">
                      <a:extLst>
                        <a:ext uri="{9D8B030D-6E8A-4147-A177-3AD203B41FA5}">
                          <a16:colId xmlns:a16="http://schemas.microsoft.com/office/drawing/2014/main" val="2166501027"/>
                        </a:ext>
                      </a:extLst>
                    </a:gridCol>
                    <a:gridCol w="509295">
                      <a:extLst>
                        <a:ext uri="{9D8B030D-6E8A-4147-A177-3AD203B41FA5}">
                          <a16:colId xmlns:a16="http://schemas.microsoft.com/office/drawing/2014/main" val="3912716711"/>
                        </a:ext>
                      </a:extLst>
                    </a:gridCol>
                  </a:tblGrid>
                  <a:tr h="30661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s-MX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393477"/>
                      </a:ext>
                    </a:extLst>
                  </a:tr>
                  <a:tr h="37236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sz="1800" b="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s-DO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s-DO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</m:oMath>
                          </a14:m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756343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0" name="Tabla 4">
                <a:extLst>
                  <a:ext uri="{FF2B5EF4-FFF2-40B4-BE49-F238E27FC236}">
                    <a16:creationId xmlns:a16="http://schemas.microsoft.com/office/drawing/2014/main" id="{C126F0F5-BFDC-4799-B378-8D6E911A5C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1448699"/>
                  </p:ext>
                </p:extLst>
              </p:nvPr>
            </p:nvGraphicFramePr>
            <p:xfrm>
              <a:off x="9347907" y="4271054"/>
              <a:ext cx="2691484" cy="73812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73349">
                      <a:extLst>
                        <a:ext uri="{9D8B030D-6E8A-4147-A177-3AD203B41FA5}">
                          <a16:colId xmlns:a16="http://schemas.microsoft.com/office/drawing/2014/main" val="1639036357"/>
                        </a:ext>
                      </a:extLst>
                    </a:gridCol>
                    <a:gridCol w="521688">
                      <a:extLst>
                        <a:ext uri="{9D8B030D-6E8A-4147-A177-3AD203B41FA5}">
                          <a16:colId xmlns:a16="http://schemas.microsoft.com/office/drawing/2014/main" val="3741027422"/>
                        </a:ext>
                      </a:extLst>
                    </a:gridCol>
                    <a:gridCol w="487152">
                      <a:extLst>
                        <a:ext uri="{9D8B030D-6E8A-4147-A177-3AD203B41FA5}">
                          <a16:colId xmlns:a16="http://schemas.microsoft.com/office/drawing/2014/main" val="2166501027"/>
                        </a:ext>
                      </a:extLst>
                    </a:gridCol>
                    <a:gridCol w="509295">
                      <a:extLst>
                        <a:ext uri="{9D8B030D-6E8A-4147-A177-3AD203B41FA5}">
                          <a16:colId xmlns:a16="http://schemas.microsoft.com/office/drawing/2014/main" val="3912716711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8" t="-1667" r="-130570" b="-1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393477"/>
                      </a:ext>
                    </a:extLst>
                  </a:tr>
                  <a:tr h="372361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18" t="-98387" r="-130570" b="-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7563434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Tabla 4">
                <a:extLst>
                  <a:ext uri="{FF2B5EF4-FFF2-40B4-BE49-F238E27FC236}">
                    <a16:creationId xmlns:a16="http://schemas.microsoft.com/office/drawing/2014/main" id="{05B39567-E724-4AAC-B86D-BE80F63AFC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6588190"/>
                  </p:ext>
                </p:extLst>
              </p:nvPr>
            </p:nvGraphicFramePr>
            <p:xfrm>
              <a:off x="9347907" y="1153839"/>
              <a:ext cx="2691484" cy="73812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73349">
                      <a:extLst>
                        <a:ext uri="{9D8B030D-6E8A-4147-A177-3AD203B41FA5}">
                          <a16:colId xmlns:a16="http://schemas.microsoft.com/office/drawing/2014/main" val="1639036357"/>
                        </a:ext>
                      </a:extLst>
                    </a:gridCol>
                    <a:gridCol w="521688">
                      <a:extLst>
                        <a:ext uri="{9D8B030D-6E8A-4147-A177-3AD203B41FA5}">
                          <a16:colId xmlns:a16="http://schemas.microsoft.com/office/drawing/2014/main" val="3741027422"/>
                        </a:ext>
                      </a:extLst>
                    </a:gridCol>
                    <a:gridCol w="487152">
                      <a:extLst>
                        <a:ext uri="{9D8B030D-6E8A-4147-A177-3AD203B41FA5}">
                          <a16:colId xmlns:a16="http://schemas.microsoft.com/office/drawing/2014/main" val="2166501027"/>
                        </a:ext>
                      </a:extLst>
                    </a:gridCol>
                    <a:gridCol w="509295">
                      <a:extLst>
                        <a:ext uri="{9D8B030D-6E8A-4147-A177-3AD203B41FA5}">
                          <a16:colId xmlns:a16="http://schemas.microsoft.com/office/drawing/2014/main" val="3912716711"/>
                        </a:ext>
                      </a:extLst>
                    </a:gridCol>
                  </a:tblGrid>
                  <a:tr h="30661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s-MX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393477"/>
                      </a:ext>
                    </a:extLst>
                  </a:tr>
                  <a:tr h="37236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DO" sz="1800" b="0" dirty="0">
                              <a:effectLst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s-DO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s-DO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</m:oMath>
                          </a14:m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756343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Tabla 4">
                <a:extLst>
                  <a:ext uri="{FF2B5EF4-FFF2-40B4-BE49-F238E27FC236}">
                    <a16:creationId xmlns:a16="http://schemas.microsoft.com/office/drawing/2014/main" id="{05B39567-E724-4AAC-B86D-BE80F63AFC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6588190"/>
                  </p:ext>
                </p:extLst>
              </p:nvPr>
            </p:nvGraphicFramePr>
            <p:xfrm>
              <a:off x="9347907" y="1153839"/>
              <a:ext cx="2691484" cy="73812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73349">
                      <a:extLst>
                        <a:ext uri="{9D8B030D-6E8A-4147-A177-3AD203B41FA5}">
                          <a16:colId xmlns:a16="http://schemas.microsoft.com/office/drawing/2014/main" val="1639036357"/>
                        </a:ext>
                      </a:extLst>
                    </a:gridCol>
                    <a:gridCol w="521688">
                      <a:extLst>
                        <a:ext uri="{9D8B030D-6E8A-4147-A177-3AD203B41FA5}">
                          <a16:colId xmlns:a16="http://schemas.microsoft.com/office/drawing/2014/main" val="3741027422"/>
                        </a:ext>
                      </a:extLst>
                    </a:gridCol>
                    <a:gridCol w="487152">
                      <a:extLst>
                        <a:ext uri="{9D8B030D-6E8A-4147-A177-3AD203B41FA5}">
                          <a16:colId xmlns:a16="http://schemas.microsoft.com/office/drawing/2014/main" val="2166501027"/>
                        </a:ext>
                      </a:extLst>
                    </a:gridCol>
                    <a:gridCol w="509295">
                      <a:extLst>
                        <a:ext uri="{9D8B030D-6E8A-4147-A177-3AD203B41FA5}">
                          <a16:colId xmlns:a16="http://schemas.microsoft.com/office/drawing/2014/main" val="3912716711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18" t="-1667" r="-130570" b="-1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393477"/>
                      </a:ext>
                    </a:extLst>
                  </a:tr>
                  <a:tr h="372361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18" t="-98387" r="-130570" b="-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7563434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5" name="Marcador de contenido 3">
            <a:extLst>
              <a:ext uri="{FF2B5EF4-FFF2-40B4-BE49-F238E27FC236}">
                <a16:creationId xmlns:a16="http://schemas.microsoft.com/office/drawing/2014/main" id="{EC57D212-B63D-4F93-8D83-CE6EB67029C7}"/>
              </a:ext>
            </a:extLst>
          </p:cNvPr>
          <p:cNvSpPr txBox="1">
            <a:spLocks/>
          </p:cNvSpPr>
          <p:nvPr/>
        </p:nvSpPr>
        <p:spPr>
          <a:xfrm>
            <a:off x="5132445" y="6126673"/>
            <a:ext cx="6906946" cy="575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DO" sz="1800" b="1" dirty="0"/>
              <a:t>C.  Identifica la región que contiene el conjunto de pares ordenados que satisfacen a ambas inecuaciones. </a:t>
            </a:r>
          </a:p>
          <a:p>
            <a:endParaRPr lang="es-DO" sz="1800" b="1" dirty="0"/>
          </a:p>
        </p:txBody>
      </p:sp>
      <p:pic>
        <p:nvPicPr>
          <p:cNvPr id="38" name="Imagen 37" descr="Gráfico, Gráfico de dispersión&#10;&#10;Descripción generada automáticamente">
            <a:extLst>
              <a:ext uri="{FF2B5EF4-FFF2-40B4-BE49-F238E27FC236}">
                <a16:creationId xmlns:a16="http://schemas.microsoft.com/office/drawing/2014/main" id="{9B3FB92B-09B3-46F8-948C-95FDF2BA30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0" y="2304813"/>
            <a:ext cx="4930325" cy="4397782"/>
          </a:xfrm>
          <a:prstGeom prst="rect">
            <a:avLst/>
          </a:prstGeom>
        </p:spPr>
      </p:pic>
      <p:pic>
        <p:nvPicPr>
          <p:cNvPr id="44" name="Imagen 43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D20CCD1D-5A25-4B3A-904A-5E8B57788F6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16" y="2304813"/>
            <a:ext cx="4866754" cy="452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56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29" grpId="0" uiExpand="1" build="p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001071" y="245524"/>
                <a:ext cx="6459515" cy="940833"/>
              </a:xfrm>
            </p:spPr>
            <p:txBody>
              <a:bodyPr>
                <a:noAutofit/>
              </a:bodyPr>
              <a:lstStyle/>
              <a:p>
                <a:r>
                  <a:rPr lang="es-DO" sz="2800" dirty="0"/>
                  <a:t>Ejemplo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DO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DO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s-DO" sz="2800" i="1">
                                <a:latin typeface="Cambria Math" panose="02040503050406030204" pitchFamily="18" charset="0"/>
                              </a:rPr>
                              <m:t>≤2</m:t>
                            </m:r>
                          </m:e>
                        </m:eqArr>
                      </m:e>
                    </m:d>
                  </m:oMath>
                </a14:m>
                <a:br>
                  <a:rPr lang="es-DO" sz="3200" dirty="0"/>
                </a:br>
                <a:endParaRPr lang="es-DO" sz="3200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01071" y="245524"/>
                <a:ext cx="6459515" cy="940833"/>
              </a:xfrm>
              <a:blipFill>
                <a:blip r:embed="rId2"/>
                <a:stretch>
                  <a:fillRect l="-1887" t="-20645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190592" y="992573"/>
            <a:ext cx="6009410" cy="4356965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DO" sz="2400" dirty="0"/>
              <a:t>Grafica de la primera inecuación .</a:t>
            </a:r>
          </a:p>
          <a:p>
            <a:pPr marL="514350" indent="-514350">
              <a:buFont typeface="+mj-lt"/>
              <a:buAutoNum type="arabicPeriod"/>
            </a:pPr>
            <a:r>
              <a:rPr lang="es-DO" sz="2400" dirty="0"/>
              <a:t>Grafica de la segunda inecuación.</a:t>
            </a:r>
          </a:p>
          <a:p>
            <a:pPr marL="514350" lvl="0" indent="-514350">
              <a:buFont typeface="+mj-lt"/>
              <a:buAutoNum type="arabicPeriod"/>
            </a:pPr>
            <a:endParaRPr lang="es-DO" sz="2400" dirty="0"/>
          </a:p>
          <a:p>
            <a:pPr marL="0" lvl="0" indent="0">
              <a:buNone/>
            </a:pPr>
            <a:endParaRPr lang="es-DO" sz="2400" dirty="0"/>
          </a:p>
          <a:p>
            <a:endParaRPr lang="es-DO" sz="2400" dirty="0"/>
          </a:p>
        </p:txBody>
      </p:sp>
      <p:sp>
        <p:nvSpPr>
          <p:cNvPr id="6" name="Marcador de contenido 3"/>
          <p:cNvSpPr txBox="1">
            <a:spLocks/>
          </p:cNvSpPr>
          <p:nvPr/>
        </p:nvSpPr>
        <p:spPr>
          <a:xfrm>
            <a:off x="5458858" y="501273"/>
            <a:ext cx="6459515" cy="108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s-DO" sz="2400" dirty="0"/>
              <a:t>Identifica la región que contiene el conjunto de pares ordenados que satisfacen a ambas inecuaciones. </a:t>
            </a:r>
          </a:p>
          <a:p>
            <a:endParaRPr lang="es-DO" sz="2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B47233D-1F3D-4B13-843F-D17C49D1B5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063" y="2109662"/>
            <a:ext cx="5684935" cy="4679070"/>
          </a:xfrm>
          <a:prstGeom prst="rect">
            <a:avLst/>
          </a:prstGeom>
        </p:spPr>
      </p:pic>
      <p:pic>
        <p:nvPicPr>
          <p:cNvPr id="15" name="Imagen 14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53BF8691-FBDD-410C-BE47-EF8CEE17D8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91" y="2076283"/>
            <a:ext cx="5902907" cy="4745829"/>
          </a:xfrm>
          <a:prstGeom prst="rect">
            <a:avLst/>
          </a:prstGeom>
        </p:spPr>
      </p:pic>
      <p:pic>
        <p:nvPicPr>
          <p:cNvPr id="18" name="Imagen 17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1F24E39D-2B41-4877-993D-398D95AFA7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91" y="2076283"/>
            <a:ext cx="6106377" cy="502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6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370AA-5DE3-47C1-9AA5-6BA642137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99" y="134398"/>
            <a:ext cx="10695534" cy="760431"/>
          </a:xfrm>
        </p:spPr>
        <p:txBody>
          <a:bodyPr/>
          <a:lstStyle/>
          <a:p>
            <a:r>
              <a:rPr lang="es-MX" dirty="0"/>
              <a:t>Al trabajar con inecuaciones hay que recordar </a:t>
            </a:r>
            <a:endParaRPr lang="es-DO" dirty="0"/>
          </a:p>
        </p:txBody>
      </p:sp>
      <p:pic>
        <p:nvPicPr>
          <p:cNvPr id="4" name="Marcador de contenido 5">
            <a:extLst>
              <a:ext uri="{FF2B5EF4-FFF2-40B4-BE49-F238E27FC236}">
                <a16:creationId xmlns:a16="http://schemas.microsoft.com/office/drawing/2014/main" id="{4B6BEB31-FEC7-4B95-9EB6-D13DE1B6A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7" r="25065"/>
          <a:stretch/>
        </p:blipFill>
        <p:spPr>
          <a:xfrm>
            <a:off x="177215" y="775207"/>
            <a:ext cx="7973431" cy="2009761"/>
          </a:xfr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101A163-7277-444C-B10D-4103EDE72B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" r="38958" b="4551"/>
          <a:stretch/>
        </p:blipFill>
        <p:spPr>
          <a:xfrm>
            <a:off x="397565" y="2849149"/>
            <a:ext cx="6692348" cy="374610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432439E-E7D3-43EA-B655-203B22FBA4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646" y="894829"/>
            <a:ext cx="3723085" cy="79446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C750C37-F38E-4ACB-BAF4-90A96E93E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639" y="1689295"/>
            <a:ext cx="2121894" cy="149264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52FDE0F-BF1D-42F7-A79D-CF7073B559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962" y="3181938"/>
            <a:ext cx="3340451" cy="70552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7FDD297-7DC5-4828-84B6-30690FE4723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359" y="3954477"/>
            <a:ext cx="1482240" cy="17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8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Marcador de contenido 17">
            <a:extLst>
              <a:ext uri="{FF2B5EF4-FFF2-40B4-BE49-F238E27FC236}">
                <a16:creationId xmlns:a16="http://schemas.microsoft.com/office/drawing/2014/main" id="{D6CB86C5-54E3-4902-A40F-EA173180E1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07" y="220039"/>
            <a:ext cx="7669697" cy="6391415"/>
          </a:xfr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BCC98EC0-561B-4FA6-814C-7277B1537D4A}"/>
              </a:ext>
            </a:extLst>
          </p:cNvPr>
          <p:cNvSpPr/>
          <p:nvPr/>
        </p:nvSpPr>
        <p:spPr>
          <a:xfrm>
            <a:off x="2994991" y="1073426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C08B5BE-FA08-4AF3-9A35-117532598B9D}"/>
              </a:ext>
            </a:extLst>
          </p:cNvPr>
          <p:cNvSpPr/>
          <p:nvPr/>
        </p:nvSpPr>
        <p:spPr>
          <a:xfrm>
            <a:off x="3014871" y="1530625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65CA0AE-32D3-4289-9E17-FEDA6AC8B59D}"/>
              </a:ext>
            </a:extLst>
          </p:cNvPr>
          <p:cNvSpPr/>
          <p:nvPr/>
        </p:nvSpPr>
        <p:spPr>
          <a:xfrm>
            <a:off x="3028123" y="2047460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5BE67C1-310C-48F0-9705-BA50F49B56D0}"/>
              </a:ext>
            </a:extLst>
          </p:cNvPr>
          <p:cNvSpPr/>
          <p:nvPr/>
        </p:nvSpPr>
        <p:spPr>
          <a:xfrm>
            <a:off x="3028123" y="2471529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BEFCC0C-F780-42BC-AA55-766607892241}"/>
              </a:ext>
            </a:extLst>
          </p:cNvPr>
          <p:cNvSpPr/>
          <p:nvPr/>
        </p:nvSpPr>
        <p:spPr>
          <a:xfrm>
            <a:off x="3147391" y="2961860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81498AF-D0B5-4BD9-B1E9-77966A9C09B9}"/>
              </a:ext>
            </a:extLst>
          </p:cNvPr>
          <p:cNvSpPr/>
          <p:nvPr/>
        </p:nvSpPr>
        <p:spPr>
          <a:xfrm>
            <a:off x="2862470" y="3401805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C1D03C79-BF1F-4589-9AC8-1950A528483E}"/>
              </a:ext>
            </a:extLst>
          </p:cNvPr>
          <p:cNvSpPr/>
          <p:nvPr/>
        </p:nvSpPr>
        <p:spPr>
          <a:xfrm>
            <a:off x="3147391" y="3889518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BA9F8CF-606C-4708-8A15-B19CE9242ACA}"/>
              </a:ext>
            </a:extLst>
          </p:cNvPr>
          <p:cNvSpPr/>
          <p:nvPr/>
        </p:nvSpPr>
        <p:spPr>
          <a:xfrm>
            <a:off x="2862470" y="4326834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3504E398-1353-4A46-9011-ECAD590F4F09}"/>
              </a:ext>
            </a:extLst>
          </p:cNvPr>
          <p:cNvSpPr/>
          <p:nvPr/>
        </p:nvSpPr>
        <p:spPr>
          <a:xfrm>
            <a:off x="3147391" y="4856920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11334EC6-B2E6-40B0-9370-894CC3C8CD56}"/>
              </a:ext>
            </a:extLst>
          </p:cNvPr>
          <p:cNvSpPr/>
          <p:nvPr/>
        </p:nvSpPr>
        <p:spPr>
          <a:xfrm>
            <a:off x="3147391" y="5320754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E8EEBBA0-5A51-432E-A7D4-7E855C64A080}"/>
              </a:ext>
            </a:extLst>
          </p:cNvPr>
          <p:cNvSpPr/>
          <p:nvPr/>
        </p:nvSpPr>
        <p:spPr>
          <a:xfrm>
            <a:off x="3147391" y="5744820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DC72494-3AF7-4CA0-9067-F21C20DD6F86}"/>
              </a:ext>
            </a:extLst>
          </p:cNvPr>
          <p:cNvSpPr/>
          <p:nvPr/>
        </p:nvSpPr>
        <p:spPr>
          <a:xfrm>
            <a:off x="3147391" y="6274906"/>
            <a:ext cx="3233530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ECCDAFC5-6B71-4135-9356-B989786645FF}"/>
              </a:ext>
            </a:extLst>
          </p:cNvPr>
          <p:cNvSpPr/>
          <p:nvPr/>
        </p:nvSpPr>
        <p:spPr>
          <a:xfrm>
            <a:off x="6679095" y="1066800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39F9886-73BB-42C5-9AFD-1140B45B622C}"/>
              </a:ext>
            </a:extLst>
          </p:cNvPr>
          <p:cNvSpPr/>
          <p:nvPr/>
        </p:nvSpPr>
        <p:spPr>
          <a:xfrm>
            <a:off x="6606210" y="1497494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FC0640D8-BD1E-4866-BBD8-E5A097B0C470}"/>
              </a:ext>
            </a:extLst>
          </p:cNvPr>
          <p:cNvSpPr/>
          <p:nvPr/>
        </p:nvSpPr>
        <p:spPr>
          <a:xfrm>
            <a:off x="6679094" y="1908311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3E04342A-93E0-4A08-8A4A-1138D510DA42}"/>
              </a:ext>
            </a:extLst>
          </p:cNvPr>
          <p:cNvSpPr/>
          <p:nvPr/>
        </p:nvSpPr>
        <p:spPr>
          <a:xfrm>
            <a:off x="6831495" y="2425147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BDB408C3-F43A-49D0-846C-506B1230AF93}"/>
              </a:ext>
            </a:extLst>
          </p:cNvPr>
          <p:cNvSpPr/>
          <p:nvPr/>
        </p:nvSpPr>
        <p:spPr>
          <a:xfrm>
            <a:off x="6831495" y="2968488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87DD8C9C-9854-4F53-B44A-6949BF0FE721}"/>
              </a:ext>
            </a:extLst>
          </p:cNvPr>
          <p:cNvSpPr/>
          <p:nvPr/>
        </p:nvSpPr>
        <p:spPr>
          <a:xfrm>
            <a:off x="6831495" y="3366052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D3F8E428-9D44-4C6A-8B43-BE182CEFC52A}"/>
              </a:ext>
            </a:extLst>
          </p:cNvPr>
          <p:cNvSpPr/>
          <p:nvPr/>
        </p:nvSpPr>
        <p:spPr>
          <a:xfrm>
            <a:off x="6831495" y="3843128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A78317E7-62B5-436A-9564-1100E140F9E8}"/>
              </a:ext>
            </a:extLst>
          </p:cNvPr>
          <p:cNvSpPr/>
          <p:nvPr/>
        </p:nvSpPr>
        <p:spPr>
          <a:xfrm>
            <a:off x="6831495" y="4306953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822BC0CE-6865-421A-A5BF-1B31BB1B4AFC}"/>
              </a:ext>
            </a:extLst>
          </p:cNvPr>
          <p:cNvSpPr/>
          <p:nvPr/>
        </p:nvSpPr>
        <p:spPr>
          <a:xfrm>
            <a:off x="6831495" y="4784041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CA9C2488-4923-49B0-A10D-12EA535E5C99}"/>
              </a:ext>
            </a:extLst>
          </p:cNvPr>
          <p:cNvSpPr/>
          <p:nvPr/>
        </p:nvSpPr>
        <p:spPr>
          <a:xfrm>
            <a:off x="6831495" y="5208108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AD54AA71-35EF-4BBE-9031-9F779DB116C1}"/>
              </a:ext>
            </a:extLst>
          </p:cNvPr>
          <p:cNvSpPr/>
          <p:nvPr/>
        </p:nvSpPr>
        <p:spPr>
          <a:xfrm>
            <a:off x="6831495" y="5698437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360803ED-EC33-41EC-8237-C018D877C0A6}"/>
              </a:ext>
            </a:extLst>
          </p:cNvPr>
          <p:cNvSpPr/>
          <p:nvPr/>
        </p:nvSpPr>
        <p:spPr>
          <a:xfrm>
            <a:off x="6831495" y="6096006"/>
            <a:ext cx="110655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7844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0B9D2-9ACF-449F-9F70-CE882DF2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63" y="106638"/>
            <a:ext cx="11246038" cy="526844"/>
          </a:xfrm>
        </p:spPr>
        <p:txBody>
          <a:bodyPr>
            <a:noAutofit/>
          </a:bodyPr>
          <a:lstStyle/>
          <a:p>
            <a:r>
              <a:rPr lang="es-MX" sz="3200" b="1" dirty="0"/>
              <a:t>Ejemplo de como se resuelve una inecuación con una variable.</a:t>
            </a:r>
            <a:endParaRPr lang="es-DO" sz="3200" b="1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6E44C47A-5CE9-43BC-9A6E-807BECC9D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6" y="922004"/>
            <a:ext cx="3551930" cy="1183976"/>
          </a:xfrm>
        </p:spPr>
      </p:pic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91111E31-8251-4143-9692-F8965696ACD4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6" r="-1812" b="79998"/>
          <a:stretch/>
        </p:blipFill>
        <p:spPr>
          <a:xfrm>
            <a:off x="4327595" y="608044"/>
            <a:ext cx="4636284" cy="897324"/>
          </a:xfr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D9256D2-8DA3-4665-AB20-3DE315D700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117" y="5587268"/>
            <a:ext cx="4636284" cy="101591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1C84393-29AA-4FD6-A8D4-F9CFDB61B97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08"/>
          <a:stretch/>
        </p:blipFill>
        <p:spPr>
          <a:xfrm>
            <a:off x="2305241" y="5705862"/>
            <a:ext cx="2940643" cy="897324"/>
          </a:xfrm>
          <a:prstGeom prst="rect">
            <a:avLst/>
          </a:prstGeom>
        </p:spPr>
      </p:pic>
      <p:pic>
        <p:nvPicPr>
          <p:cNvPr id="7" name="Marcador de contenido 7">
            <a:extLst>
              <a:ext uri="{FF2B5EF4-FFF2-40B4-BE49-F238E27FC236}">
                <a16:creationId xmlns:a16="http://schemas.microsoft.com/office/drawing/2014/main" id="{BB21E50D-A3EC-4D7B-B034-6C1BD62A0C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7" t="23499" r="9028" b="68599"/>
          <a:stretch/>
        </p:blipFill>
        <p:spPr>
          <a:xfrm>
            <a:off x="4598157" y="1702768"/>
            <a:ext cx="3767505" cy="403212"/>
          </a:xfrm>
          <a:prstGeom prst="rect">
            <a:avLst/>
          </a:prstGeom>
        </p:spPr>
      </p:pic>
      <p:pic>
        <p:nvPicPr>
          <p:cNvPr id="9" name="Marcador de contenido 7">
            <a:extLst>
              <a:ext uri="{FF2B5EF4-FFF2-40B4-BE49-F238E27FC236}">
                <a16:creationId xmlns:a16="http://schemas.microsoft.com/office/drawing/2014/main" id="{44C4404A-E271-4C1F-813B-6C6B0F607C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" t="33555" r="463" b="58543"/>
          <a:stretch/>
        </p:blipFill>
        <p:spPr>
          <a:xfrm>
            <a:off x="4461355" y="2231817"/>
            <a:ext cx="4368764" cy="403212"/>
          </a:xfrm>
          <a:prstGeom prst="rect">
            <a:avLst/>
          </a:prstGeom>
        </p:spPr>
      </p:pic>
      <p:pic>
        <p:nvPicPr>
          <p:cNvPr id="11" name="Marcador de contenido 7">
            <a:extLst>
              <a:ext uri="{FF2B5EF4-FFF2-40B4-BE49-F238E27FC236}">
                <a16:creationId xmlns:a16="http://schemas.microsoft.com/office/drawing/2014/main" id="{4C857432-35D0-4625-80F7-E8C51A05562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" t="41608" r="2031" b="46929"/>
          <a:stretch/>
        </p:blipFill>
        <p:spPr>
          <a:xfrm>
            <a:off x="4461355" y="2728229"/>
            <a:ext cx="4368764" cy="584924"/>
          </a:xfrm>
          <a:prstGeom prst="rect">
            <a:avLst/>
          </a:prstGeom>
        </p:spPr>
      </p:pic>
      <p:pic>
        <p:nvPicPr>
          <p:cNvPr id="13" name="Marcador de contenido 7">
            <a:extLst>
              <a:ext uri="{FF2B5EF4-FFF2-40B4-BE49-F238E27FC236}">
                <a16:creationId xmlns:a16="http://schemas.microsoft.com/office/drawing/2014/main" id="{F1BCF418-FB5D-4BA4-AE88-CE573A1708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" t="52154" r="2863" b="36383"/>
          <a:stretch/>
        </p:blipFill>
        <p:spPr>
          <a:xfrm>
            <a:off x="4461355" y="3268613"/>
            <a:ext cx="4368764" cy="584924"/>
          </a:xfrm>
          <a:prstGeom prst="rect">
            <a:avLst/>
          </a:prstGeom>
        </p:spPr>
      </p:pic>
      <p:pic>
        <p:nvPicPr>
          <p:cNvPr id="14" name="Marcador de contenido 7">
            <a:extLst>
              <a:ext uri="{FF2B5EF4-FFF2-40B4-BE49-F238E27FC236}">
                <a16:creationId xmlns:a16="http://schemas.microsoft.com/office/drawing/2014/main" id="{B115BBF2-010B-4E27-B3D9-B3A9001259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" t="62906" r="798" b="28820"/>
          <a:stretch/>
        </p:blipFill>
        <p:spPr>
          <a:xfrm>
            <a:off x="4595115" y="3839711"/>
            <a:ext cx="4368764" cy="422190"/>
          </a:xfrm>
          <a:prstGeom prst="rect">
            <a:avLst/>
          </a:prstGeom>
        </p:spPr>
      </p:pic>
      <p:pic>
        <p:nvPicPr>
          <p:cNvPr id="15" name="Marcador de contenido 7">
            <a:extLst>
              <a:ext uri="{FF2B5EF4-FFF2-40B4-BE49-F238E27FC236}">
                <a16:creationId xmlns:a16="http://schemas.microsoft.com/office/drawing/2014/main" id="{87A74BCD-46C0-43A9-BB91-C634E583D0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60" t="72537" r="20775" b="9334"/>
          <a:stretch/>
        </p:blipFill>
        <p:spPr>
          <a:xfrm>
            <a:off x="5740169" y="4444533"/>
            <a:ext cx="2411895" cy="776931"/>
          </a:xfrm>
          <a:prstGeom prst="rect">
            <a:avLst/>
          </a:prstGeom>
        </p:spPr>
      </p:pic>
      <p:pic>
        <p:nvPicPr>
          <p:cNvPr id="16" name="Marcador de contenido 7">
            <a:extLst>
              <a:ext uri="{FF2B5EF4-FFF2-40B4-BE49-F238E27FC236}">
                <a16:creationId xmlns:a16="http://schemas.microsoft.com/office/drawing/2014/main" id="{232281ED-131C-48BA-9751-54180AA815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86" t="89384" r="23995" b="-148"/>
          <a:stretch/>
        </p:blipFill>
        <p:spPr>
          <a:xfrm>
            <a:off x="5740169" y="5356625"/>
            <a:ext cx="2045483" cy="46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4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b="1" dirty="0"/>
              <a:t>Inecuaciones Lineales en dos Variables</a:t>
            </a:r>
            <a:endParaRPr lang="es-D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212040" y="1462087"/>
                <a:ext cx="11767920" cy="4840742"/>
              </a:xfrm>
            </p:spPr>
            <p:txBody>
              <a:bodyPr/>
              <a:lstStyle/>
              <a:p>
                <a:r>
                  <a:rPr lang="es-ES" dirty="0"/>
                  <a:t>Una inecuación en dos variables es una inecuación que puede ser escrita como: 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 &lt;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ES" i="1" dirty="0"/>
                  <a:t>;  </a:t>
                </a:r>
                <a:r>
                  <a:rPr lang="es-ES" dirty="0"/>
                  <a:t>o cualquier expresión de la forma anterior que, en lugar del símbolo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incluya cualquier otro símbolo de desigualdad:   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s-ES" dirty="0"/>
                  <a:t> , 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s-ES" dirty="0"/>
                  <a:t> o 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s-ES" dirty="0"/>
                  <a:t> donde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ES" dirty="0"/>
                  <a:t>,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ES" dirty="0"/>
                  <a:t> son constantes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,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s-ES" dirty="0"/>
                  <a:t>son variables.</a:t>
                </a:r>
                <a:endParaRPr lang="es-DO" dirty="0"/>
              </a:p>
              <a:p>
                <a:r>
                  <a:rPr lang="es-ES" dirty="0"/>
                  <a:t>Resolver una inecuación en dos variables consiste en encontrar todos los pares de valores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s-ES" dirty="0"/>
                  <a:t>para los cuales se cumple la desigualdad. </a:t>
                </a:r>
              </a:p>
              <a:p>
                <a:r>
                  <a:rPr lang="es-ES" dirty="0"/>
                  <a:t>Nota. Todos esos puntos están contenidos en una región o semiplano. </a:t>
                </a:r>
                <a:endParaRPr lang="es-DO" dirty="0"/>
              </a:p>
              <a:p>
                <a:endParaRPr lang="es-DO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040" y="1462087"/>
                <a:ext cx="11767920" cy="4840742"/>
              </a:xfrm>
              <a:blipFill>
                <a:blip r:embed="rId2"/>
                <a:stretch>
                  <a:fillRect l="-933" t="-2141" r="-1710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02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864" y="157801"/>
            <a:ext cx="10778837" cy="590838"/>
          </a:xfrm>
        </p:spPr>
        <p:txBody>
          <a:bodyPr>
            <a:normAutofit fontScale="90000"/>
          </a:bodyPr>
          <a:lstStyle/>
          <a:p>
            <a:r>
              <a:rPr lang="es-DO" b="1" dirty="0"/>
              <a:t>Grafica de desigualdades lineales</a:t>
            </a:r>
            <a:endParaRPr lang="es-DO" dirty="0"/>
          </a:p>
        </p:txBody>
      </p:sp>
      <p:pic>
        <p:nvPicPr>
          <p:cNvPr id="5" name="Marcador de contenido 4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800101"/>
            <a:ext cx="7192379" cy="400106"/>
          </a:xfrm>
        </p:spPr>
      </p:pic>
      <p:pic>
        <p:nvPicPr>
          <p:cNvPr id="7" name="Imagen 6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1200207"/>
            <a:ext cx="3781953" cy="1219370"/>
          </a:xfrm>
          <a:prstGeom prst="rect">
            <a:avLst/>
          </a:prstGeom>
        </p:spPr>
      </p:pic>
      <p:pic>
        <p:nvPicPr>
          <p:cNvPr id="8" name="Imagen 7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15" y="2377141"/>
            <a:ext cx="4839375" cy="924054"/>
          </a:xfrm>
          <a:prstGeom prst="rect">
            <a:avLst/>
          </a:prstGeom>
        </p:spPr>
      </p:pic>
      <p:pic>
        <p:nvPicPr>
          <p:cNvPr id="9" name="Imagen 8" descr="Recorte de pantal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10" y="3385547"/>
            <a:ext cx="4696480" cy="885949"/>
          </a:xfrm>
          <a:prstGeom prst="rect">
            <a:avLst/>
          </a:prstGeom>
        </p:spPr>
      </p:pic>
      <p:pic>
        <p:nvPicPr>
          <p:cNvPr id="10" name="Imagen 9" descr="Recorte de pantalla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8" b="5607"/>
          <a:stretch/>
        </p:blipFill>
        <p:spPr>
          <a:xfrm>
            <a:off x="8112323" y="157801"/>
            <a:ext cx="3918130" cy="3206577"/>
          </a:xfrm>
          <a:prstGeom prst="rect">
            <a:avLst/>
          </a:prstGeom>
        </p:spPr>
      </p:pic>
      <p:pic>
        <p:nvPicPr>
          <p:cNvPr id="11" name="Imagen 10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929" y="3828522"/>
            <a:ext cx="3364524" cy="2873614"/>
          </a:xfrm>
          <a:prstGeom prst="rect">
            <a:avLst/>
          </a:prstGeom>
        </p:spPr>
      </p:pic>
      <p:pic>
        <p:nvPicPr>
          <p:cNvPr id="12" name="Imagen 11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51" y="4344030"/>
            <a:ext cx="4934639" cy="1019317"/>
          </a:xfrm>
          <a:prstGeom prst="rect">
            <a:avLst/>
          </a:prstGeom>
        </p:spPr>
      </p:pic>
      <p:pic>
        <p:nvPicPr>
          <p:cNvPr id="13" name="Marcador de contenido 3" descr="Recorte de pantalla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33" y="5363347"/>
            <a:ext cx="7992590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098" y="209483"/>
            <a:ext cx="11841804" cy="1055113"/>
          </a:xfrm>
        </p:spPr>
        <p:txBody>
          <a:bodyPr>
            <a:noAutofit/>
          </a:bodyPr>
          <a:lstStyle/>
          <a:p>
            <a:r>
              <a:rPr lang="es-DO" sz="3200" b="1" dirty="0"/>
              <a:t>Método general para resolver inecuaciones lineales en dos Variables</a:t>
            </a:r>
            <a:br>
              <a:rPr lang="es-DO" sz="3200" b="1" dirty="0"/>
            </a:br>
            <a:endParaRPr lang="es-DO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75098" y="1047412"/>
                <a:ext cx="11841804" cy="5411754"/>
              </a:xfrm>
            </p:spPr>
            <p:txBody>
              <a:bodyPr>
                <a:normAutofit/>
              </a:bodyPr>
              <a:lstStyle/>
              <a:p>
                <a:r>
                  <a:rPr lang="es-DO" sz="2200" dirty="0"/>
                  <a:t>Para resolver una inecuación de la forma: </a:t>
                </a:r>
                <a14:m>
                  <m:oMath xmlns:m="http://schemas.openxmlformats.org/officeDocument/2006/math"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 &lt; </m:t>
                    </m:r>
                    <m:r>
                      <a:rPr lang="es-DO" sz="22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DO" sz="2200" dirty="0"/>
                  <a:t>, o cualquier expresión que en lugar del símbolo </a:t>
                </a:r>
                <a14:m>
                  <m:oMath xmlns:m="http://schemas.openxmlformats.org/officeDocument/2006/math">
                    <m:r>
                      <a:rPr lang="es-DO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s-DO" sz="2200" dirty="0"/>
                  <a:t> incluya cualquier otro símbolo de desigualdad: </a:t>
                </a:r>
                <a14:m>
                  <m:oMath xmlns:m="http://schemas.openxmlformats.org/officeDocument/2006/math">
                    <m:r>
                      <a:rPr lang="es-DO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s-DO" sz="2200" dirty="0"/>
                  <a:t> , </a:t>
                </a:r>
                <a14:m>
                  <m:oMath xmlns:m="http://schemas.openxmlformats.org/officeDocument/2006/math">
                    <m:r>
                      <a:rPr lang="es-DO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s-DO" sz="2200" dirty="0"/>
                  <a:t> o </a:t>
                </a:r>
                <a14:m>
                  <m:oMath xmlns:m="http://schemas.openxmlformats.org/officeDocument/2006/math">
                    <m:r>
                      <a:rPr lang="es-DO" sz="2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s-DO" sz="2200" dirty="0"/>
                  <a:t>, seguiremos los siguientes pasos: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s-ES" sz="2200" dirty="0"/>
                  <a:t>Cambia la desigualdad a una igualdad. </a:t>
                </a:r>
              </a:p>
              <a:p>
                <a:pPr marL="514350" lvl="0" indent="-51435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s-ES" sz="2200" dirty="0"/>
                  <a:t>Grafica la recta. </a:t>
                </a:r>
              </a:p>
              <a:p>
                <a:pPr marL="0" lvl="0" indent="0">
                  <a:lnSpc>
                    <a:spcPct val="100000"/>
                  </a:lnSpc>
                  <a:buNone/>
                </a:pPr>
                <a:r>
                  <a:rPr lang="es-ES" sz="2200" dirty="0"/>
                  <a:t>Ten en cuenta que si la desigualdad 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DO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DO" sz="2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s-DO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  <m:r>
                          <a:rPr lang="es-DO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≥</m:t>
                        </m:r>
                      </m:e>
                    </m:d>
                    <m:r>
                      <a:rPr lang="es-DO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s-ES" sz="2200" dirty="0"/>
                  <a:t> la recta es parte del conjunto solución y se muestra mediante una recta continua. Si la desigualdad 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DO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DO" sz="2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s-DO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  <m:r>
                          <a:rPr lang="es-DO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&lt;</m:t>
                        </m:r>
                      </m:e>
                    </m:d>
                    <m:r>
                      <a:rPr lang="es-DO" sz="2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s-ES" sz="2200" dirty="0"/>
                  <a:t> la recta no es parte del conjunto solución y se muestra mediante una recta discontinua. </a:t>
                </a:r>
              </a:p>
              <a:p>
                <a:pPr marL="514350" lvl="0" indent="-514350">
                  <a:buFont typeface="+mj-lt"/>
                  <a:buAutoNum type="arabicPeriod" startAt="3"/>
                </a:pPr>
                <a:r>
                  <a:rPr lang="es-ES" sz="2200" dirty="0"/>
                  <a:t>Esa recta divide el plano cartesiano en dos semiplano o regiones. Identificarlas las regiones.</a:t>
                </a:r>
              </a:p>
              <a:p>
                <a:pPr marL="514350" lvl="0" indent="-514350">
                  <a:buFont typeface="+mj-lt"/>
                  <a:buAutoNum type="arabicPeriod" startAt="3"/>
                </a:pPr>
                <a:r>
                  <a:rPr lang="es-ES" sz="2200" dirty="0"/>
                  <a:t>De cada región o semiplano, tomamos un puntos de prueba  y verificar si satisfacen la desigualdad.</a:t>
                </a:r>
                <a:endParaRPr lang="es-DO" sz="2200" dirty="0"/>
              </a:p>
              <a:p>
                <a:pPr marL="514350" lvl="0" indent="-514350">
                  <a:buFont typeface="+mj-lt"/>
                  <a:buAutoNum type="arabicPeriod" startAt="3"/>
                </a:pPr>
                <a:r>
                  <a:rPr lang="es-DO" sz="2200" dirty="0"/>
                  <a:t>La solución será la región o semiplano donde está el punto que satisface la desigualdad. </a:t>
                </a:r>
                <a:r>
                  <a:rPr lang="es-ES" sz="2200" dirty="0"/>
                  <a:t> Esa región se resalta para diferenciarla de la otra. </a:t>
                </a:r>
                <a:endParaRPr lang="es-DO" sz="2200" dirty="0"/>
              </a:p>
              <a:p>
                <a:endParaRPr lang="es-DO" sz="2200" dirty="0"/>
              </a:p>
              <a:p>
                <a:endParaRPr lang="es-DO" sz="2200" dirty="0"/>
              </a:p>
              <a:p>
                <a:endParaRPr lang="es-DO" sz="22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5098" y="1047412"/>
                <a:ext cx="11841804" cy="5411754"/>
              </a:xfrm>
              <a:blipFill>
                <a:blip r:embed="rId2"/>
                <a:stretch>
                  <a:fillRect l="-721" t="-1351" r="-1030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67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104900" y="93230"/>
                <a:ext cx="10744200" cy="457488"/>
              </a:xfrm>
            </p:spPr>
            <p:txBody>
              <a:bodyPr>
                <a:noAutofit/>
              </a:bodyPr>
              <a:lstStyle/>
              <a:p>
                <a:r>
                  <a:rPr lang="es-DO" sz="3600" dirty="0"/>
                  <a:t>Resolver la siguiente inecuación </a:t>
                </a:r>
                <a14:m>
                  <m:oMath xmlns:m="http://schemas.openxmlformats.org/officeDocument/2006/math"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 &lt; 4</m:t>
                    </m:r>
                  </m:oMath>
                </a14:m>
                <a:endParaRPr lang="es-DO" sz="3600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04900" y="93230"/>
                <a:ext cx="10744200" cy="457488"/>
              </a:xfrm>
              <a:blipFill rotWithShape="0">
                <a:blip r:embed="rId2"/>
                <a:stretch>
                  <a:fillRect l="-1702" t="-38667" b="-73333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2959" y="673966"/>
                <a:ext cx="6589568" cy="4210638"/>
              </a:xfrm>
            </p:spPr>
            <p:txBody>
              <a:bodyPr>
                <a:normAutofit/>
              </a:bodyPr>
              <a:lstStyle/>
              <a:p>
                <a:r>
                  <a:rPr lang="es-DO" sz="2400" dirty="0"/>
                  <a:t>Paso 1: Reemplazando el signo de desigualdad por el signo </a:t>
                </a:r>
                <a14:m>
                  <m:oMath xmlns:m="http://schemas.openxmlformats.org/officeDocument/2006/math">
                    <m:r>
                      <a:rPr lang="es-DO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DO" sz="2400" dirty="0"/>
                  <a:t>, obtenemos la siguiente ecuación       </a:t>
                </a:r>
                <a14:m>
                  <m:oMath xmlns:m="http://schemas.openxmlformats.org/officeDocument/2006/math"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 = 4</m:t>
                    </m:r>
                  </m:oMath>
                </a14:m>
                <a:endParaRPr lang="es-DO" sz="2400" dirty="0"/>
              </a:p>
              <a:p>
                <a:r>
                  <a:rPr lang="es-DO" sz="2400" dirty="0"/>
                  <a:t>Paso 2: Graficar esa ecuación  </a:t>
                </a:r>
                <a14:m>
                  <m:oMath xmlns:m="http://schemas.openxmlformats.org/officeDocument/2006/math"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 = 4</m:t>
                    </m:r>
                  </m:oMath>
                </a14:m>
                <a:endParaRPr lang="es-DO" sz="2400" dirty="0"/>
              </a:p>
              <a:p>
                <a:r>
                  <a:rPr lang="es-DO" sz="2400" dirty="0"/>
                  <a:t>Paso 3: .  Esta recta divide el plano en dos regiones. Identificar las regiones </a:t>
                </a:r>
                <a:r>
                  <a:rPr lang="es-DO" sz="2400" dirty="0">
                    <a:solidFill>
                      <a:schemeClr val="accent1"/>
                    </a:solidFill>
                  </a:rPr>
                  <a:t>R1</a:t>
                </a:r>
                <a:r>
                  <a:rPr lang="es-DO" sz="2400" dirty="0"/>
                  <a:t> y </a:t>
                </a:r>
                <a:r>
                  <a:rPr lang="es-DO" sz="2400" dirty="0">
                    <a:solidFill>
                      <a:srgbClr val="FF0000"/>
                    </a:solidFill>
                  </a:rPr>
                  <a:t>R2</a:t>
                </a:r>
                <a:endParaRPr lang="es-DO" sz="2400" dirty="0"/>
              </a:p>
              <a:p>
                <a:r>
                  <a:rPr lang="es-DO" sz="2400" dirty="0"/>
                  <a:t>Paso 4: Tomar un punto prueba en cada región y verificar si satisfacen la desigualdad. </a:t>
                </a:r>
              </a:p>
              <a:p>
                <a:r>
                  <a:rPr lang="es-DO" sz="2400" dirty="0"/>
                  <a:t>Paso 5: Resaltar la región solución. 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2959" y="673966"/>
                <a:ext cx="6589568" cy="4210638"/>
              </a:xfrm>
              <a:blipFill>
                <a:blip r:embed="rId3"/>
                <a:stretch>
                  <a:fillRect l="-1203" t="-2029" r="-4995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2187706"/>
                  </p:ext>
                </p:extLst>
              </p:nvPr>
            </p:nvGraphicFramePr>
            <p:xfrm>
              <a:off x="6712527" y="598742"/>
              <a:ext cx="1450812" cy="1601120"/>
            </p:xfrm>
            <a:graphic>
              <a:graphicData uri="http://schemas.openxmlformats.org/drawingml/2006/table">
                <a:tbl>
                  <a:tblPr/>
                  <a:tblGrid>
                    <a:gridCol w="4658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849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3229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s-DO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DO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s-DO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s-DO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s-DO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s-DO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62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62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62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2187706"/>
                  </p:ext>
                </p:extLst>
              </p:nvPr>
            </p:nvGraphicFramePr>
            <p:xfrm>
              <a:off x="6712527" y="598742"/>
              <a:ext cx="1450812" cy="1601120"/>
            </p:xfrm>
            <a:graphic>
              <a:graphicData uri="http://schemas.openxmlformats.org/drawingml/2006/table">
                <a:tbl>
                  <a:tblPr/>
                  <a:tblGrid>
                    <a:gridCol w="4658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849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532295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299" t="-1149" r="-212987" b="-2045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8148" t="-1149" r="-1235" b="-2045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62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62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627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3" name="Imagen 12" descr="Recorte de pantal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602" y="2429607"/>
            <a:ext cx="4696480" cy="4210638"/>
          </a:xfrm>
          <a:prstGeom prst="rect">
            <a:avLst/>
          </a:prstGeom>
        </p:spPr>
      </p:pic>
      <p:pic>
        <p:nvPicPr>
          <p:cNvPr id="14" name="Imagen 13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374" y="2434705"/>
            <a:ext cx="4532213" cy="40915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FC404F92-55A9-4BCB-877C-645223D6B9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6430798"/>
                  </p:ext>
                </p:extLst>
              </p:nvPr>
            </p:nvGraphicFramePr>
            <p:xfrm>
              <a:off x="8493352" y="673966"/>
              <a:ext cx="3221570" cy="80994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04440">
                      <a:extLst>
                        <a:ext uri="{9D8B030D-6E8A-4147-A177-3AD203B41FA5}">
                          <a16:colId xmlns:a16="http://schemas.microsoft.com/office/drawing/2014/main" val="1639036357"/>
                        </a:ext>
                      </a:extLst>
                    </a:gridCol>
                    <a:gridCol w="624434">
                      <a:extLst>
                        <a:ext uri="{9D8B030D-6E8A-4147-A177-3AD203B41FA5}">
                          <a16:colId xmlns:a16="http://schemas.microsoft.com/office/drawing/2014/main" val="3741027422"/>
                        </a:ext>
                      </a:extLst>
                    </a:gridCol>
                    <a:gridCol w="583096">
                      <a:extLst>
                        <a:ext uri="{9D8B030D-6E8A-4147-A177-3AD203B41FA5}">
                          <a16:colId xmlns:a16="http://schemas.microsoft.com/office/drawing/2014/main" val="2166501027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3912716711"/>
                        </a:ext>
                      </a:extLst>
                    </a:gridCol>
                  </a:tblGrid>
                  <a:tr h="31308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s-MX" b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393477"/>
                      </a:ext>
                    </a:extLst>
                  </a:tr>
                  <a:tr h="4441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DO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s-DO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s-DO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s-DO" sz="1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7563434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4">
                <a:extLst>
                  <a:ext uri="{FF2B5EF4-FFF2-40B4-BE49-F238E27FC236}">
                    <a16:creationId xmlns:a16="http://schemas.microsoft.com/office/drawing/2014/main" id="{FC404F92-55A9-4BCB-877C-645223D6B9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6430798"/>
                  </p:ext>
                </p:extLst>
              </p:nvPr>
            </p:nvGraphicFramePr>
            <p:xfrm>
              <a:off x="8493352" y="673966"/>
              <a:ext cx="3221570" cy="80994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404440">
                      <a:extLst>
                        <a:ext uri="{9D8B030D-6E8A-4147-A177-3AD203B41FA5}">
                          <a16:colId xmlns:a16="http://schemas.microsoft.com/office/drawing/2014/main" val="1639036357"/>
                        </a:ext>
                      </a:extLst>
                    </a:gridCol>
                    <a:gridCol w="624434">
                      <a:extLst>
                        <a:ext uri="{9D8B030D-6E8A-4147-A177-3AD203B41FA5}">
                          <a16:colId xmlns:a16="http://schemas.microsoft.com/office/drawing/2014/main" val="3741027422"/>
                        </a:ext>
                      </a:extLst>
                    </a:gridCol>
                    <a:gridCol w="583096">
                      <a:extLst>
                        <a:ext uri="{9D8B030D-6E8A-4147-A177-3AD203B41FA5}">
                          <a16:colId xmlns:a16="http://schemas.microsoft.com/office/drawing/2014/main" val="2166501027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3912716711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33" t="-1639" r="-129870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5393477"/>
                      </a:ext>
                    </a:extLst>
                  </a:tr>
                  <a:tr h="444186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33" t="-84932" r="-129870" b="-2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s-DO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7563434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5385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1104900" y="93230"/>
                <a:ext cx="10744200" cy="457488"/>
              </a:xfrm>
            </p:spPr>
            <p:txBody>
              <a:bodyPr>
                <a:noAutofit/>
              </a:bodyPr>
              <a:lstStyle/>
              <a:p>
                <a:r>
                  <a:rPr lang="es-DO" sz="3600" dirty="0"/>
                  <a:t>Resolver la siguiente inecuación </a:t>
                </a:r>
                <a14:m>
                  <m:oMath xmlns:m="http://schemas.openxmlformats.org/officeDocument/2006/math"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 + 3 </m:t>
                    </m:r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DO" sz="36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≥</m:t>
                    </m:r>
                    <m:r>
                      <a:rPr lang="es-DO" sz="3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DO" sz="360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s-DO" sz="3600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04900" y="93230"/>
                <a:ext cx="10744200" cy="457488"/>
              </a:xfrm>
              <a:blipFill rotWithShape="0">
                <a:blip r:embed="rId2"/>
                <a:stretch>
                  <a:fillRect l="-1702" t="-38667" b="-73333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2959" y="673966"/>
                <a:ext cx="6794676" cy="5369026"/>
              </a:xfrm>
            </p:spPr>
            <p:txBody>
              <a:bodyPr>
                <a:normAutofit/>
              </a:bodyPr>
              <a:lstStyle/>
              <a:p>
                <a:r>
                  <a:rPr lang="es-DO" sz="2400" dirty="0"/>
                  <a:t>Paso 1: Reemplazando el signo de desigualdad por el signo </a:t>
                </a:r>
                <a14:m>
                  <m:oMath xmlns:m="http://schemas.openxmlformats.org/officeDocument/2006/math">
                    <m:r>
                      <a:rPr lang="es-DO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DO" sz="2400" dirty="0"/>
                  <a:t>, obtenemos la siguiente ecuación       </a:t>
                </a:r>
                <a14:m>
                  <m:oMath xmlns:m="http://schemas.openxmlformats.org/officeDocument/2006/math"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 +3 </m:t>
                    </m:r>
                    <m:r>
                      <a:rPr lang="es-DO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DO" sz="2400" i="1" dirty="0">
                        <a:latin typeface="Cambria Math" panose="02040503050406030204" pitchFamily="18" charset="0"/>
                      </a:rPr>
                      <m:t> =6</m:t>
                    </m:r>
                  </m:oMath>
                </a14:m>
                <a:endParaRPr lang="es-DO" sz="2400" dirty="0"/>
              </a:p>
              <a:p>
                <a:r>
                  <a:rPr lang="es-DO" sz="2400" dirty="0"/>
                  <a:t>Paso 2: Graficar esa ecuación  </a:t>
                </a:r>
                <a14:m>
                  <m:oMath xmlns:m="http://schemas.openxmlformats.org/officeDocument/2006/math">
                    <m:r>
                      <a:rPr lang="es-DO" sz="2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DO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DO" sz="2400" i="1" dirty="0">
                        <a:latin typeface="Cambria Math" panose="02040503050406030204" pitchFamily="18" charset="0"/>
                      </a:rPr>
                      <m:t> +3 </m:t>
                    </m:r>
                    <m:r>
                      <a:rPr lang="es-DO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DO" sz="2400" i="1" dirty="0">
                        <a:latin typeface="Cambria Math" panose="02040503050406030204" pitchFamily="18" charset="0"/>
                      </a:rPr>
                      <m:t> =6</m:t>
                    </m:r>
                  </m:oMath>
                </a14:m>
                <a:r>
                  <a:rPr lang="es-DO" sz="2400" dirty="0"/>
                  <a:t>.  </a:t>
                </a:r>
              </a:p>
              <a:p>
                <a:r>
                  <a:rPr lang="es-DO" sz="2400" dirty="0"/>
                  <a:t>Paso 3: Esta recta divide el plano en dos regiones. Identifica las regiones </a:t>
                </a:r>
                <a:r>
                  <a:rPr lang="es-DO" sz="2400" dirty="0">
                    <a:solidFill>
                      <a:srgbClr val="0070C0"/>
                    </a:solidFill>
                  </a:rPr>
                  <a:t>R1 </a:t>
                </a:r>
                <a:r>
                  <a:rPr lang="es-DO" sz="2400" dirty="0"/>
                  <a:t>y </a:t>
                </a:r>
                <a:r>
                  <a:rPr lang="es-DO" sz="2400" dirty="0">
                    <a:solidFill>
                      <a:srgbClr val="FF0000"/>
                    </a:solidFill>
                  </a:rPr>
                  <a:t>R2</a:t>
                </a:r>
                <a:r>
                  <a:rPr lang="es-DO" sz="2400" dirty="0"/>
                  <a:t>.</a:t>
                </a:r>
              </a:p>
              <a:p>
                <a:r>
                  <a:rPr lang="es-DO" sz="2400" dirty="0"/>
                  <a:t>Paso 4: Tomar un punto prueba en cada región y verificar si satisfacen la desigualdad. </a:t>
                </a:r>
              </a:p>
              <a:p>
                <a:r>
                  <a:rPr lang="es-DO" sz="2400" dirty="0"/>
                  <a:t>Paso 5: Resaltar la región solución. </a:t>
                </a: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2959" y="673966"/>
                <a:ext cx="6794676" cy="5369026"/>
              </a:xfrm>
              <a:blipFill>
                <a:blip r:embed="rId3"/>
                <a:stretch>
                  <a:fillRect l="-1166" t="-1591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232612"/>
                  </p:ext>
                </p:extLst>
              </p:nvPr>
            </p:nvGraphicFramePr>
            <p:xfrm>
              <a:off x="7647860" y="673965"/>
              <a:ext cx="1814192" cy="1908347"/>
            </p:xfrm>
            <a:graphic>
              <a:graphicData uri="http://schemas.openxmlformats.org/drawingml/2006/table">
                <a:tbl>
                  <a:tblPr/>
                  <a:tblGrid>
                    <a:gridCol w="58252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3166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500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DO" sz="14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s-DO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DO" sz="14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  <m:r>
                                  <a:rPr lang="es-DO" sz="14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DO" sz="1400" b="1" i="1" dirty="0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DO" sz="1400" b="1" i="1" dirty="0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s-DO" sz="1400" b="1" i="1" dirty="0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r>
                                  <a:rPr lang="es-DO" sz="14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  <m:r>
                                  <a:rPr lang="es-DO" sz="1400" b="1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s-DO" sz="1400" b="1" i="0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s-DO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610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610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8610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0232612"/>
                  </p:ext>
                </p:extLst>
              </p:nvPr>
            </p:nvGraphicFramePr>
            <p:xfrm>
              <a:off x="7647860" y="673965"/>
              <a:ext cx="1814192" cy="1908347"/>
            </p:xfrm>
            <a:graphic>
              <a:graphicData uri="http://schemas.openxmlformats.org/drawingml/2006/table">
                <a:tbl>
                  <a:tblPr/>
                  <a:tblGrid>
                    <a:gridCol w="58252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3166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50038"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42" t="-813" r="-213542" b="-156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DO"/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7783" t="-813" r="-985" b="-1569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610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8610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8610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1000"/>
                            </a:spcAft>
                          </a:pPr>
                          <a:r>
                            <a:rPr lang="es-DO" sz="14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450" marR="4445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" name="Imagen 3" descr="Recorte de pantall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61" y="2905547"/>
            <a:ext cx="5115639" cy="3286584"/>
          </a:xfrm>
          <a:prstGeom prst="rect">
            <a:avLst/>
          </a:prstGeom>
        </p:spPr>
      </p:pic>
      <p:pic>
        <p:nvPicPr>
          <p:cNvPr id="5" name="Imagen 4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527" y="2905547"/>
            <a:ext cx="5258534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12997</TotalTime>
  <Words>767</Words>
  <Application>Microsoft Office PowerPoint</Application>
  <PresentationFormat>Panorámica</PresentationFormat>
  <Paragraphs>77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de Office</vt:lpstr>
      <vt:lpstr>Inecuaciones en dos variables y sistema de inecuaciones en dos variables </vt:lpstr>
      <vt:lpstr>Al trabajar con inecuaciones hay que recordar </vt:lpstr>
      <vt:lpstr>Presentación de PowerPoint</vt:lpstr>
      <vt:lpstr>Ejemplo de como se resuelve una inecuación con una variable.</vt:lpstr>
      <vt:lpstr>Inecuaciones Lineales en dos Variables</vt:lpstr>
      <vt:lpstr>Grafica de desigualdades lineales</vt:lpstr>
      <vt:lpstr>Método general para resolver inecuaciones lineales en dos Variables </vt:lpstr>
      <vt:lpstr>Resolver la siguiente inecuación x + y &lt; 4</vt:lpstr>
      <vt:lpstr>Resolver la siguiente inecuación 2 x + 3 y ≥ 6</vt:lpstr>
      <vt:lpstr>Sistema de inecuaciones lineales en dos variables </vt:lpstr>
      <vt:lpstr>Ejemplo {█(x+2y&lt;1@3x-y≤2)┤ </vt:lpstr>
      <vt:lpstr>Ejemplo {█(x+2y&lt;1@3x-y≤2)┤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Inecuaciones en dos variables y sistema de inecuaciones en dos varibles</dc:title>
  <dc:creator>Frank Cepeda</dc:creator>
  <cp:lastModifiedBy>Frank Felix Cepeda  Torres</cp:lastModifiedBy>
  <cp:revision>81</cp:revision>
  <dcterms:created xsi:type="dcterms:W3CDTF">2019-03-14T14:08:50Z</dcterms:created>
  <dcterms:modified xsi:type="dcterms:W3CDTF">2021-02-17T16:51:46Z</dcterms:modified>
</cp:coreProperties>
</file>