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5717D-BC1A-4F14-8EF9-FF45444D4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683B8D-7EB5-48E6-997D-2A5FC5E6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90CEB-35C1-4EB0-B883-C2C5607C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67F1B3-BA71-4EBF-A479-8C509C34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DA5A38-29E1-494F-AF77-04C52FAB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107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DE85F-058A-429F-A326-6AE83158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85690-45EB-4FC6-9AAC-DF18163EB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36C87-21D2-41ED-AD31-BDB04902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F9718-F93D-4BCF-9939-3CE2AA4C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746AB-8823-412A-AD06-20C64C7B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198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D77B25-4242-4B10-89DF-EA603E93E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83EFB1-5EA1-4FC6-94DC-7255AA507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48711-13FA-487B-8CBC-8CD0E46D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37085-727C-4975-9BC5-9153882C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8D2E4-F401-4597-8E72-0E9483EA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37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37A8F-FAC1-4B8C-AC14-AD6A2E30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84473-6157-468B-BECA-7B7F1741C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26F7B-AB90-436B-B520-B57AD5E5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6DA2D-1C15-42A8-BC40-065BEEFB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ABEB5-4D4C-4D6B-A954-F19C29EF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824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74A97-10D5-4D2E-95DE-426D40E5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732A4-9E4A-4026-9FA5-157B9CA4E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A5680-F5B2-4A49-9080-4A27462F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6C1DA-88A8-4A03-AF04-9F3EF605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3B5BD-32C1-48A8-B8E7-FF3E7FB5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84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2D925-6DFF-4848-80B4-61A3C98C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5BEA-75B3-40F4-BF31-9DCAE4A18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22BBF1-0A1E-4096-A8F4-9579814A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0A808-DDF2-46A3-8BB3-D3DAB516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0B02B-4C4D-4C9E-B7A5-D02672C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98E17-F609-4A9E-9885-0B3FB652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4178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6795F-19D7-404F-902A-27D276E1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7D16C9-1D86-404B-B5B3-C6FD42F6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381180-09F9-4B95-9247-41E143AAF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489A6F-F793-454A-BAA9-8729DF067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F44F16-2169-4316-B9D1-59E445EC0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00890A-9D7E-4A2F-BB50-9582E989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B5BA69-54AB-4B4C-85AD-573B09E9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CC0F0A-9006-432D-A43D-C0247743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78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D1C8-3605-4D28-AE57-C3C637A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4E990F-FFC9-4D9E-837C-DC3E36B1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007C21-5642-4800-941E-99EC3EE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68F3B4-0E60-479F-A85B-06E419E2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666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2D01BF-ECA6-480E-BA95-612B47B8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65C7C4-7A2D-4F7D-A015-3B291EEF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C18C85-47CD-43BF-91D5-1FA27248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68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CEFBB-BD06-4063-AC55-C0D233F4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862AB-5036-4040-8BE5-A4841A3A3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2B026E-146F-405D-A794-E9567633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2FED8-B383-4272-8F1E-168A959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05CB11-6AE8-4C6E-9922-48C298AB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089F6F-5F76-46EF-92A5-2F2A4235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52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E4BBA-97A5-4711-BDFD-88476ED4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A74474-26D9-44E8-B910-F0F24700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16BD9A-BC23-408F-8610-9FCDE0735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6A821-7A62-4E5C-A8B2-4F26E18D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4CE115-FC6C-4BBE-AD4F-D10F3A15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53759-2CA1-45FC-86CE-FD876870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8504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9E369A-DE1E-47CA-8DBB-2C3CA353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7B4EBD-D2E7-4D12-8946-D5A59536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7173E-DC1E-4DDB-A4A4-30B35299B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398C-808E-4BE8-BA18-C19F3490B380}" type="datetimeFigureOut">
              <a:rPr lang="es-DO" smtClean="0"/>
              <a:t>28/4/2021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A85A0-156B-4D55-A4EE-EB871C0D5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E9A6D-0CAF-4805-8A40-53E93F206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6100-07E7-4F88-AE46-CD14F44A81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026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B9367-BC7D-4B97-B03D-3CFBECDD1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Hipérbola </a:t>
            </a:r>
            <a:endParaRPr lang="es-D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06C099-D1D7-43D2-B95D-AEB46E8F5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Mat. G-5 año 20-21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2794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E1FE7-890D-4F90-BFA3-67783CB0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23" y="140043"/>
            <a:ext cx="10415954" cy="591478"/>
          </a:xfrm>
        </p:spPr>
        <p:txBody>
          <a:bodyPr>
            <a:normAutofit fontScale="90000"/>
          </a:bodyPr>
          <a:lstStyle/>
          <a:p>
            <a:r>
              <a:rPr lang="es-MX" dirty="0"/>
              <a:t>Gráfica del ejemplo 2</a:t>
            </a:r>
            <a:endParaRPr lang="es-DO" dirty="0"/>
          </a:p>
        </p:txBody>
      </p:sp>
      <p:pic>
        <p:nvPicPr>
          <p:cNvPr id="9" name="Marcador de contenido 8" descr="Gráfico&#10;&#10;Descripción generada automáticamente">
            <a:extLst>
              <a:ext uri="{FF2B5EF4-FFF2-40B4-BE49-F238E27FC236}">
                <a16:creationId xmlns:a16="http://schemas.microsoft.com/office/drawing/2014/main" id="{72F3C369-E893-4CE2-8787-5C528BB1F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6" y="826478"/>
            <a:ext cx="9095247" cy="5321104"/>
          </a:xfrm>
        </p:spPr>
      </p:pic>
    </p:spTree>
    <p:extLst>
      <p:ext uri="{BB962C8B-B14F-4D97-AF65-F5344CB8AC3E}">
        <p14:creationId xmlns:p14="http://schemas.microsoft.com/office/powerpoint/2010/main" val="34247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CF07F5F-99CA-465A-BEC7-DDC6DF1B9C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4941" y="176505"/>
                <a:ext cx="11814517" cy="639421"/>
              </a:xfrm>
            </p:spPr>
            <p:txBody>
              <a:bodyPr>
                <a:normAutofit fontScale="90000"/>
              </a:bodyPr>
              <a:lstStyle/>
              <a:p>
                <a:r>
                  <a:rPr lang="es-MX" sz="2400" b="1" dirty="0">
                    <a:solidFill>
                      <a:schemeClr val="accent1"/>
                    </a:solidFill>
                  </a:rPr>
                  <a:t>Ejemplo 3</a:t>
                </a:r>
                <a:br>
                  <a:rPr lang="es-MX" sz="2400" b="1" dirty="0">
                    <a:solidFill>
                      <a:schemeClr val="accent1"/>
                    </a:solidFill>
                  </a:rPr>
                </a:br>
                <a:r>
                  <a:rPr lang="es-MX" sz="2400" b="1" dirty="0">
                    <a:solidFill>
                      <a:schemeClr val="accent1"/>
                    </a:solidFill>
                  </a:rPr>
                  <a:t>Dados los vértices </a:t>
                </a:r>
                <a14:m>
                  <m:oMath xmlns:m="http://schemas.openxmlformats.org/officeDocument/2006/math"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(±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MX" sz="2400" b="1" dirty="0">
                    <a:solidFill>
                      <a:schemeClr val="accent1"/>
                    </a:solidFill>
                  </a:rPr>
                  <a:t>y los focos </a:t>
                </a:r>
                <a14:m>
                  <m:oMath xmlns:m="http://schemas.openxmlformats.org/officeDocument/2006/math"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(±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MX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MX" sz="2400" b="1" dirty="0">
                    <a:solidFill>
                      <a:schemeClr val="accent1"/>
                    </a:solidFill>
                  </a:rPr>
                  <a:t>de una hipérbola, determine los demás elementos.</a:t>
                </a:r>
                <a:endParaRPr lang="es-DO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CF07F5F-99CA-465A-BEC7-DDC6DF1B9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4941" y="176505"/>
                <a:ext cx="11814517" cy="639421"/>
              </a:xfrm>
              <a:blipFill>
                <a:blip r:embed="rId2"/>
                <a:stretch>
                  <a:fillRect l="-670" t="-16190" b="-23810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ACDF1A-1812-4D06-9244-0FE6F2257A2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2542" y="815925"/>
                <a:ext cx="5627076" cy="5865569"/>
              </a:xfrm>
            </p:spPr>
            <p:txBody>
              <a:bodyPr>
                <a:normAutofit/>
              </a:bodyPr>
              <a:lstStyle/>
              <a:p>
                <a:r>
                  <a:rPr lang="es-MX" sz="2400" dirty="0"/>
                  <a:t>SOLUCIÓN</a:t>
                </a:r>
              </a:p>
              <a:p>
                <a:r>
                  <a:rPr lang="es-MX" sz="2400" dirty="0"/>
                  <a:t> Como los vértices están sobre el eje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MX" sz="2400" dirty="0"/>
                  <a:t>, la hipérbola tiene un eje transverso horizontal. Su ecuación es de la forma</a:t>
                </a:r>
              </a:p>
              <a:p>
                <a:r>
                  <a:rPr lang="es-MX" sz="2400" dirty="0">
                    <a:solidFill>
                      <a:schemeClr val="tx1"/>
                    </a:solidFill>
                  </a:rPr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r>
                  <a:rPr lang="es-MX" sz="2400" dirty="0"/>
                  <a:t>Tenemos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s-MX" sz="2400" dirty="0"/>
                  <a:t>y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s-MX" sz="2400" dirty="0"/>
                  <a:t>. Para hallar b, usamos la relación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=16−9=7</m:t>
                    </m:r>
                  </m:oMath>
                </a14:m>
                <a:endParaRPr lang="es-MX" sz="2400" dirty="0"/>
              </a:p>
              <a:p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s-MX" sz="2400" dirty="0">
                  <a:solidFill>
                    <a:srgbClr val="FF0000"/>
                  </a:solidFill>
                </a:endParaRPr>
              </a:p>
              <a:p>
                <a:r>
                  <a:rPr lang="es-MX" sz="2400" dirty="0">
                    <a:solidFill>
                      <a:schemeClr val="tx1"/>
                    </a:solidFill>
                  </a:rPr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s-MX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MX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  <m:r>
                              <a:rPr lang="es-MX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MX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ACDF1A-1812-4D06-9244-0FE6F2257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2542" y="815925"/>
                <a:ext cx="5627076" cy="5865569"/>
              </a:xfrm>
              <a:blipFill>
                <a:blip r:embed="rId3"/>
                <a:stretch>
                  <a:fillRect l="-1407" t="-1455" r="-541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906EA54C-B04E-4D0A-97A0-20FC0D62882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815925"/>
                <a:ext cx="5983458" cy="5162844"/>
              </a:xfrm>
            </p:spPr>
            <p:txBody>
              <a:bodyPr>
                <a:normAutofit/>
              </a:bodyPr>
              <a:lstStyle/>
              <a:p>
                <a:r>
                  <a:rPr lang="es-MX" sz="2400" dirty="0"/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MX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s-MX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s-MX" sz="2400" dirty="0"/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ad>
                      <m:radPr>
                        <m:degHide m:val="on"/>
                        <m:ctrlP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Eje </a:t>
                </a:r>
                <a:r>
                  <a:rPr lang="es-DO" sz="2400" dirty="0"/>
                  <a:t>transverso</a:t>
                </a:r>
                <a:r>
                  <a:rPr lang="es-DO" sz="2400" dirty="0">
                    <a:solidFill>
                      <a:schemeClr val="tx1"/>
                    </a:solidFill>
                  </a:rPr>
                  <a:t> horizontal, longitud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(3)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r>
                  <a:rPr lang="es-MX" sz="24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400" dirty="0"/>
                  <a:t> </a:t>
                </a:r>
                <a:endParaRPr lang="es-DO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DO" sz="24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906EA54C-B04E-4D0A-97A0-20FC0D628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815925"/>
                <a:ext cx="5983458" cy="5162844"/>
              </a:xfrm>
              <a:blipFill>
                <a:blip r:embed="rId4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C64F4-CBAD-4380-9016-37411C8B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125729"/>
            <a:ext cx="10637520" cy="755015"/>
          </a:xfrm>
        </p:spPr>
        <p:txBody>
          <a:bodyPr/>
          <a:lstStyle/>
          <a:p>
            <a:r>
              <a:rPr lang="es-MX" dirty="0"/>
              <a:t>Gráfica del ejemplo 3</a:t>
            </a:r>
            <a:endParaRPr lang="es-DO" dirty="0"/>
          </a:p>
        </p:txBody>
      </p:sp>
      <p:pic>
        <p:nvPicPr>
          <p:cNvPr id="12" name="Marcador de contenido 1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65B5BE74-7C8C-4951-B6BD-D6E6B73E21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72" y="880744"/>
            <a:ext cx="7368540" cy="5526405"/>
          </a:xfrm>
        </p:spPr>
      </p:pic>
    </p:spTree>
    <p:extLst>
      <p:ext uri="{BB962C8B-B14F-4D97-AF65-F5344CB8AC3E}">
        <p14:creationId xmlns:p14="http://schemas.microsoft.com/office/powerpoint/2010/main" val="34844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9BA1-401F-4BA1-A94A-D777B99B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0" y="196314"/>
            <a:ext cx="11808657" cy="633045"/>
          </a:xfrm>
        </p:spPr>
        <p:txBody>
          <a:bodyPr>
            <a:normAutofit fontScale="90000"/>
          </a:bodyPr>
          <a:lstStyle/>
          <a:p>
            <a:r>
              <a:rPr lang="es-MX" sz="2400" b="1" dirty="0"/>
              <a:t>Ejemplo 4</a:t>
            </a:r>
            <a:br>
              <a:rPr lang="es-MX" sz="2400" b="1" dirty="0"/>
            </a:br>
            <a:r>
              <a:rPr lang="es-MX" sz="2400" b="1" dirty="0"/>
              <a:t>Si de una hipérbola conoces los vértices (0, ±2) y asíntotas y = ±2x, determine los elementos restantes.</a:t>
            </a:r>
            <a:endParaRPr lang="es-DO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9">
                <a:extLst>
                  <a:ext uri="{FF2B5EF4-FFF2-40B4-BE49-F238E27FC236}">
                    <a16:creationId xmlns:a16="http://schemas.microsoft.com/office/drawing/2014/main" id="{386B5CED-40EE-4409-9089-60CC6C4A02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1253331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s-MX" sz="2000" dirty="0">
                    <a:solidFill>
                      <a:schemeClr val="tx1"/>
                    </a:solidFill>
                  </a:rPr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  </m:t>
                    </m:r>
                  </m:oMath>
                </a14:m>
                <a:endParaRPr lang="es-DO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Eje </a:t>
                </a:r>
                <a:r>
                  <a:rPr lang="es-DO" sz="2000" dirty="0"/>
                  <a:t>transverso</a:t>
                </a:r>
                <a:r>
                  <a:rPr lang="es-DO" sz="2000" dirty="0">
                    <a:solidFill>
                      <a:schemeClr val="tx1"/>
                    </a:solidFill>
                  </a:rPr>
                  <a:t> horizontal, longitud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(2)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s-MX" sz="2000" b="0" dirty="0">
                  <a:solidFill>
                    <a:schemeClr val="tx1"/>
                  </a:solidFill>
                </a:endParaRPr>
              </a:p>
              <a:p>
                <a:r>
                  <a:rPr lang="es-MX" sz="20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ad>
                      <m:radPr>
                        <m:degHide m:val="on"/>
                        <m:ctrlP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s-MX" sz="2000" b="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000" dirty="0"/>
                  <a:t> </a:t>
                </a:r>
                <a:endParaRPr lang="es-DO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DO" sz="2000" dirty="0"/>
              </a:p>
            </p:txBody>
          </p:sp>
        </mc:Choice>
        <mc:Fallback xmlns="">
          <p:sp>
            <p:nvSpPr>
              <p:cNvPr id="10" name="Marcador de contenido 9">
                <a:extLst>
                  <a:ext uri="{FF2B5EF4-FFF2-40B4-BE49-F238E27FC236}">
                    <a16:creationId xmlns:a16="http://schemas.microsoft.com/office/drawing/2014/main" id="{386B5CED-40EE-4409-9089-60CC6C4A0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1253331"/>
                <a:ext cx="5181600" cy="4351338"/>
              </a:xfrm>
              <a:blipFill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contenido 14">
                <a:extLst>
                  <a:ext uri="{FF2B5EF4-FFF2-40B4-BE49-F238E27FC236}">
                    <a16:creationId xmlns:a16="http://schemas.microsoft.com/office/drawing/2014/main" id="{9F9BEBEA-C4CA-4F7F-AE10-AA0AC77F67E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19220" y="1253331"/>
                <a:ext cx="5561428" cy="4628906"/>
              </a:xfrm>
            </p:spPr>
            <p:txBody>
              <a:bodyPr>
                <a:normAutofit/>
              </a:bodyPr>
              <a:lstStyle/>
              <a:p>
                <a:r>
                  <a:rPr lang="es-MX" sz="2000" dirty="0"/>
                  <a:t>SOLUCIÓN</a:t>
                </a:r>
              </a:p>
              <a:p>
                <a:r>
                  <a:rPr lang="es-MX" sz="2000" dirty="0"/>
                  <a:t> Como los vértices están en el eje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MX" sz="2000" dirty="0"/>
                  <a:t>, la hipérbola tiene un eje transverso vertical con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MX" sz="2000" dirty="0"/>
                  <a:t>. </a:t>
                </a:r>
              </a:p>
              <a:p>
                <a:r>
                  <a:rPr lang="es-MX" sz="2000" dirty="0"/>
                  <a:t>De la ecuación de la asíntota vemos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MX" sz="2000" dirty="0"/>
                  <a:t>.</a:t>
                </a:r>
              </a:p>
              <a:p>
                <a:r>
                  <a:rPr lang="es-MX" sz="2000" dirty="0"/>
                  <a:t>Como </a:t>
                </a:r>
                <a:r>
                  <a:rPr lang="es-MX" sz="2000" dirty="0">
                    <a:solidFill>
                      <a:srgbClr val="FF0000"/>
                    </a:solidFill>
                  </a:rPr>
                  <a:t>a=2 </a:t>
                </a:r>
                <a:r>
                  <a:rPr lang="es-MX" sz="2000" dirty="0"/>
                  <a:t>obtenemos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MX" sz="2000" dirty="0"/>
                  <a:t>, de modo que </a:t>
                </a:r>
                <a:r>
                  <a:rPr lang="es-MX" sz="2000" dirty="0">
                    <a:solidFill>
                      <a:srgbClr val="FF0000"/>
                    </a:solidFill>
                  </a:rPr>
                  <a:t>b=1</a:t>
                </a:r>
                <a:r>
                  <a:rPr lang="es-MX" sz="2000" dirty="0"/>
                  <a:t>.</a:t>
                </a:r>
              </a:p>
              <a:p>
                <a:r>
                  <a:rPr lang="es-MX" sz="2000" dirty="0"/>
                  <a:t>Por lo tanto, la ecuación de la hipérbola es</a:t>
                </a:r>
              </a:p>
              <a:p>
                <a:r>
                  <a:rPr lang="es-MX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  </m:t>
                    </m:r>
                  </m:oMath>
                </a14:m>
                <a:endParaRPr lang="es-DO" sz="2000" dirty="0"/>
              </a:p>
              <a:p>
                <a:r>
                  <a:rPr lang="es-DO" sz="2000" dirty="0"/>
                  <a:t>Para hallar los focos, calculamos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DO" sz="2000" dirty="0"/>
                  <a:t>, de modo que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s-DO" sz="2000" dirty="0"/>
              </a:p>
              <a:p>
                <a:endParaRPr lang="es-DO" sz="2000" dirty="0"/>
              </a:p>
              <a:p>
                <a:endParaRPr lang="es-DO" sz="2000" dirty="0"/>
              </a:p>
            </p:txBody>
          </p:sp>
        </mc:Choice>
        <mc:Fallback xmlns="">
          <p:sp>
            <p:nvSpPr>
              <p:cNvPr id="15" name="Marcador de contenido 14">
                <a:extLst>
                  <a:ext uri="{FF2B5EF4-FFF2-40B4-BE49-F238E27FC236}">
                    <a16:creationId xmlns:a16="http://schemas.microsoft.com/office/drawing/2014/main" id="{9F9BEBEA-C4CA-4F7F-AE10-AA0AC77F6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9220" y="1253331"/>
                <a:ext cx="5561428" cy="4628906"/>
              </a:xfrm>
              <a:blipFill>
                <a:blip r:embed="rId3"/>
                <a:stretch>
                  <a:fillRect l="-987" t="-1449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7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7F258-92A2-4E4C-BE0E-C9C428C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1" y="224448"/>
            <a:ext cx="10515600" cy="1325563"/>
          </a:xfrm>
        </p:spPr>
        <p:txBody>
          <a:bodyPr/>
          <a:lstStyle/>
          <a:p>
            <a:r>
              <a:rPr lang="es-MX" dirty="0"/>
              <a:t>Gráfica del ejemplo 4</a:t>
            </a:r>
            <a:endParaRPr lang="es-DO" dirty="0"/>
          </a:p>
        </p:txBody>
      </p:sp>
      <p:pic>
        <p:nvPicPr>
          <p:cNvPr id="6" name="Marcador de contenido 5" descr="Gráfico&#10;&#10;Descripción generada automáticamente">
            <a:extLst>
              <a:ext uri="{FF2B5EF4-FFF2-40B4-BE49-F238E27FC236}">
                <a16:creationId xmlns:a16="http://schemas.microsoft.com/office/drawing/2014/main" id="{50C1C17F-807A-48C1-B7F2-A22F1BC8E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25" y="168176"/>
            <a:ext cx="4870726" cy="6335432"/>
          </a:xfrm>
        </p:spPr>
      </p:pic>
    </p:spTree>
    <p:extLst>
      <p:ext uri="{BB962C8B-B14F-4D97-AF65-F5344CB8AC3E}">
        <p14:creationId xmlns:p14="http://schemas.microsoft.com/office/powerpoint/2010/main" val="19330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13521B7A-A148-4056-828B-EA72BAD91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" y="114012"/>
            <a:ext cx="7156416" cy="1129961"/>
          </a:xfr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B99D3429-F04C-46AA-8235-BDDEE7E5D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" y="1421062"/>
            <a:ext cx="7362870" cy="1294002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CAA966D4-C463-4286-8ACA-9C14ADBB1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77" y="1421062"/>
            <a:ext cx="3567792" cy="3312949"/>
          </a:xfrm>
          <a:prstGeom prst="rect">
            <a:avLst/>
          </a:prstGeom>
        </p:spPr>
      </p:pic>
      <p:pic>
        <p:nvPicPr>
          <p:cNvPr id="10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F597C0F3-E2BF-449F-A4C9-53E475F39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" y="2772353"/>
            <a:ext cx="7092460" cy="1869512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3888FA79-F3BD-4225-ADA1-5023E3500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" y="4641865"/>
            <a:ext cx="7217947" cy="2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 descr="Texto, Carta&#10;&#10;Descripción generada automáticamente">
            <a:extLst>
              <a:ext uri="{FF2B5EF4-FFF2-40B4-BE49-F238E27FC236}">
                <a16:creationId xmlns:a16="http://schemas.microsoft.com/office/drawing/2014/main" id="{60213E8D-5CE8-49E9-90AB-1CEE14826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" y="256417"/>
            <a:ext cx="10387359" cy="5440997"/>
          </a:xfrm>
        </p:spPr>
      </p:pic>
    </p:spTree>
    <p:extLst>
      <p:ext uri="{BB962C8B-B14F-4D97-AF65-F5344CB8AC3E}">
        <p14:creationId xmlns:p14="http://schemas.microsoft.com/office/powerpoint/2010/main" val="29955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DA5F2-4F6F-497A-916C-B4C2819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127620"/>
            <a:ext cx="6870895" cy="603900"/>
          </a:xfrm>
        </p:spPr>
        <p:txBody>
          <a:bodyPr>
            <a:normAutofit/>
          </a:bodyPr>
          <a:lstStyle/>
          <a:p>
            <a:r>
              <a:rPr lang="es-DO" sz="3200" b="1" dirty="0">
                <a:solidFill>
                  <a:srgbClr val="0070C0"/>
                </a:solidFill>
              </a:rPr>
              <a:t>Propiedades principales de hipérbolas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5D442-5180-4F66-8532-5580875957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302" y="883088"/>
                <a:ext cx="7147560" cy="548957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MX" sz="2800" dirty="0"/>
                  <a:t>Este recuadro resume lo que acabamos de demostrar acerca de la ecuación y características de una hipérbola con centro en el origen.</a:t>
                </a:r>
              </a:p>
              <a:p>
                <a:r>
                  <a:rPr lang="es-MX" dirty="0"/>
                  <a:t>En donde se cumple que</a:t>
                </a:r>
                <a:r>
                  <a:rPr lang="es-MX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800" dirty="0"/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Centro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 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,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Eje </a:t>
                </a:r>
                <a:r>
                  <a:rPr lang="es-DO" dirty="0"/>
                  <a:t>transverso</a:t>
                </a:r>
                <a:r>
                  <a:rPr lang="es-DO" sz="2800" dirty="0">
                    <a:solidFill>
                      <a:schemeClr val="tx1"/>
                    </a:solidFill>
                  </a:rPr>
                  <a:t> horizontal, longitud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dirty="0"/>
                  <a:t> </a:t>
                </a:r>
                <a:endParaRPr lang="es-DO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DO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5D442-5180-4F66-8532-558087595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302" y="883088"/>
                <a:ext cx="7147560" cy="5489577"/>
              </a:xfrm>
              <a:blipFill>
                <a:blip r:embed="rId2"/>
                <a:stretch>
                  <a:fillRect l="-1195" t="-2556" r="-171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Gráfico, Gráfico radial&#10;&#10;Descripción generada automáticamente">
            <a:extLst>
              <a:ext uri="{FF2B5EF4-FFF2-40B4-BE49-F238E27FC236}">
                <a16:creationId xmlns:a16="http://schemas.microsoft.com/office/drawing/2014/main" id="{E516794F-277F-485B-AA7F-2A6E55DF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8" t="47968" r="6513" b="2603"/>
          <a:stretch/>
        </p:blipFill>
        <p:spPr>
          <a:xfrm>
            <a:off x="7118252" y="1226611"/>
            <a:ext cx="4829325" cy="44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DA5F2-4F6F-497A-916C-B4C2819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127620"/>
            <a:ext cx="6870895" cy="603900"/>
          </a:xfrm>
        </p:spPr>
        <p:txBody>
          <a:bodyPr>
            <a:normAutofit/>
          </a:bodyPr>
          <a:lstStyle/>
          <a:p>
            <a:r>
              <a:rPr lang="es-DO" sz="3200" b="1" dirty="0">
                <a:solidFill>
                  <a:srgbClr val="0070C0"/>
                </a:solidFill>
              </a:rPr>
              <a:t>Propiedades principales de hipérbolas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5D442-5180-4F66-8532-5580875957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356" y="731520"/>
                <a:ext cx="7658687" cy="61264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MX" sz="2800" dirty="0"/>
                  <a:t>Este recuadro resume lo que acabamos de demostrar acerca de la ecuación y características de una hipérbola con centro en el origen.</a:t>
                </a:r>
              </a:p>
              <a:p>
                <a:r>
                  <a:rPr lang="es-MX" sz="2800" dirty="0"/>
                  <a:t>En donde se cumple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2800" dirty="0"/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Centro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MX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MX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 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,  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Eje </a:t>
                </a:r>
                <a:r>
                  <a:rPr lang="es-DO" dirty="0"/>
                  <a:t>transverso</a:t>
                </a:r>
                <a:r>
                  <a:rPr lang="es-DO" sz="2800" dirty="0">
                    <a:solidFill>
                      <a:schemeClr val="tx1"/>
                    </a:solidFill>
                  </a:rPr>
                  <a:t> </a:t>
                </a:r>
                <a:r>
                  <a:rPr lang="es-DO" dirty="0"/>
                  <a:t>vertical</a:t>
                </a:r>
                <a:r>
                  <a:rPr lang="es-DO" sz="2800" dirty="0">
                    <a:solidFill>
                      <a:schemeClr val="tx1"/>
                    </a:solidFill>
                  </a:rPr>
                  <a:t>, longitud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MX" sz="28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>
                      <a:rPr lang="es-MX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s-MX" sz="2800" b="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8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dirty="0"/>
                  <a:t> </a:t>
                </a:r>
                <a:endParaRPr lang="es-DO" sz="2800" dirty="0">
                  <a:solidFill>
                    <a:schemeClr val="tx1"/>
                  </a:solidFill>
                </a:endParaRPr>
              </a:p>
              <a:p>
                <a:r>
                  <a:rPr lang="es-DO" sz="28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DO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5D442-5180-4F66-8532-558087595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56" y="731520"/>
                <a:ext cx="7658687" cy="6126480"/>
              </a:xfrm>
              <a:blipFill>
                <a:blip r:embed="rId2"/>
                <a:stretch>
                  <a:fillRect l="-1274" t="-1990" r="-955" b="-1990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Gráfico, Diagrama, Gráfico radial&#10;&#10;Descripción generada automáticamente">
            <a:extLst>
              <a:ext uri="{FF2B5EF4-FFF2-40B4-BE49-F238E27FC236}">
                <a16:creationId xmlns:a16="http://schemas.microsoft.com/office/drawing/2014/main" id="{A9AD7396-B86D-4826-A547-048074390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46677" r="15155" b="2537"/>
          <a:stretch/>
        </p:blipFill>
        <p:spPr>
          <a:xfrm>
            <a:off x="7052602" y="1462029"/>
            <a:ext cx="4892042" cy="43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C276A-E329-4660-B067-AD6A38D3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31" y="111908"/>
            <a:ext cx="9284677" cy="549276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accent1"/>
                </a:solidFill>
              </a:rPr>
              <a:t>Estrategia para graficar una hipérbola a mano.</a:t>
            </a:r>
            <a:endParaRPr lang="es-DO" sz="3200" b="1" dirty="0">
              <a:solidFill>
                <a:schemeClr val="accent1"/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B542C35-7D19-4AB5-ADD2-BBC6B1A8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" y="661184"/>
            <a:ext cx="7272615" cy="2305372"/>
          </a:xfr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66A7B2-6652-4CF5-A4D1-C128EEF4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" y="5641207"/>
            <a:ext cx="4379504" cy="5556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2A3BF6-8AE3-4DE7-93B0-54BD21B6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6" y="3079111"/>
            <a:ext cx="5911717" cy="2362529"/>
          </a:xfrm>
          <a:prstGeom prst="rect">
            <a:avLst/>
          </a:prstGeom>
        </p:spPr>
      </p:pic>
      <p:pic>
        <p:nvPicPr>
          <p:cNvPr id="19" name="Imagen 18" descr="Gráfico, Diagrama, Gráfico de cajas y bigotes&#10;&#10;Descripción generada automáticamente">
            <a:extLst>
              <a:ext uri="{FF2B5EF4-FFF2-40B4-BE49-F238E27FC236}">
                <a16:creationId xmlns:a16="http://schemas.microsoft.com/office/drawing/2014/main" id="{2DF14235-D772-4BC5-B89D-CDF201F8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4768" b="1186"/>
          <a:stretch/>
        </p:blipFill>
        <p:spPr>
          <a:xfrm>
            <a:off x="8598737" y="661184"/>
            <a:ext cx="2072284" cy="2600809"/>
          </a:xfrm>
          <a:prstGeom prst="rect">
            <a:avLst/>
          </a:prstGeom>
        </p:spPr>
      </p:pic>
      <p:pic>
        <p:nvPicPr>
          <p:cNvPr id="21" name="Imagen 20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2A7D43E1-ECDD-4183-83AC-37599AADA3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b="-2786"/>
          <a:stretch/>
        </p:blipFill>
        <p:spPr>
          <a:xfrm>
            <a:off x="6625883" y="3782860"/>
            <a:ext cx="2145414" cy="2963232"/>
          </a:xfrm>
          <a:prstGeom prst="rect">
            <a:avLst/>
          </a:prstGeom>
        </p:spPr>
      </p:pic>
      <p:pic>
        <p:nvPicPr>
          <p:cNvPr id="23" name="Imagen 22" descr="Gráfico, Gráfico radial&#10;&#10;Descripción generada automáticamente">
            <a:extLst>
              <a:ext uri="{FF2B5EF4-FFF2-40B4-BE49-F238E27FC236}">
                <a16:creationId xmlns:a16="http://schemas.microsoft.com/office/drawing/2014/main" id="{232A67CA-2963-4BE9-9A8F-E2D5A61454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"/>
          <a:stretch/>
        </p:blipFill>
        <p:spPr>
          <a:xfrm>
            <a:off x="9634879" y="3808896"/>
            <a:ext cx="2394485" cy="29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556FCDFA-B86D-4310-9D3A-1A88A6CB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4" y="-21985"/>
            <a:ext cx="7926075" cy="1148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contenido 8">
                <a:extLst>
                  <a:ext uri="{FF2B5EF4-FFF2-40B4-BE49-F238E27FC236}">
                    <a16:creationId xmlns:a16="http://schemas.microsoft.com/office/drawing/2014/main" id="{5655AA6D-A686-4253-89F4-652D3C7C5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774" y="986044"/>
                <a:ext cx="11372666" cy="54288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MX" sz="2400" dirty="0"/>
                  <a:t>SOLUCIÓN</a:t>
                </a:r>
              </a:p>
              <a:p>
                <a:r>
                  <a:rPr lang="es-MX" sz="2400" dirty="0"/>
                  <a:t> (a) Primero dividimos ambos lados de la ecuación entre 144 para ponerla en forma normal:</a:t>
                </a:r>
              </a:p>
              <a:p>
                <a:r>
                  <a:rPr lang="es-MX" sz="2400" dirty="0"/>
                  <a:t>Ecuación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s-MX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MX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s-MX" sz="2400" dirty="0">
                  <a:solidFill>
                    <a:srgbClr val="FF0000"/>
                  </a:solidFill>
                </a:endParaRPr>
              </a:p>
              <a:p>
                <a:r>
                  <a:rPr lang="es-MX" sz="2400" dirty="0"/>
                  <a:t>Como el término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400" dirty="0"/>
                  <a:t> es positivo, la hipérbola tiene un eje transverso horizontal; sus vértices y focos están en el eje x. Como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2400" dirty="0"/>
                  <a:t>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s-MX" sz="2400" dirty="0"/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400" i="1" dirty="0" smtClean="0">
                        <a:latin typeface="Cambria Math" panose="02040503050406030204" pitchFamily="18" charset="0"/>
                      </a:rPr>
                      <m:t> 9 </m:t>
                    </m:r>
                  </m:oMath>
                </a14:m>
                <a:r>
                  <a:rPr lang="es-MX" sz="2400" dirty="0"/>
                  <a:t>y</a:t>
                </a: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400" dirty="0"/>
                  <a:t>, obtenemos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s-MX" sz="2400" dirty="0"/>
                  <a:t>, 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=3 </m:t>
                    </m:r>
                  </m:oMath>
                </a14:m>
                <a:r>
                  <a:rPr lang="es-MX" sz="2400" dirty="0"/>
                  <a:t>y</a:t>
                </a:r>
                <a:r>
                  <a:rPr lang="es-MX" sz="2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16+9</m:t>
                        </m:r>
                      </m:e>
                    </m:rad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s-MX" sz="2400" dirty="0"/>
                  <a:t>. </a:t>
                </a:r>
              </a:p>
              <a:p>
                <a:r>
                  <a:rPr lang="es-MX" sz="2400" dirty="0"/>
                  <a:t>Por lo tanto, tenemos. </a:t>
                </a:r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MX" sz="2400" dirty="0">
                    <a:solidFill>
                      <a:schemeClr val="tx1"/>
                    </a:solidFill>
                  </a:rPr>
                  <a:t>Centro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4,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s-MX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Eje </a:t>
                </a:r>
                <a:r>
                  <a:rPr lang="es-DO" sz="2400" dirty="0"/>
                  <a:t>transverso</a:t>
                </a:r>
                <a:r>
                  <a:rPr lang="es-DO" sz="2400" dirty="0">
                    <a:solidFill>
                      <a:schemeClr val="tx1"/>
                    </a:solidFill>
                  </a:rPr>
                  <a:t> horizontal, longitud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4)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r>
                  <a:rPr lang="es-MX" sz="24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s-MX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s-MX" sz="2400" b="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4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400" dirty="0"/>
                  <a:t> </a:t>
                </a:r>
                <a:endParaRPr lang="es-DO" sz="2400" dirty="0">
                  <a:solidFill>
                    <a:schemeClr val="tx1"/>
                  </a:solidFill>
                </a:endParaRPr>
              </a:p>
              <a:p>
                <a:r>
                  <a:rPr lang="es-DO" sz="24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DO" sz="2400" dirty="0"/>
              </a:p>
            </p:txBody>
          </p:sp>
        </mc:Choice>
        <mc:Fallback xmlns="">
          <p:sp>
            <p:nvSpPr>
              <p:cNvPr id="9" name="Marcador de contenido 8">
                <a:extLst>
                  <a:ext uri="{FF2B5EF4-FFF2-40B4-BE49-F238E27FC236}">
                    <a16:creationId xmlns:a16="http://schemas.microsoft.com/office/drawing/2014/main" id="{5655AA6D-A686-4253-89F4-652D3C7C5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774" y="986044"/>
                <a:ext cx="11372666" cy="5428823"/>
              </a:xfrm>
              <a:blipFill>
                <a:blip r:embed="rId3"/>
                <a:stretch>
                  <a:fillRect l="-589" t="-2360" r="-268" b="-1798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5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F6CE3-13CF-44F6-B1AF-C0F85512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600" y="125974"/>
            <a:ext cx="5590736" cy="74622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accent1"/>
                </a:solidFill>
              </a:rPr>
              <a:t>Gráfica del ejemplo 1</a:t>
            </a:r>
            <a:endParaRPr lang="es-DO" sz="3600" dirty="0">
              <a:solidFill>
                <a:schemeClr val="accent1"/>
              </a:solidFill>
            </a:endParaRPr>
          </a:p>
        </p:txBody>
      </p:sp>
      <p:pic>
        <p:nvPicPr>
          <p:cNvPr id="8" name="Marcador de contenido 7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7829DBA8-C326-4096-852E-B979A386A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0" y="872197"/>
            <a:ext cx="8280750" cy="5593226"/>
          </a:xfrm>
        </p:spPr>
      </p:pic>
    </p:spTree>
    <p:extLst>
      <p:ext uri="{BB962C8B-B14F-4D97-AF65-F5344CB8AC3E}">
        <p14:creationId xmlns:p14="http://schemas.microsoft.com/office/powerpoint/2010/main" val="33772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D5E7199-A58D-462B-8AE1-E72E7306C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814" y="1253330"/>
                <a:ext cx="11682047" cy="5412463"/>
              </a:xfrm>
            </p:spPr>
            <p:txBody>
              <a:bodyPr>
                <a:normAutofit/>
              </a:bodyPr>
              <a:lstStyle/>
              <a:p>
                <a:r>
                  <a:rPr lang="es-MX" sz="2000" dirty="0"/>
                  <a:t>SOLUCIÓN Empezamos por escribir la ecuación en la forma estándar para una hipérbola</a:t>
                </a:r>
              </a:p>
              <a:p>
                <a:endParaRPr lang="es-MX" sz="2000" dirty="0"/>
              </a:p>
              <a:p>
                <a:endParaRPr lang="es-MX" sz="2000" dirty="0"/>
              </a:p>
              <a:p>
                <a:r>
                  <a:rPr lang="es-MX" sz="2000" dirty="0"/>
                  <a:t>Como el término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000" dirty="0"/>
                  <a:t> es positivo, la hipérbola tiene un eje transverso vertical; sus vértices y focos están en el eje y. Como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2000" dirty="0"/>
                  <a:t> </a:t>
                </a:r>
                <a14:m>
                  <m:oMath xmlns:m="http://schemas.openxmlformats.org/officeDocument/2006/math">
                    <m:r>
                      <a:rPr lang="es-MX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MX" sz="2000" dirty="0"/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</a:rPr>
                      <m:t> 9 </m:t>
                    </m:r>
                  </m:oMath>
                </a14:m>
                <a:r>
                  <a:rPr lang="es-MX" sz="2000" dirty="0"/>
                  <a:t>y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000" dirty="0"/>
                  <a:t>, obtenemos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MX" sz="2000" dirty="0"/>
                  <a:t>, 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=3 </m:t>
                    </m:r>
                  </m:oMath>
                </a14:m>
                <a:r>
                  <a:rPr lang="es-MX" sz="2000" dirty="0"/>
                  <a:t>y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1+9</m:t>
                        </m:r>
                      </m:e>
                    </m:rad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s-MX" sz="2000" dirty="0"/>
                  <a:t>. Por lo tanto, tenemos. </a:t>
                </a: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Vértices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Eje </a:t>
                </a:r>
                <a:r>
                  <a:rPr lang="es-DO" sz="2000" dirty="0"/>
                  <a:t>transverso</a:t>
                </a:r>
                <a:r>
                  <a:rPr lang="es-DO" sz="2000" dirty="0">
                    <a:solidFill>
                      <a:schemeClr val="tx1"/>
                    </a:solidFill>
                  </a:rPr>
                  <a:t> horizontal, longitud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s-MX" sz="2000" b="0" dirty="0">
                  <a:solidFill>
                    <a:srgbClr val="FF0000"/>
                  </a:solidFill>
                </a:endParaRPr>
              </a:p>
              <a:p>
                <a:r>
                  <a:rPr lang="es-MX" sz="2000" dirty="0">
                    <a:solidFill>
                      <a:schemeClr val="tx1"/>
                    </a:solidFill>
                  </a:rPr>
                  <a:t>Focos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=(0,</m:t>
                    </m:r>
                    <m:rad>
                      <m:radPr>
                        <m:degHide m:val="on"/>
                        <m:ctrlP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DO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e>
                    </m:d>
                  </m:oMath>
                </a14:m>
                <a:endParaRPr lang="es-MX" sz="2000" b="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Asíntotas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000" dirty="0">
                    <a:solidFill>
                      <a:schemeClr val="tx1"/>
                    </a:solidFill>
                  </a:rPr>
                  <a:t>     y       </a:t>
                </a:r>
                <a14:m>
                  <m:oMath xmlns:m="http://schemas.openxmlformats.org/officeDocument/2006/math">
                    <m:r>
                      <a:rPr lang="es-MX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DO" sz="2000" dirty="0"/>
                  <a:t> </a:t>
                </a:r>
                <a:endParaRPr lang="es-DO" sz="2000" dirty="0">
                  <a:solidFill>
                    <a:schemeClr val="tx1"/>
                  </a:solidFill>
                </a:endParaRPr>
              </a:p>
              <a:p>
                <a:r>
                  <a:rPr lang="es-DO" sz="2000" dirty="0">
                    <a:solidFill>
                      <a:schemeClr val="tx1"/>
                    </a:solidFill>
                  </a:rPr>
                  <a:t>Graficar en geogebra y poner todos los elementos dados y pedidos. </a:t>
                </a:r>
              </a:p>
              <a:p>
                <a:endParaRPr lang="es-MX" sz="2000" dirty="0">
                  <a:solidFill>
                    <a:schemeClr val="tx1"/>
                  </a:solidFill>
                </a:endParaRPr>
              </a:p>
              <a:p>
                <a:endParaRPr lang="es-MX" sz="2000" dirty="0"/>
              </a:p>
              <a:p>
                <a:endParaRPr lang="es-DO" sz="2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D5E7199-A58D-462B-8AE1-E72E7306C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14" y="1253330"/>
                <a:ext cx="11682047" cy="5412463"/>
              </a:xfrm>
              <a:blipFill>
                <a:blip r:embed="rId2"/>
                <a:stretch>
                  <a:fillRect l="-470" t="-1240" r="-104"/>
                </a:stretch>
              </a:blipFill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E8D0AFB1-A17C-4E39-9D66-AB178859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6" y="192207"/>
            <a:ext cx="6468728" cy="9894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4D4C3C-11ED-4D04-9765-6A5357AC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71" y="1730419"/>
            <a:ext cx="3299932" cy="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916</Words>
  <Application>Microsoft Office PowerPoint</Application>
  <PresentationFormat>Panorámica</PresentationFormat>
  <Paragraphs>90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Hipérbola </vt:lpstr>
      <vt:lpstr>Presentación de PowerPoint</vt:lpstr>
      <vt:lpstr>Presentación de PowerPoint</vt:lpstr>
      <vt:lpstr>Propiedades principales de hipérbolas</vt:lpstr>
      <vt:lpstr>Propiedades principales de hipérbolas</vt:lpstr>
      <vt:lpstr>Estrategia para graficar una hipérbola a mano.</vt:lpstr>
      <vt:lpstr>Presentación de PowerPoint</vt:lpstr>
      <vt:lpstr>Gráfica del ejemplo 1</vt:lpstr>
      <vt:lpstr>Presentación de PowerPoint</vt:lpstr>
      <vt:lpstr>Gráfica del ejemplo 2</vt:lpstr>
      <vt:lpstr>Ejemplo 3 Dados los vértices (±3, 0) y los focos (±4, 0) de una hipérbola, determine los demás elementos.</vt:lpstr>
      <vt:lpstr>Gráfica del ejemplo 3</vt:lpstr>
      <vt:lpstr>Ejemplo 4 Si de una hipérbola conoces los vértices (0, ±2) y asíntotas y = ±2x, determine los elementos restantes.</vt:lpstr>
      <vt:lpstr>Gráfica del ejemplo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Hipérbola </dc:title>
  <dc:creator>Frank Felix Cepeda  Torres</dc:creator>
  <cp:lastModifiedBy>Frank Felix Cepeda  Torres</cp:lastModifiedBy>
  <cp:revision>36</cp:revision>
  <dcterms:created xsi:type="dcterms:W3CDTF">2021-04-22T15:23:10Z</dcterms:created>
  <dcterms:modified xsi:type="dcterms:W3CDTF">2021-04-30T03:35:02Z</dcterms:modified>
</cp:coreProperties>
</file>