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72" r:id="rId4"/>
    <p:sldId id="274" r:id="rId5"/>
    <p:sldId id="280" r:id="rId6"/>
    <p:sldId id="284" r:id="rId7"/>
    <p:sldId id="283" r:id="rId8"/>
    <p:sldId id="285" r:id="rId9"/>
    <p:sldId id="290" r:id="rId10"/>
    <p:sldId id="291" r:id="rId11"/>
    <p:sldId id="292" r:id="rId12"/>
    <p:sldId id="293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340F1-C264-41E4-91BE-90D432C9D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D2AB0-C665-42A6-BA40-D162462EC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CA545-829B-4018-B3D3-CF4924D6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3CD6-B301-4ED0-B3DD-CD751A23BCC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A1098-7C0C-421A-9D8F-80769613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F62F3-095B-462B-A2B1-A8C8D134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841-17E1-4F49-86DB-AA3AF973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7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AF19-485E-4E64-A611-213C4CC1F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49CB0-997F-4DFB-98E0-54C8A6BE8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7A4B1-1AF2-46EF-BDC7-29D1F0CD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3CD6-B301-4ED0-B3DD-CD751A23BCC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C9E47-DF59-4918-BD7E-DDB481CD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D1933-872C-40E4-A900-B9664DCF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841-17E1-4F49-86DB-AA3AF973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8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59CB1A-50F4-4FE9-AB32-AD33A9EEC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A2A2B-0CA1-430B-8AF4-27F41A3E5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0D7E1-4E44-4A5E-B91E-DE289ADEE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3CD6-B301-4ED0-B3DD-CD751A23BCC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AC8BB-C3D5-4BF3-BE3B-B938A5A5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5675A-7391-4CE6-867B-692760F0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841-17E1-4F49-86DB-AA3AF973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8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E2C9-8DD8-42E3-84BB-0E6FB89C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0AD49-0BF1-4099-A064-91B5F1230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E055-C243-46C3-8FB5-E6DAA63D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3CD6-B301-4ED0-B3DD-CD751A23BCC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CD2A4-2734-4D00-931A-78B3566A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97272-64E4-449C-B67B-A09A503C0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841-17E1-4F49-86DB-AA3AF973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1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D2C5-415C-4F76-B131-0C03385E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F0C5B-C8AE-4757-BD57-5A6F2D56C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EE096-79EC-4C29-BF4A-89083E85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3CD6-B301-4ED0-B3DD-CD751A23BCC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8276F-E517-43BD-84FA-2A7BF2F8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3D9FD-4CBF-4443-BD55-415F6C46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841-17E1-4F49-86DB-AA3AF973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F1692-8E66-47A5-BB68-7C8B564C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119D-B937-423A-A787-F6A32B661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C6E1D-37D5-4A4F-86DF-613361FA4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E016C-C4F8-4206-9564-2033094CB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3CD6-B301-4ED0-B3DD-CD751A23BCC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02358-2ECB-4F2F-A814-A3923D8C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9F57A-E474-4C83-9433-0D256E78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841-17E1-4F49-86DB-AA3AF973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080B-8D93-44D9-9022-CB1A46744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11B70-F141-49B0-A80E-E27029143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7EDE8-2B0A-411B-AB63-4AF87CABD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07D757-5DF7-4CB0-822E-E14869172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6461D-36B9-4A84-8FC3-A6572861F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FE0BC2-7015-4F70-A9DC-DC2EC2F8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3CD6-B301-4ED0-B3DD-CD751A23BCC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6C557B-DD3A-4F65-BBEE-64913BD1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7D6FFB-5030-4643-9CEC-4774F5DF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841-17E1-4F49-86DB-AA3AF973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7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E33C-67F3-461E-A79A-A34E22A4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AE530D-FCC5-461B-B5D9-EB427EE79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3CD6-B301-4ED0-B3DD-CD751A23BCC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CC40D-D72D-4C71-A88A-AC329AB5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7A2DC-D10E-41A6-AD2C-3156A504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841-17E1-4F49-86DB-AA3AF973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0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AF4FA4-9849-45F2-95E6-20996E417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3CD6-B301-4ED0-B3DD-CD751A23BCC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E22A5-B60C-4676-A6E2-11968845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79246-C94D-4597-9A26-3B6DB237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841-17E1-4F49-86DB-AA3AF973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1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25C9E-DBB7-4F19-9D4F-14B17111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EF348-9791-4DCC-8E31-FB65F3415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4E028-FB26-48AA-99DD-CA42018D9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62B3D-BB50-4538-A079-4428F2E0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3CD6-B301-4ED0-B3DD-CD751A23BCC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83B00-20BA-42BB-A22B-95302705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74BFD-20E4-4619-8A18-A127C804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841-17E1-4F49-86DB-AA3AF973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1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F051-873C-468A-BD58-517DF15A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88B21-602B-479A-A81A-F40C005A7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4CD9D-24B7-438F-8D06-6378541CC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F5E8C-AAAB-4CCD-B5C3-8AFDAE65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F3CD6-B301-4ED0-B3DD-CD751A23BCC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AE05F-2DD1-4211-ACD2-1D97B289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BE27F-7A41-4DDB-9887-CE4EECB8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841-17E1-4F49-86DB-AA3AF973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7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668F56-EBE3-4625-A746-65819A6C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4DA50-00B0-4084-9149-DBC8C430A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040E2-7DD3-4643-8B9A-C58C3F648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3CD6-B301-4ED0-B3DD-CD751A23BCCB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164EC-0CA9-4B0D-963C-A41D0200A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FAE92-EF75-4B00-AB9E-F8BA4208B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A4841-17E1-4F49-86DB-AA3AF9732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5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mp"/><Relationship Id="rId3" Type="http://schemas.openxmlformats.org/officeDocument/2006/relationships/image" Target="../media/image37.tmp"/><Relationship Id="rId7" Type="http://schemas.openxmlformats.org/officeDocument/2006/relationships/image" Target="../media/image41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tmp"/><Relationship Id="rId11" Type="http://schemas.openxmlformats.org/officeDocument/2006/relationships/image" Target="../media/image45.tmp"/><Relationship Id="rId5" Type="http://schemas.openxmlformats.org/officeDocument/2006/relationships/image" Target="../media/image39.tmp"/><Relationship Id="rId10" Type="http://schemas.openxmlformats.org/officeDocument/2006/relationships/image" Target="../media/image44.tmp"/><Relationship Id="rId4" Type="http://schemas.openxmlformats.org/officeDocument/2006/relationships/image" Target="../media/image38.tmp"/><Relationship Id="rId9" Type="http://schemas.openxmlformats.org/officeDocument/2006/relationships/image" Target="../media/image43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mp"/><Relationship Id="rId3" Type="http://schemas.openxmlformats.org/officeDocument/2006/relationships/image" Target="../media/image47.tmp"/><Relationship Id="rId7" Type="http://schemas.openxmlformats.org/officeDocument/2006/relationships/image" Target="../media/image51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tmp"/><Relationship Id="rId5" Type="http://schemas.openxmlformats.org/officeDocument/2006/relationships/image" Target="../media/image49.tmp"/><Relationship Id="rId4" Type="http://schemas.openxmlformats.org/officeDocument/2006/relationships/image" Target="../media/image48.tmp"/><Relationship Id="rId9" Type="http://schemas.openxmlformats.org/officeDocument/2006/relationships/image" Target="../media/image53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tmp"/><Relationship Id="rId3" Type="http://schemas.openxmlformats.org/officeDocument/2006/relationships/image" Target="../media/image55.tmp"/><Relationship Id="rId7" Type="http://schemas.openxmlformats.org/officeDocument/2006/relationships/image" Target="../media/image59.tmp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tmp"/><Relationship Id="rId5" Type="http://schemas.openxmlformats.org/officeDocument/2006/relationships/image" Target="../media/image57.tmp"/><Relationship Id="rId4" Type="http://schemas.openxmlformats.org/officeDocument/2006/relationships/image" Target="../media/image56.tmp"/><Relationship Id="rId9" Type="http://schemas.openxmlformats.org/officeDocument/2006/relationships/image" Target="../media/image6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www.ecured.cu/Plano_cartesian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.tmp"/><Relationship Id="rId4" Type="http://schemas.openxmlformats.org/officeDocument/2006/relationships/image" Target="../media/image1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image" Target="../media/image11.tmp"/><Relationship Id="rId7" Type="http://schemas.openxmlformats.org/officeDocument/2006/relationships/image" Target="../media/image15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10" Type="http://schemas.openxmlformats.org/officeDocument/2006/relationships/image" Target="../media/image18.tmp"/><Relationship Id="rId4" Type="http://schemas.openxmlformats.org/officeDocument/2006/relationships/image" Target="../media/image12.tmp"/><Relationship Id="rId9" Type="http://schemas.openxmlformats.org/officeDocument/2006/relationships/image" Target="../media/image1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7" Type="http://schemas.openxmlformats.org/officeDocument/2006/relationships/image" Target="../media/image24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mp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mp"/><Relationship Id="rId3" Type="http://schemas.openxmlformats.org/officeDocument/2006/relationships/image" Target="../media/image30.tmp"/><Relationship Id="rId7" Type="http://schemas.openxmlformats.org/officeDocument/2006/relationships/image" Target="../media/image34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27E013-2948-4FEB-B4CE-B1A98C111DBA}"/>
              </a:ext>
            </a:extLst>
          </p:cNvPr>
          <p:cNvSpPr txBox="1"/>
          <p:nvPr/>
        </p:nvSpPr>
        <p:spPr>
          <a:xfrm>
            <a:off x="94267" y="-55851"/>
            <a:ext cx="5269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Funciones lineales </a:t>
            </a:r>
            <a:endParaRPr lang="en-US" sz="3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EFC7E-E779-4FAC-8A31-0D0768B77622}"/>
              </a:ext>
            </a:extLst>
          </p:cNvPr>
          <p:cNvSpPr/>
          <p:nvPr/>
        </p:nvSpPr>
        <p:spPr>
          <a:xfrm>
            <a:off x="-65202" y="553320"/>
            <a:ext cx="11195900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altLang="es-ES_tradnl" sz="2800" b="1" u="sng" dirty="0">
                <a:solidFill>
                  <a:srgbClr val="FF3300"/>
                </a:solidFill>
                <a:latin typeface="BinnerD" pitchFamily="34" charset="0"/>
                <a:cs typeface="Times New Roman" panose="02020603050405020304" pitchFamily="18" charset="0"/>
              </a:rPr>
              <a:t>FUNCIONES LINEALES</a:t>
            </a:r>
            <a:r>
              <a:rPr lang="es-ES_tradnl" altLang="es-ES_tradnl" sz="2800" dirty="0">
                <a:latin typeface="BinnerD" pitchFamily="34" charset="0"/>
                <a:cs typeface="Times New Roman" panose="02020603050405020304" pitchFamily="18" charset="0"/>
              </a:rPr>
              <a:t>, son aquellas en la que su gráfica es una línea recta.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29E265-63D5-4ACC-8D72-E50181CBBAC0}"/>
              </a:ext>
            </a:extLst>
          </p:cNvPr>
          <p:cNvSpPr/>
          <p:nvPr/>
        </p:nvSpPr>
        <p:spPr>
          <a:xfrm>
            <a:off x="-23567" y="911886"/>
            <a:ext cx="10869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ES_tradnl" sz="2400" dirty="0">
                <a:latin typeface="BinnerD" pitchFamily="34" charset="0"/>
                <a:cs typeface="Times New Roman" panose="02020603050405020304" pitchFamily="18" charset="0"/>
              </a:rPr>
              <a:t>Se llaman también de primer grado porque el exponente de la variable es 1.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9BE863-DA9C-4C4F-8407-CC92F58733C1}"/>
              </a:ext>
            </a:extLst>
          </p:cNvPr>
          <p:cNvSpPr/>
          <p:nvPr/>
        </p:nvSpPr>
        <p:spPr>
          <a:xfrm>
            <a:off x="0" y="1945563"/>
            <a:ext cx="11065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Rango de una función: </a:t>
            </a:r>
            <a:r>
              <a:rPr lang="es-ES" sz="2400" dirty="0"/>
              <a:t>son los valores que resultan luego de haber evaluado mi función con la variable independiente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BF27C-38AB-40A2-95DA-513C09917416}"/>
              </a:ext>
            </a:extLst>
          </p:cNvPr>
          <p:cNvSpPr/>
          <p:nvPr/>
        </p:nvSpPr>
        <p:spPr>
          <a:xfrm>
            <a:off x="-23567" y="1264510"/>
            <a:ext cx="10821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Dominio de una función:</a:t>
            </a:r>
            <a:r>
              <a:rPr lang="es-ES" sz="2400" dirty="0"/>
              <a:t> son los valores para los cuales mi variable independiente esta definida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3FAF72-E400-4861-B5AF-E99B880C903B}"/>
              </a:ext>
            </a:extLst>
          </p:cNvPr>
          <p:cNvSpPr txBox="1"/>
          <p:nvPr/>
        </p:nvSpPr>
        <p:spPr>
          <a:xfrm>
            <a:off x="-23567" y="2857449"/>
            <a:ext cx="383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Gráfico de una función lineal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E0ACDF-6B24-48B4-A617-A5CBCED8A6B0}"/>
              </a:ext>
            </a:extLst>
          </p:cNvPr>
          <p:cNvSpPr txBox="1"/>
          <p:nvPr/>
        </p:nvSpPr>
        <p:spPr>
          <a:xfrm>
            <a:off x="94267" y="3348572"/>
            <a:ext cx="112642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Un gráfico es la representación de la relación  de los valores de dos cantidades mediante </a:t>
            </a:r>
          </a:p>
          <a:p>
            <a:r>
              <a:rPr lang="es-ES" sz="2400" dirty="0"/>
              <a:t>un dibujo, es muy útil para transmitir información de manera breve y resumida, de modo</a:t>
            </a:r>
          </a:p>
          <a:p>
            <a:r>
              <a:rPr lang="es-ES" sz="2400" dirty="0"/>
              <a:t> que pueda ser interpretada y entendida por cualquier persona que observe.</a:t>
            </a:r>
          </a:p>
          <a:p>
            <a:endParaRPr lang="es-E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920298-87A0-4FEB-A4E9-740B30C76291}"/>
              </a:ext>
            </a:extLst>
          </p:cNvPr>
          <p:cNvSpPr txBox="1"/>
          <p:nvPr/>
        </p:nvSpPr>
        <p:spPr>
          <a:xfrm>
            <a:off x="0" y="4751581"/>
            <a:ext cx="11546732" cy="84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Las cantidades utilizadas para la construcción de la gráfica se conocen como variables, dependientes e independientes.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036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4A673B-6CDA-4939-9616-BA1E1A863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27" y="367645"/>
            <a:ext cx="11515969" cy="561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BE0042-B3C3-4CD1-A839-C14DBA46E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4" y="1127671"/>
            <a:ext cx="7275858" cy="267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C54B5B-02C1-4F66-8064-DDCB7A410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909" y="1079931"/>
            <a:ext cx="1898578" cy="340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60E8D6-65D9-4D5C-9E58-A0AA9D9861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9" y="1716120"/>
            <a:ext cx="9290071" cy="611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953B67-03AE-474B-A503-85E12E8A6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55" y="2389181"/>
            <a:ext cx="2326444" cy="4701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9331A5-6333-44CF-8449-48F0E7F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77" y="2920381"/>
            <a:ext cx="2250041" cy="3771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8F7B8D-D372-4898-842C-E8767F1718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97" y="3348705"/>
            <a:ext cx="1675230" cy="7342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625B39-E171-43DA-8297-AB11C7C8DC5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4"/>
          <a:stretch/>
        </p:blipFill>
        <p:spPr>
          <a:xfrm>
            <a:off x="3705723" y="4233249"/>
            <a:ext cx="1790104" cy="7342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F5B4E4-1925-43B2-BC20-88F92CC29C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23" y="5018677"/>
            <a:ext cx="1675230" cy="7562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F89DB4-7637-46DE-B379-81836F211D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62" y="3793325"/>
            <a:ext cx="5409934" cy="7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0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0E17C3-749B-4CA9-A171-9E2A37057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96" y="51299"/>
            <a:ext cx="9022862" cy="457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A78C9D-698B-4EDD-81F0-203851373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5" y="598987"/>
            <a:ext cx="7908222" cy="1462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EA695D-AE9E-451C-A857-F831355E4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1" y="2067096"/>
            <a:ext cx="10799701" cy="78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050ADE-B611-4E9B-988A-FB191F843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87" y="2889511"/>
            <a:ext cx="3544193" cy="5354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CCB70F-E053-4EE7-9EAF-F1007146AC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93" y="3330147"/>
            <a:ext cx="6965540" cy="611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A913B6-5C07-4639-AB62-37455EBD4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93" y="3876659"/>
            <a:ext cx="3251332" cy="4393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3BBF8B-B39D-4BD8-9237-D2607E6F83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36" y="4247133"/>
            <a:ext cx="6417977" cy="6112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45D95A-D4D2-48B0-BFFE-BF3C5C2695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93" y="5067893"/>
            <a:ext cx="10092803" cy="53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FE19C4-95C8-46EB-B3F1-B568F9011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9" y="177591"/>
            <a:ext cx="10880911" cy="746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7257E7-1731-4232-9FDC-3E4A1580B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7" y="1126704"/>
            <a:ext cx="9984987" cy="955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23F58D-7445-4AE8-B330-A99EDB9F5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11" y="2256713"/>
            <a:ext cx="4327809" cy="844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37CF2F-F873-4F42-B208-5C0122857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" y="3276017"/>
            <a:ext cx="11630483" cy="1098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4824C2-AA5B-4D7C-B88D-6BF22B4BF9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9" y="4548635"/>
            <a:ext cx="2982435" cy="4852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F16155-B7D7-486C-92DC-7F23ED15D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" y="5082661"/>
            <a:ext cx="2982435" cy="3534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D727B7-19FA-4BB1-8743-AEB7AF70DB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9" y="5567939"/>
            <a:ext cx="2705042" cy="4230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BAD202-D421-4F2E-9172-EE6C5F1BC2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7" y="5841843"/>
            <a:ext cx="2462837" cy="60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7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C52336-8B59-48E5-B9A9-86F4F614DE8E}"/>
              </a:ext>
            </a:extLst>
          </p:cNvPr>
          <p:cNvSpPr/>
          <p:nvPr/>
        </p:nvSpPr>
        <p:spPr>
          <a:xfrm>
            <a:off x="524381" y="129344"/>
            <a:ext cx="6094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3600" b="1" i="0" dirty="0">
                <a:solidFill>
                  <a:schemeClr val="accent1"/>
                </a:solidFill>
                <a:effectLst/>
                <a:latin typeface="Linux Libertine"/>
              </a:rPr>
              <a:t>Ecuación general de la recta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E6456D-DCDE-44A6-8230-2D7BD72E5BD9}"/>
              </a:ext>
            </a:extLst>
          </p:cNvPr>
          <p:cNvSpPr/>
          <p:nvPr/>
        </p:nvSpPr>
        <p:spPr>
          <a:xfrm>
            <a:off x="180870" y="1116261"/>
            <a:ext cx="11736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b="0" i="0" dirty="0">
                <a:solidFill>
                  <a:srgbClr val="001133"/>
                </a:solidFill>
                <a:effectLst/>
                <a:latin typeface="Helvetica Neue"/>
              </a:rPr>
              <a:t>Esta es una de las formas de representar la ecuación de la recta.</a:t>
            </a:r>
            <a:r>
              <a:rPr lang="es-DO" dirty="0"/>
              <a:t> Recuerden que es imprescindible dominar todos los aspectos sobre el </a:t>
            </a:r>
            <a:r>
              <a:rPr lang="es-DO" dirty="0">
                <a:hlinkClick r:id="rId2" tooltip="Plano cartesiano"/>
              </a:rPr>
              <a:t>Plano cartesiano</a:t>
            </a:r>
            <a:r>
              <a:rPr lang="es-DO" dirty="0"/>
              <a:t> pues la ecuación de la recta no tiene existencia conceptual sin un Plano cartesiano. Conocidos esos dos puntos, todas las rectas del plano, sin excepción, quedan incluidas en la ecuación: </a:t>
            </a:r>
            <a:r>
              <a:rPr lang="es-DO" dirty="0" err="1"/>
              <a:t>Ax</a:t>
            </a:r>
            <a:r>
              <a:rPr lang="es-DO" dirty="0"/>
              <a:t> + </a:t>
            </a:r>
            <a:r>
              <a:rPr lang="es-DO" dirty="0" err="1"/>
              <a:t>By</a:t>
            </a:r>
            <a:r>
              <a:rPr lang="es-DO" dirty="0"/>
              <a:t> + C = 0, y que se conoce como: la ecuación general de la línea recta.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FC65C2-B45A-43DE-9093-B7166BD7C140}"/>
                  </a:ext>
                </a:extLst>
              </p:cNvPr>
              <p:cNvSpPr txBox="1"/>
              <p:nvPr/>
            </p:nvSpPr>
            <p:spPr>
              <a:xfrm>
                <a:off x="361740" y="2659688"/>
                <a:ext cx="98976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dirty="0"/>
                  <a:t>Ejemplo vamos a tomar el ejercicio anterior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FC65C2-B45A-43DE-9093-B7166BD7C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40" y="2659688"/>
                <a:ext cx="9897627" cy="461665"/>
              </a:xfrm>
              <a:prstGeom prst="rect">
                <a:avLst/>
              </a:prstGeom>
              <a:blipFill>
                <a:blip r:embed="rId3"/>
                <a:stretch>
                  <a:fillRect l="-92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9A6B42-858F-41FF-A002-31DA286628F6}"/>
                  </a:ext>
                </a:extLst>
              </p:cNvPr>
              <p:cNvSpPr txBox="1"/>
              <p:nvPr/>
            </p:nvSpPr>
            <p:spPr>
              <a:xfrm>
                <a:off x="180870" y="3413482"/>
                <a:ext cx="114572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/>
                  <a:t>Esa recta esta en la forma pendiente intersección para llevarla a la forma 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valos</a:t>
                </a:r>
                <a:r>
                  <a:rPr lang="en-US" dirty="0"/>
                  <a:t> a </a:t>
                </a:r>
                <a:r>
                  <a:rPr lang="en-US" dirty="0" err="1"/>
                  <a:t>igualar</a:t>
                </a:r>
                <a:r>
                  <a:rPr lang="en-US" dirty="0"/>
                  <a:t> la </a:t>
                </a:r>
                <a:r>
                  <a:rPr lang="en-US" dirty="0" err="1"/>
                  <a:t>ecuación</a:t>
                </a:r>
                <a:r>
                  <a:rPr lang="en-US" dirty="0"/>
                  <a:t> a </a:t>
                </a:r>
              </a:p>
              <a:p>
                <a:r>
                  <a:rPr lang="en-US" dirty="0"/>
                  <a:t>Cero.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9A6B42-858F-41FF-A002-31DA28662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70" y="3413482"/>
                <a:ext cx="11457239" cy="646331"/>
              </a:xfrm>
              <a:prstGeom prst="rect">
                <a:avLst/>
              </a:prstGeom>
              <a:blipFill>
                <a:blip r:embed="rId4"/>
                <a:stretch>
                  <a:fillRect l="-47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A45A5F-0A31-44C5-AAE7-7A75119E4587}"/>
                  </a:ext>
                </a:extLst>
              </p:cNvPr>
              <p:cNvSpPr txBox="1"/>
              <p:nvPr/>
            </p:nvSpPr>
            <p:spPr>
              <a:xfrm>
                <a:off x="524380" y="4656182"/>
                <a:ext cx="95440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esta</a:t>
                </a:r>
                <a:r>
                  <a:rPr lang="en-US" dirty="0"/>
                  <a:t> </a:t>
                </a:r>
                <a:r>
                  <a:rPr lang="en-US" dirty="0" err="1"/>
                  <a:t>seria</a:t>
                </a:r>
                <a:r>
                  <a:rPr lang="en-US" dirty="0"/>
                  <a:t> la </a:t>
                </a:r>
                <a:r>
                  <a:rPr lang="en-US" dirty="0" err="1"/>
                  <a:t>ecuación</a:t>
                </a:r>
                <a:r>
                  <a:rPr lang="en-US" dirty="0"/>
                  <a:t> general de la recta.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A45A5F-0A31-44C5-AAE7-7A75119E4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80" y="4656182"/>
                <a:ext cx="9544067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59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D76F4B-8197-49D7-A824-FA9C24F709BB}"/>
              </a:ext>
            </a:extLst>
          </p:cNvPr>
          <p:cNvSpPr txBox="1"/>
          <p:nvPr/>
        </p:nvSpPr>
        <p:spPr>
          <a:xfrm>
            <a:off x="68094" y="97277"/>
            <a:ext cx="9136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chemeClr val="accent6">
                    <a:lumMod val="75000"/>
                  </a:schemeClr>
                </a:solidFill>
              </a:rPr>
              <a:t>Informaciones que debe poseer un gráfico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E57EF-CD3F-4280-9194-BC5F2546AC6B}"/>
              </a:ext>
            </a:extLst>
          </p:cNvPr>
          <p:cNvSpPr txBox="1"/>
          <p:nvPr/>
        </p:nvSpPr>
        <p:spPr>
          <a:xfrm>
            <a:off x="68094" y="805163"/>
            <a:ext cx="971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Todo gráfico estará completo, si y solo si, posee las siguientes informaciones</a:t>
            </a:r>
            <a:r>
              <a:rPr lang="es-ES" dirty="0"/>
              <a:t>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9E87B-9F81-483C-9A7D-6C17DD75919C}"/>
              </a:ext>
            </a:extLst>
          </p:cNvPr>
          <p:cNvSpPr txBox="1"/>
          <p:nvPr/>
        </p:nvSpPr>
        <p:spPr>
          <a:xfrm>
            <a:off x="182772" y="1432874"/>
            <a:ext cx="397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b="1" dirty="0"/>
              <a:t>Nombre o título del gráfico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505C4-9914-435D-B8D8-69A70787139D}"/>
              </a:ext>
            </a:extLst>
          </p:cNvPr>
          <p:cNvSpPr txBox="1"/>
          <p:nvPr/>
        </p:nvSpPr>
        <p:spPr>
          <a:xfrm>
            <a:off x="182772" y="1881739"/>
            <a:ext cx="11812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</a:t>
            </a:r>
            <a:r>
              <a:rPr lang="es-ES" sz="2400" dirty="0"/>
              <a:t>. </a:t>
            </a:r>
            <a:r>
              <a:rPr lang="es-ES" sz="2400" b="1" dirty="0"/>
              <a:t>Identificación y unidades de los ejes  </a:t>
            </a:r>
            <a:r>
              <a:rPr lang="es-ES" sz="2400" dirty="0"/>
              <a:t>el vertical se identifica con el nombre y las unidades</a:t>
            </a:r>
          </a:p>
          <a:p>
            <a:r>
              <a:rPr lang="es-ES" sz="2400" dirty="0"/>
              <a:t>de medida de la variable dependiente y el eje horizontal con la misma información para </a:t>
            </a:r>
          </a:p>
          <a:p>
            <a:r>
              <a:rPr lang="es-ES" sz="2400" dirty="0"/>
              <a:t>la variable independiente</a:t>
            </a:r>
            <a:r>
              <a:rPr lang="en-US" dirty="0"/>
              <a:t>.</a:t>
            </a:r>
            <a:endParaRPr lang="es-E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C956A5-5C1C-4E3B-86E9-DF1D7550FF7A}"/>
              </a:ext>
            </a:extLst>
          </p:cNvPr>
          <p:cNvSpPr txBox="1"/>
          <p:nvPr/>
        </p:nvSpPr>
        <p:spPr>
          <a:xfrm>
            <a:off x="194805" y="3261799"/>
            <a:ext cx="11997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3. </a:t>
            </a:r>
            <a:r>
              <a:rPr lang="es-ES" sz="2400" b="1" dirty="0"/>
              <a:t>Las escalas utilizadas</a:t>
            </a:r>
            <a:r>
              <a:rPr lang="es-ES" sz="2400" dirty="0"/>
              <a:t>: una escala para cada variable, que no tienen que ser siempre iguales.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90025-9081-48AA-8AB8-7601517ACE6E}"/>
              </a:ext>
            </a:extLst>
          </p:cNvPr>
          <p:cNvSpPr txBox="1"/>
          <p:nvPr/>
        </p:nvSpPr>
        <p:spPr>
          <a:xfrm>
            <a:off x="182772" y="3775933"/>
            <a:ext cx="11753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4. </a:t>
            </a:r>
            <a:r>
              <a:rPr lang="es-ES" sz="2400" b="1" dirty="0"/>
              <a:t>Calibración de los ejes: </a:t>
            </a:r>
            <a:r>
              <a:rPr lang="es-ES" sz="2400" dirty="0"/>
              <a:t>los ejes cartesianos  deben estar equilibrados, es decir la distancia </a:t>
            </a:r>
          </a:p>
          <a:p>
            <a:r>
              <a:rPr lang="es-ES" sz="2400" dirty="0"/>
              <a:t>entre un número y otro debe ser igual.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8D119-9C12-4221-9549-F7139D386F97}"/>
              </a:ext>
            </a:extLst>
          </p:cNvPr>
          <p:cNvSpPr txBox="1"/>
          <p:nvPr/>
        </p:nvSpPr>
        <p:spPr>
          <a:xfrm>
            <a:off x="182772" y="4788556"/>
            <a:ext cx="11423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5"/>
            </a:pPr>
            <a:r>
              <a:rPr lang="es-ES" sz="2400" b="1" dirty="0"/>
              <a:t>Una tabla de valores: </a:t>
            </a:r>
            <a:r>
              <a:rPr lang="es-ES" sz="2400" dirty="0"/>
              <a:t>donde se muestran los valores correspondientes de las variables</a:t>
            </a:r>
          </a:p>
          <a:p>
            <a:r>
              <a:rPr lang="es-ES" sz="2400" dirty="0"/>
              <a:t> a graficar</a:t>
            </a:r>
            <a:r>
              <a:rPr lang="es-E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4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41F8B3-017C-4D5A-98EF-C430059F1A26}"/>
              </a:ext>
            </a:extLst>
          </p:cNvPr>
          <p:cNvSpPr/>
          <p:nvPr/>
        </p:nvSpPr>
        <p:spPr>
          <a:xfrm>
            <a:off x="282802" y="227016"/>
            <a:ext cx="10545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b="1" dirty="0"/>
              <a:t>En un parque público hay una tienda donde se alquilan bicicleta, a </a:t>
            </a:r>
            <a:r>
              <a:rPr lang="es-DO" dirty="0"/>
              <a:t>$</a:t>
            </a:r>
            <a:r>
              <a:rPr lang="es-DO" b="1" dirty="0"/>
              <a:t>3  la hora.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17">
                <a:extLst>
                  <a:ext uri="{FF2B5EF4-FFF2-40B4-BE49-F238E27FC236}">
                    <a16:creationId xmlns:a16="http://schemas.microsoft.com/office/drawing/2014/main" id="{404F3C93-FDFA-4A83-AE79-FC8562F6509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82802" y="2118674"/>
              <a:ext cx="4128942" cy="3474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26695">
                      <a:extLst>
                        <a:ext uri="{9D8B030D-6E8A-4147-A177-3AD203B41FA5}">
                          <a16:colId xmlns:a16="http://schemas.microsoft.com/office/drawing/2014/main" val="1393098555"/>
                        </a:ext>
                      </a:extLst>
                    </a:gridCol>
                    <a:gridCol w="1248066">
                      <a:extLst>
                        <a:ext uri="{9D8B030D-6E8A-4147-A177-3AD203B41FA5}">
                          <a16:colId xmlns:a16="http://schemas.microsoft.com/office/drawing/2014/main" val="2828658104"/>
                        </a:ext>
                      </a:extLst>
                    </a:gridCol>
                    <a:gridCol w="1754181">
                      <a:extLst>
                        <a:ext uri="{9D8B030D-6E8A-4147-A177-3AD203B41FA5}">
                          <a16:colId xmlns:a16="http://schemas.microsoft.com/office/drawing/2014/main" val="847347172"/>
                        </a:ext>
                      </a:extLst>
                    </a:gridCol>
                  </a:tblGrid>
                  <a:tr h="11390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Tiempo (horas)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Costo por hora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(tiempo, costo)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2400" b="1" i="1" dirty="0" err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sz="2400" b="1" i="1" dirty="0" err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2400" b="1" i="1" dirty="0" err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s-E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9852130"/>
                      </a:ext>
                    </a:extLst>
                  </a:tr>
                  <a:tr h="438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400" i="1" smtClean="0">
                                    <a:latin typeface="Cambria Math" panose="02040503050406030204" pitchFamily="18" charset="0"/>
                                  </a:rPr>
                                  <m:t>(0,0)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3426038"/>
                      </a:ext>
                    </a:extLst>
                  </a:tr>
                  <a:tr h="438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400" i="1" smtClean="0">
                                    <a:latin typeface="Cambria Math" panose="02040503050406030204" pitchFamily="18" charset="0"/>
                                  </a:rPr>
                                  <m:t>(1,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s-ES" sz="240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0841440"/>
                      </a:ext>
                    </a:extLst>
                  </a:tr>
                  <a:tr h="438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6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400" i="1" smtClean="0">
                                    <a:latin typeface="Cambria Math" panose="02040503050406030204" pitchFamily="18" charset="0"/>
                                  </a:rPr>
                                  <m:t>(2,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s-ES" sz="240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009118"/>
                      </a:ext>
                    </a:extLst>
                  </a:tr>
                  <a:tr h="438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9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400" i="1" smtClean="0">
                                    <a:latin typeface="Cambria Math" panose="02040503050406030204" pitchFamily="18" charset="0"/>
                                  </a:rPr>
                                  <m:t>(3,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s-ES" sz="240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4858669"/>
                      </a:ext>
                    </a:extLst>
                  </a:tr>
                  <a:tr h="438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12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400" i="1" smtClean="0">
                                    <a:latin typeface="Cambria Math" panose="02040503050406030204" pitchFamily="18" charset="0"/>
                                  </a:rPr>
                                  <m:t>(4,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s-ES" sz="240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42645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17">
                <a:extLst>
                  <a:ext uri="{FF2B5EF4-FFF2-40B4-BE49-F238E27FC236}">
                    <a16:creationId xmlns:a16="http://schemas.microsoft.com/office/drawing/2014/main" id="{404F3C93-FDFA-4A83-AE79-FC8562F650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3109856"/>
                  </p:ext>
                </p:extLst>
              </p:nvPr>
            </p:nvGraphicFramePr>
            <p:xfrm>
              <a:off x="282802" y="2118674"/>
              <a:ext cx="4128942" cy="3474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26695">
                      <a:extLst>
                        <a:ext uri="{9D8B030D-6E8A-4147-A177-3AD203B41FA5}">
                          <a16:colId xmlns:a16="http://schemas.microsoft.com/office/drawing/2014/main" val="1393098555"/>
                        </a:ext>
                      </a:extLst>
                    </a:gridCol>
                    <a:gridCol w="1248066">
                      <a:extLst>
                        <a:ext uri="{9D8B030D-6E8A-4147-A177-3AD203B41FA5}">
                          <a16:colId xmlns:a16="http://schemas.microsoft.com/office/drawing/2014/main" val="2828658104"/>
                        </a:ext>
                      </a:extLst>
                    </a:gridCol>
                    <a:gridCol w="1754181">
                      <a:extLst>
                        <a:ext uri="{9D8B030D-6E8A-4147-A177-3AD203B41FA5}">
                          <a16:colId xmlns:a16="http://schemas.microsoft.com/office/drawing/2014/main" val="847347172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1" t="-3590" r="-267568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732" t="-3590" r="-141463" b="-2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5764" t="-3590" r="-694" b="-20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985213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5764" t="-269333" r="-694" b="-4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342603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5764" t="-364474" r="-694" b="-3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08414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6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5764" t="-470667" r="-694" b="-2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00911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3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9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5764" t="-570667" r="-694" b="-1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48586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12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5764" t="-670667" r="-694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42645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AA6188-37E9-4BBF-94B5-2015B6C8E176}"/>
                  </a:ext>
                </a:extLst>
              </p:cNvPr>
              <p:cNvSpPr/>
              <p:nvPr/>
            </p:nvSpPr>
            <p:spPr>
              <a:xfrm>
                <a:off x="248239" y="618847"/>
                <a:ext cx="457200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dirty="0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s-ES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𝒕𝒊𝒆𝒎𝒑𝒐</m:t>
                      </m:r>
                      <m:r>
                        <a:rPr lang="es-ES" b="1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s-ES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ES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𝒄𝒐𝒔𝒕𝒐</m:t>
                      </m:r>
                      <m:r>
                        <a:rPr lang="es-E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𝒑𝒐𝒓</m:t>
                      </m:r>
                      <m:r>
                        <a:rPr lang="es-E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𝒉𝒐𝒓𝒂</m:t>
                      </m:r>
                      <m:r>
                        <a:rPr lang="es-ES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1" dirty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s-ES" sz="24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4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400" b="1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ES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s-ES" sz="2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1" dirty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2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ES" sz="2400" b="1" i="1" dirty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s-DO" sz="24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9AA6188-37E9-4BBF-94B5-2015B6C8E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39" y="618847"/>
                <a:ext cx="4572000" cy="1107996"/>
              </a:xfrm>
              <a:prstGeom prst="rect">
                <a:avLst/>
              </a:prstGeom>
              <a:blipFill>
                <a:blip r:embed="rId3"/>
                <a:stretch>
                  <a:fillRect b="-4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AC5DF78-C135-4097-A2B1-5D94FE465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65" y="1172845"/>
            <a:ext cx="3878826" cy="50898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446E67-E2AF-4C6F-A62D-A10AAC0C9005}"/>
              </a:ext>
            </a:extLst>
          </p:cNvPr>
          <p:cNvSpPr txBox="1"/>
          <p:nvPr/>
        </p:nvSpPr>
        <p:spPr>
          <a:xfrm>
            <a:off x="9012026" y="6170318"/>
            <a:ext cx="2677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Eje x</a:t>
            </a:r>
          </a:p>
          <a:p>
            <a:r>
              <a:rPr lang="es-ES" dirty="0"/>
              <a:t>Tiempo(horas)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38354-88FA-4AF8-A317-548A4C1B5943}"/>
              </a:ext>
            </a:extLst>
          </p:cNvPr>
          <p:cNvSpPr txBox="1"/>
          <p:nvPr/>
        </p:nvSpPr>
        <p:spPr>
          <a:xfrm rot="16200000">
            <a:off x="5301287" y="1201065"/>
            <a:ext cx="259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Eje y</a:t>
            </a:r>
          </a:p>
          <a:p>
            <a:r>
              <a:rPr lang="es-ES" dirty="0"/>
              <a:t> costo (</a:t>
            </a:r>
            <a:r>
              <a:rPr lang="es-DO" dirty="0"/>
              <a:t>$)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4F8592-5E5B-4827-BA41-9FE148EEB58F}"/>
              </a:ext>
            </a:extLst>
          </p:cNvPr>
          <p:cNvSpPr txBox="1"/>
          <p:nvPr/>
        </p:nvSpPr>
        <p:spPr>
          <a:xfrm>
            <a:off x="6914865" y="699930"/>
            <a:ext cx="447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Costo de alquiler de bicicleta por horas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8D6BED-85E0-4E8A-8CAD-FC6F89623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76" y="1261131"/>
            <a:ext cx="1473554" cy="899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264411-80DB-47CA-9282-67B2B88D222A}"/>
                  </a:ext>
                </a:extLst>
              </p:cNvPr>
              <p:cNvSpPr txBox="1"/>
              <p:nvPr/>
            </p:nvSpPr>
            <p:spPr>
              <a:xfrm rot="17517705">
                <a:off x="7533503" y="2648932"/>
                <a:ext cx="7847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/>
                  <a:t>y</a:t>
                </a:r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264411-80DB-47CA-9282-67B2B88D2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17705">
                <a:off x="7533503" y="2648932"/>
                <a:ext cx="784767" cy="369332"/>
              </a:xfrm>
              <a:prstGeom prst="rect">
                <a:avLst/>
              </a:prstGeom>
              <a:blipFill>
                <a:blip r:embed="rId6"/>
                <a:stretch>
                  <a:fillRect l="-7619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9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10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3047CC-D9F4-4CF7-B13F-4FB29C2BCDE8}"/>
              </a:ext>
            </a:extLst>
          </p:cNvPr>
          <p:cNvSpPr txBox="1"/>
          <p:nvPr/>
        </p:nvSpPr>
        <p:spPr>
          <a:xfrm>
            <a:off x="292231" y="43660"/>
            <a:ext cx="7136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accent1">
                    <a:lumMod val="75000"/>
                  </a:schemeClr>
                </a:solidFill>
              </a:rPr>
              <a:t>Graficar ecuaciones lineales 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F2FDA5-47CF-4F72-A270-DC82E2FA7E75}"/>
                  </a:ext>
                </a:extLst>
              </p:cNvPr>
              <p:cNvSpPr txBox="1"/>
              <p:nvPr/>
            </p:nvSpPr>
            <p:spPr>
              <a:xfrm>
                <a:off x="0" y="1527367"/>
                <a:ext cx="3601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dirty="0"/>
                  <a:t>Gráfica la recta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FF2FDA5-47CF-4F72-A270-DC82E2FA7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7367"/>
                <a:ext cx="3601039" cy="461665"/>
              </a:xfrm>
              <a:prstGeom prst="rect">
                <a:avLst/>
              </a:prstGeom>
              <a:blipFill>
                <a:blip r:embed="rId2"/>
                <a:stretch>
                  <a:fillRect l="-253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87E7A77-D97F-4B3D-A2FD-104C6BC9C48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22548" y="2146137"/>
              <a:ext cx="4128942" cy="19121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26695">
                      <a:extLst>
                        <a:ext uri="{9D8B030D-6E8A-4147-A177-3AD203B41FA5}">
                          <a16:colId xmlns:a16="http://schemas.microsoft.com/office/drawing/2014/main" val="2343055060"/>
                        </a:ext>
                      </a:extLst>
                    </a:gridCol>
                    <a:gridCol w="1248066">
                      <a:extLst>
                        <a:ext uri="{9D8B030D-6E8A-4147-A177-3AD203B41FA5}">
                          <a16:colId xmlns:a16="http://schemas.microsoft.com/office/drawing/2014/main" val="995467963"/>
                        </a:ext>
                      </a:extLst>
                    </a:gridCol>
                    <a:gridCol w="1754181">
                      <a:extLst>
                        <a:ext uri="{9D8B030D-6E8A-4147-A177-3AD203B41FA5}">
                          <a16:colId xmlns:a16="http://schemas.microsoft.com/office/drawing/2014/main" val="2785905287"/>
                        </a:ext>
                      </a:extLst>
                    </a:gridCol>
                  </a:tblGrid>
                  <a:tr h="5405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ES" sz="2400" b="1" i="1" dirty="0" err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s-ES" sz="2400" b="1" i="1" dirty="0" err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2400" b="1" i="1" dirty="0" err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s-E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4092545"/>
                      </a:ext>
                    </a:extLst>
                  </a:tr>
                  <a:tr h="438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-2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400" i="1" dirty="0" smtClean="0">
                                    <a:latin typeface="Cambria Math" panose="02040503050406030204" pitchFamily="18" charset="0"/>
                                  </a:rPr>
                                  <m:t>(−2,0)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9332099"/>
                      </a:ext>
                    </a:extLst>
                  </a:tr>
                  <a:tr h="438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400" i="1" dirty="0" smtClean="0">
                                    <a:latin typeface="Cambria Math" panose="02040503050406030204" pitchFamily="18" charset="0"/>
                                  </a:rPr>
                                  <m:t>(0,4)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664500"/>
                      </a:ext>
                    </a:extLst>
                  </a:tr>
                  <a:tr h="4380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6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2400" i="1" dirty="0" smtClean="0">
                                    <a:latin typeface="Cambria Math" panose="02040503050406030204" pitchFamily="18" charset="0"/>
                                  </a:rPr>
                                  <m:t>(1,6)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45321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87E7A77-D97F-4B3D-A2FD-104C6BC9C48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2023441"/>
                  </p:ext>
                </p:extLst>
              </p:nvPr>
            </p:nvGraphicFramePr>
            <p:xfrm>
              <a:off x="122548" y="2146137"/>
              <a:ext cx="4128942" cy="19121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26695">
                      <a:extLst>
                        <a:ext uri="{9D8B030D-6E8A-4147-A177-3AD203B41FA5}">
                          <a16:colId xmlns:a16="http://schemas.microsoft.com/office/drawing/2014/main" val="2343055060"/>
                        </a:ext>
                      </a:extLst>
                    </a:gridCol>
                    <a:gridCol w="1248066">
                      <a:extLst>
                        <a:ext uri="{9D8B030D-6E8A-4147-A177-3AD203B41FA5}">
                          <a16:colId xmlns:a16="http://schemas.microsoft.com/office/drawing/2014/main" val="995467963"/>
                        </a:ext>
                      </a:extLst>
                    </a:gridCol>
                    <a:gridCol w="1754181">
                      <a:extLst>
                        <a:ext uri="{9D8B030D-6E8A-4147-A177-3AD203B41FA5}">
                          <a16:colId xmlns:a16="http://schemas.microsoft.com/office/drawing/2014/main" val="2785905287"/>
                        </a:ext>
                      </a:extLst>
                    </a:gridCol>
                  </a:tblGrid>
                  <a:tr h="5405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1" t="-1124" r="-267568" b="-278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732" t="-1124" r="-141463" b="-278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764" t="-1124" r="-694" b="-278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409254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-2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764" t="-120000" r="-694" b="-2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933209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0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4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764" t="-220000" r="-694" b="-1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6645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1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2400" dirty="0"/>
                            <a:t>6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5764" t="-320000" r="-694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45321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81201D4-3233-407B-AE60-0389E78BCC5C}"/>
              </a:ext>
            </a:extLst>
          </p:cNvPr>
          <p:cNvSpPr txBox="1"/>
          <p:nvPr/>
        </p:nvSpPr>
        <p:spPr>
          <a:xfrm>
            <a:off x="122548" y="628435"/>
            <a:ext cx="11498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Para graficar una ecuación lineal debemos construir una tabla de valores, trazar los puntos </a:t>
            </a:r>
          </a:p>
          <a:p>
            <a:r>
              <a:rPr lang="es-ES" sz="2400" dirty="0"/>
              <a:t> y dibujar la gráfica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BAFAC3-6B9F-460F-BAF5-21353BF9472F}"/>
              </a:ext>
            </a:extLst>
          </p:cNvPr>
          <p:cNvSpPr txBox="1"/>
          <p:nvPr/>
        </p:nvSpPr>
        <p:spPr>
          <a:xfrm>
            <a:off x="75414" y="4215344"/>
            <a:ext cx="5202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Nota: usted elige los valores que le dará a su variable </a:t>
            </a:r>
          </a:p>
          <a:p>
            <a:r>
              <a:rPr lang="es-ES" dirty="0"/>
              <a:t>independiente, en el caso que no se le administre.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09BC1A-4C17-40AB-931B-60BC16501F11}"/>
                  </a:ext>
                </a:extLst>
              </p:cNvPr>
              <p:cNvSpPr/>
              <p:nvPr/>
            </p:nvSpPr>
            <p:spPr>
              <a:xfrm>
                <a:off x="0" y="4807062"/>
                <a:ext cx="28488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s-E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F09BC1A-4C17-40AB-931B-60BC16501F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07062"/>
                <a:ext cx="2848857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54663C-1AAD-4DE2-968A-03C2B7F8D2E4}"/>
                  </a:ext>
                </a:extLst>
              </p:cNvPr>
              <p:cNvSpPr txBox="1"/>
              <p:nvPr/>
            </p:nvSpPr>
            <p:spPr>
              <a:xfrm>
                <a:off x="890972" y="5099800"/>
                <a:ext cx="15034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=−4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54663C-1AAD-4DE2-968A-03C2B7F8D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72" y="5099800"/>
                <a:ext cx="150342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275EF5-98E0-48F4-927F-A6964A434C96}"/>
                  </a:ext>
                </a:extLst>
              </p:cNvPr>
              <p:cNvSpPr txBox="1"/>
              <p:nvPr/>
            </p:nvSpPr>
            <p:spPr>
              <a:xfrm>
                <a:off x="1020792" y="5506852"/>
                <a:ext cx="5276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275EF5-98E0-48F4-927F-A6964A434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92" y="5506852"/>
                <a:ext cx="527624" cy="369332"/>
              </a:xfrm>
              <a:prstGeom prst="rect">
                <a:avLst/>
              </a:prstGeom>
              <a:blipFill>
                <a:blip r:embed="rId6"/>
                <a:stretch>
                  <a:fillRect l="-8046" r="-16092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936982-02FF-4669-9E8A-2CD88B6AB03B}"/>
                  </a:ext>
                </a:extLst>
              </p:cNvPr>
              <p:cNvSpPr txBox="1"/>
              <p:nvPr/>
            </p:nvSpPr>
            <p:spPr>
              <a:xfrm>
                <a:off x="5127963" y="1614881"/>
                <a:ext cx="243233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s-E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s-ES" sz="2400" b="0" dirty="0"/>
                  <a:t>           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</m:oMath>
                </a14:m>
                <a:endParaRPr lang="es-ES" sz="2400" b="0" dirty="0">
                  <a:ea typeface="Cambria Math" panose="02040503050406030204" pitchFamily="18" charset="0"/>
                </a:endParaRPr>
              </a:p>
              <a:p>
                <a:r>
                  <a:rPr lang="es-ES" sz="2400" b="0" dirty="0"/>
                  <a:t>           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936982-02FF-4669-9E8A-2CD88B6AB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963" y="1614881"/>
                <a:ext cx="2432333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441A01-99AA-4B77-A23E-B3D034E6A622}"/>
                  </a:ext>
                </a:extLst>
              </p:cNvPr>
              <p:cNvSpPr txBox="1"/>
              <p:nvPr/>
            </p:nvSpPr>
            <p:spPr>
              <a:xfrm>
                <a:off x="8210747" y="1677970"/>
                <a:ext cx="238777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ES" sz="2400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s-E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E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s-E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s-ES" sz="2400" dirty="0"/>
                  <a:t>           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</m:oMath>
                </a14:m>
                <a:endParaRPr lang="es-ES" sz="2400" dirty="0">
                  <a:ea typeface="Cambria Math" panose="02040503050406030204" pitchFamily="18" charset="0"/>
                </a:endParaRPr>
              </a:p>
              <a:p>
                <a:r>
                  <a:rPr lang="es-ES" sz="2400" dirty="0"/>
                  <a:t>            </a:t>
                </a:r>
                <a14:m>
                  <m:oMath xmlns:m="http://schemas.openxmlformats.org/officeDocument/2006/math">
                    <m:r>
                      <a:rPr lang="es-E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441A01-99AA-4B77-A23E-B3D034E6A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747" y="1677970"/>
                <a:ext cx="2387770" cy="1200329"/>
              </a:xfrm>
              <a:prstGeom prst="rect">
                <a:avLst/>
              </a:prstGeom>
              <a:blipFill>
                <a:blip r:embed="rId8"/>
                <a:stretch>
                  <a:fillRect l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B700571-8A54-4DE9-A9B0-0E08C4E9F7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084" y="2796665"/>
            <a:ext cx="4128942" cy="3759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C8FAA5-FDD5-483E-8217-ADF5A9C34C85}"/>
                  </a:ext>
                </a:extLst>
              </p:cNvPr>
              <p:cNvSpPr txBox="1"/>
              <p:nvPr/>
            </p:nvSpPr>
            <p:spPr>
              <a:xfrm>
                <a:off x="4910214" y="5339709"/>
                <a:ext cx="541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C8FAA5-FDD5-483E-8217-ADF5A9C34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214" y="5339709"/>
                <a:ext cx="5411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F2A414-47C0-4D50-8EB8-0A586DCDBA85}"/>
                  </a:ext>
                </a:extLst>
              </p:cNvPr>
              <p:cNvSpPr txBox="1"/>
              <p:nvPr/>
            </p:nvSpPr>
            <p:spPr>
              <a:xfrm>
                <a:off x="7258857" y="6556661"/>
                <a:ext cx="5445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F2A414-47C0-4D50-8EB8-0A586DCDB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857" y="6556661"/>
                <a:ext cx="544508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6F8486-8A87-4473-ADE1-AAFA2EC12B28}"/>
                  </a:ext>
                </a:extLst>
              </p:cNvPr>
              <p:cNvSpPr txBox="1"/>
              <p:nvPr/>
            </p:nvSpPr>
            <p:spPr>
              <a:xfrm>
                <a:off x="9500051" y="5376799"/>
                <a:ext cx="321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6F8486-8A87-4473-ADE1-AAFA2EC12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051" y="5376799"/>
                <a:ext cx="32177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4FB1AA-C236-4BA0-B333-3100E5547599}"/>
                  </a:ext>
                </a:extLst>
              </p:cNvPr>
              <p:cNvSpPr txBox="1"/>
              <p:nvPr/>
            </p:nvSpPr>
            <p:spPr>
              <a:xfrm>
                <a:off x="7325246" y="2496689"/>
                <a:ext cx="3226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4FB1AA-C236-4BA0-B333-3100E5547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246" y="2496689"/>
                <a:ext cx="322678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70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AD8717-356A-4CD6-B433-1A742BE321BF}"/>
              </a:ext>
            </a:extLst>
          </p:cNvPr>
          <p:cNvSpPr txBox="1"/>
          <p:nvPr/>
        </p:nvSpPr>
        <p:spPr>
          <a:xfrm>
            <a:off x="197963" y="141403"/>
            <a:ext cx="4521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La pendiente de una recta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B9EFD-32ED-40EE-8E76-5FFBCB1743B3}"/>
              </a:ext>
            </a:extLst>
          </p:cNvPr>
          <p:cNvSpPr txBox="1"/>
          <p:nvPr/>
        </p:nvSpPr>
        <p:spPr>
          <a:xfrm>
            <a:off x="197963" y="641022"/>
            <a:ext cx="11792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dirty="0"/>
              <a:t>La </a:t>
            </a:r>
            <a:r>
              <a:rPr lang="es-DO" sz="2400" b="1" dirty="0"/>
              <a:t>pendiente de una recta </a:t>
            </a:r>
            <a:r>
              <a:rPr lang="es-DO" sz="2400" dirty="0"/>
              <a:t>es la razón del cambio vertical (o elevación) al cambio horizontal </a:t>
            </a:r>
          </a:p>
          <a:p>
            <a:r>
              <a:rPr lang="es-DO" sz="2400" dirty="0"/>
              <a:t>(o desplazamiento) entre dos puntos cualesquiera </a:t>
            </a:r>
            <a:r>
              <a:rPr lang="en-US" sz="2400" dirty="0"/>
              <a:t>de la recta.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E6355A-9B03-4F5D-AB0F-AECFE6F130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5086"/>
          <a:stretch/>
        </p:blipFill>
        <p:spPr>
          <a:xfrm>
            <a:off x="197963" y="1472019"/>
            <a:ext cx="3623037" cy="34920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90E74B-EC68-47BF-91BC-8E27FE7E3F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 r="1764"/>
          <a:stretch/>
        </p:blipFill>
        <p:spPr>
          <a:xfrm>
            <a:off x="4056671" y="1682967"/>
            <a:ext cx="4550002" cy="34920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1F0E79-05D0-4D59-8D61-EA02362C9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18" y="5385981"/>
            <a:ext cx="1904364" cy="8309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F4D03F-71A0-4DAF-AC32-00CF47801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89" y="5458218"/>
            <a:ext cx="1904364" cy="6971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12DE26-B491-43BF-BFD3-6CD957A38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19" y="5458218"/>
            <a:ext cx="472481" cy="6477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591129-A823-4139-B527-36345737F6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775" y="5614773"/>
            <a:ext cx="388654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2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E9A0E4-F989-43E9-84C0-7E4AAAFA1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r="2178"/>
          <a:stretch/>
        </p:blipFill>
        <p:spPr>
          <a:xfrm>
            <a:off x="85283" y="42912"/>
            <a:ext cx="4402317" cy="2950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39F572-F562-46B4-9AE6-2F54C22E2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18" y="42145"/>
            <a:ext cx="7563399" cy="1447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A7E5B0-312B-4513-876E-B7698AC817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/>
          <a:stretch/>
        </p:blipFill>
        <p:spPr>
          <a:xfrm>
            <a:off x="158844" y="3464195"/>
            <a:ext cx="3280063" cy="33697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CB345C-03A6-42AC-8D13-599C27031F8B}"/>
              </a:ext>
            </a:extLst>
          </p:cNvPr>
          <p:cNvSpPr txBox="1"/>
          <p:nvPr/>
        </p:nvSpPr>
        <p:spPr>
          <a:xfrm>
            <a:off x="28280" y="2993103"/>
            <a:ext cx="8748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Determine la pendiente de la recta  de la siguiente figura </a:t>
            </a: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049913-830F-49CE-880C-6014DA96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29" y="1969228"/>
            <a:ext cx="1863345" cy="7389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61CFA5-6F88-4065-8024-B71AD5172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33" y="3581407"/>
            <a:ext cx="8016935" cy="5410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4FF786-7A2F-406A-A149-4D633E8F65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30" y="4531829"/>
            <a:ext cx="1646063" cy="61727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019987-4C3C-4043-B478-17F60C52AE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93" y="4467419"/>
            <a:ext cx="1008911" cy="6397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E11EFF-4B28-4A8C-917D-851233028D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29" y="4484257"/>
            <a:ext cx="1120237" cy="6553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15E4851-EE7C-4AA3-A299-E499FF1385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91" y="4554690"/>
            <a:ext cx="480102" cy="5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3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2E2CC6-E425-4D0F-9CED-3A0898C2C94A}"/>
              </a:ext>
            </a:extLst>
          </p:cNvPr>
          <p:cNvSpPr txBox="1"/>
          <p:nvPr/>
        </p:nvSpPr>
        <p:spPr>
          <a:xfrm>
            <a:off x="0" y="0"/>
            <a:ext cx="3459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dirty="0"/>
              <a:t>Una recta que se eleva conforme va de izquierda a derecha </a:t>
            </a:r>
            <a:r>
              <a:rPr lang="en-US" sz="2400" dirty="0" err="1"/>
              <a:t>tiene</a:t>
            </a:r>
            <a:r>
              <a:rPr lang="en-US" sz="2400" dirty="0"/>
              <a:t> una </a:t>
            </a:r>
            <a:r>
              <a:rPr lang="en-US" sz="2400" b="1" dirty="0" err="1"/>
              <a:t>pendiente</a:t>
            </a:r>
            <a:r>
              <a:rPr lang="en-US" sz="2400" b="1" dirty="0"/>
              <a:t> </a:t>
            </a:r>
            <a:r>
              <a:rPr lang="en-US" sz="2400" b="1" dirty="0" err="1"/>
              <a:t>positiva</a:t>
            </a:r>
            <a:r>
              <a:rPr lang="en-US" sz="24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97D395-DD8D-49D6-8500-CD73EB2C2C69}"/>
              </a:ext>
            </a:extLst>
          </p:cNvPr>
          <p:cNvSpPr txBox="1"/>
          <p:nvPr/>
        </p:nvSpPr>
        <p:spPr>
          <a:xfrm>
            <a:off x="3459638" y="184665"/>
            <a:ext cx="43739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2400" dirty="0"/>
              <a:t>Una recta que no se eleva ni baja </a:t>
            </a:r>
          </a:p>
          <a:p>
            <a:r>
              <a:rPr lang="es-DO" sz="2400" dirty="0"/>
              <a:t>al ir de izquierda a derecha  tiene</a:t>
            </a:r>
          </a:p>
          <a:p>
            <a:r>
              <a:rPr lang="es-DO" sz="2400" dirty="0"/>
              <a:t> </a:t>
            </a:r>
            <a:r>
              <a:rPr lang="es-DO" sz="2400" b="1" dirty="0"/>
              <a:t>pendiente cero</a:t>
            </a:r>
            <a:r>
              <a:rPr lang="es-DO" sz="2400" dirty="0"/>
              <a:t>.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332B0-7449-476E-B9AA-8F15DFD67E29}"/>
              </a:ext>
            </a:extLst>
          </p:cNvPr>
          <p:cNvSpPr txBox="1"/>
          <p:nvPr/>
        </p:nvSpPr>
        <p:spPr>
          <a:xfrm>
            <a:off x="7939154" y="184664"/>
            <a:ext cx="4334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2400" dirty="0"/>
              <a:t>Una recta que baja conforme va</a:t>
            </a:r>
          </a:p>
          <a:p>
            <a:r>
              <a:rPr lang="es-DO" sz="2400" dirty="0"/>
              <a:t>de izquierda a derecha tiene una </a:t>
            </a:r>
          </a:p>
          <a:p>
            <a:r>
              <a:rPr lang="es-DO" sz="2400" b="1" dirty="0"/>
              <a:t>pendiente negativa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300858-31C0-4BF7-A5E3-6B2650596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3" y="1875194"/>
            <a:ext cx="3114242" cy="3324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296B56-F585-4B54-99E6-5CD855576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24" y="2045849"/>
            <a:ext cx="3114242" cy="3378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1EA885-9C60-458B-B31E-F14FD992E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068" y="1821626"/>
            <a:ext cx="2783647" cy="33784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5BB7EA-1C55-4A05-BE50-B1D43ACA5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704704" cy="10262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0E6430-0810-42C2-9219-2B41D27D4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93">
            <a:off x="9413708" y="2087386"/>
            <a:ext cx="346447" cy="6332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4F9EF9-52CD-41F5-A796-C62E357F5F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55" y="2403992"/>
            <a:ext cx="312574" cy="8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86C3C4-9588-4CA5-9BB1-758AEC5AF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0" y="229784"/>
            <a:ext cx="5919853" cy="63124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F38431-FEE8-499A-85D1-B131B2942E31}"/>
              </a:ext>
            </a:extLst>
          </p:cNvPr>
          <p:cNvSpPr txBox="1"/>
          <p:nvPr/>
        </p:nvSpPr>
        <p:spPr>
          <a:xfrm>
            <a:off x="6862713" y="2694267"/>
            <a:ext cx="4894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dirty="0"/>
              <a:t>Como la división entre 0 no esta definida, decimos que la pendiente de esta recta es indefinida.</a:t>
            </a:r>
          </a:p>
          <a:p>
            <a:r>
              <a:rPr lang="es-DO" sz="2400" b="1" dirty="0"/>
              <a:t>La pendiente de cualquier recta vertical es indefinida</a:t>
            </a:r>
            <a:r>
              <a:rPr lang="es-DO" sz="2400" dirty="0"/>
              <a:t>.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8D204E-2065-435B-9016-FB9BF9C8E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71" y="759610"/>
            <a:ext cx="2523374" cy="1001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55F2C3-CBDA-4119-8695-0A4871873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67" y="700085"/>
            <a:ext cx="1053287" cy="1226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1C0533-2723-4EC2-9544-B2D2262BF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22" y="833180"/>
            <a:ext cx="698277" cy="85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3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DBA630-A83A-47FB-98D1-431EA55AE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4" y="157527"/>
            <a:ext cx="10188823" cy="434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ACB10F-FAD4-4D18-8389-0B7A20D4C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4" y="805005"/>
            <a:ext cx="7444829" cy="11726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129CD5-6A6B-4107-B48F-8A93A2D73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43" y="2299704"/>
            <a:ext cx="6241500" cy="1051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929CA6-207F-42CC-958C-233C1143FB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4" y="3507010"/>
            <a:ext cx="5917686" cy="10694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353FEE-3832-4878-B31E-22412F9F26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4" y="4573830"/>
            <a:ext cx="2256846" cy="21266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739762-01CF-444B-8CE9-273622EC04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36" y="4718863"/>
            <a:ext cx="1648744" cy="18365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742D78-EA38-466E-A9F7-4F337AA6C9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671" y="4718863"/>
            <a:ext cx="1956589" cy="177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759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BinnerD</vt:lpstr>
      <vt:lpstr>Calibri</vt:lpstr>
      <vt:lpstr>Calibri Light</vt:lpstr>
      <vt:lpstr>Cambria Math</vt:lpstr>
      <vt:lpstr>Helvetica Neue</vt:lpstr>
      <vt:lpstr>Linux Libertine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Nikelvys#1</dc:creator>
  <cp:lastModifiedBy>Nikelvys#1</cp:lastModifiedBy>
  <cp:revision>2</cp:revision>
  <dcterms:created xsi:type="dcterms:W3CDTF">2020-06-07T17:59:00Z</dcterms:created>
  <dcterms:modified xsi:type="dcterms:W3CDTF">2020-06-07T18:22:23Z</dcterms:modified>
</cp:coreProperties>
</file>