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5" r:id="rId2"/>
    <p:sldId id="268" r:id="rId3"/>
    <p:sldId id="326" r:id="rId4"/>
    <p:sldId id="315" r:id="rId5"/>
    <p:sldId id="340" r:id="rId6"/>
    <p:sldId id="341" r:id="rId7"/>
    <p:sldId id="329" r:id="rId8"/>
    <p:sldId id="342" r:id="rId9"/>
    <p:sldId id="345" r:id="rId10"/>
    <p:sldId id="343" r:id="rId11"/>
    <p:sldId id="33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91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3C0BB-45FE-4133-8401-E054388C63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4FB470-F630-4BB9-B900-7BBE4EE7F5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A40ABC-6A84-4F3A-855C-F93EE105B387}"/>
              </a:ext>
            </a:extLst>
          </p:cNvPr>
          <p:cNvSpPr>
            <a:spLocks noGrp="1"/>
          </p:cNvSpPr>
          <p:nvPr>
            <p:ph type="dt" sz="half" idx="10"/>
          </p:nvPr>
        </p:nvSpPr>
        <p:spPr/>
        <p:txBody>
          <a:bodyPr/>
          <a:lstStyle/>
          <a:p>
            <a:fld id="{E48E96C1-0B4D-4422-B8FA-B4AF0686AE55}" type="datetimeFigureOut">
              <a:rPr lang="en-US" smtClean="0"/>
              <a:t>5/25/2020</a:t>
            </a:fld>
            <a:endParaRPr lang="en-US"/>
          </a:p>
        </p:txBody>
      </p:sp>
      <p:sp>
        <p:nvSpPr>
          <p:cNvPr id="5" name="Footer Placeholder 4">
            <a:extLst>
              <a:ext uri="{FF2B5EF4-FFF2-40B4-BE49-F238E27FC236}">
                <a16:creationId xmlns:a16="http://schemas.microsoft.com/office/drawing/2014/main" id="{5816CFE7-6CF0-4214-9859-14A1EFB862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E0B278-540C-4A8C-BE0A-9E2E4F0D0F0F}"/>
              </a:ext>
            </a:extLst>
          </p:cNvPr>
          <p:cNvSpPr>
            <a:spLocks noGrp="1"/>
          </p:cNvSpPr>
          <p:nvPr>
            <p:ph type="sldNum" sz="quarter" idx="12"/>
          </p:nvPr>
        </p:nvSpPr>
        <p:spPr/>
        <p:txBody>
          <a:bodyPr/>
          <a:lstStyle/>
          <a:p>
            <a:fld id="{D53FE2B0-342A-48B4-B7F1-F1EC48DA4120}" type="slidenum">
              <a:rPr lang="en-US" smtClean="0"/>
              <a:t>‹#›</a:t>
            </a:fld>
            <a:endParaRPr lang="en-US"/>
          </a:p>
        </p:txBody>
      </p:sp>
    </p:spTree>
    <p:extLst>
      <p:ext uri="{BB962C8B-B14F-4D97-AF65-F5344CB8AC3E}">
        <p14:creationId xmlns:p14="http://schemas.microsoft.com/office/powerpoint/2010/main" val="1502352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65DA3-FF95-4963-A45F-D2241A4E41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3E7E0C-3A36-415D-8CAA-72EFD59DEB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E52B0-106E-4A7C-8F0B-DCB91D17B47E}"/>
              </a:ext>
            </a:extLst>
          </p:cNvPr>
          <p:cNvSpPr>
            <a:spLocks noGrp="1"/>
          </p:cNvSpPr>
          <p:nvPr>
            <p:ph type="dt" sz="half" idx="10"/>
          </p:nvPr>
        </p:nvSpPr>
        <p:spPr/>
        <p:txBody>
          <a:bodyPr/>
          <a:lstStyle/>
          <a:p>
            <a:fld id="{E48E96C1-0B4D-4422-B8FA-B4AF0686AE55}" type="datetimeFigureOut">
              <a:rPr lang="en-US" smtClean="0"/>
              <a:t>5/25/2020</a:t>
            </a:fld>
            <a:endParaRPr lang="en-US"/>
          </a:p>
        </p:txBody>
      </p:sp>
      <p:sp>
        <p:nvSpPr>
          <p:cNvPr id="5" name="Footer Placeholder 4">
            <a:extLst>
              <a:ext uri="{FF2B5EF4-FFF2-40B4-BE49-F238E27FC236}">
                <a16:creationId xmlns:a16="http://schemas.microsoft.com/office/drawing/2014/main" id="{B203DF83-0994-4B8B-A705-6EE313FB64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55A449-0FC8-453F-BFF3-4A9B2AF08718}"/>
              </a:ext>
            </a:extLst>
          </p:cNvPr>
          <p:cNvSpPr>
            <a:spLocks noGrp="1"/>
          </p:cNvSpPr>
          <p:nvPr>
            <p:ph type="sldNum" sz="quarter" idx="12"/>
          </p:nvPr>
        </p:nvSpPr>
        <p:spPr/>
        <p:txBody>
          <a:bodyPr/>
          <a:lstStyle/>
          <a:p>
            <a:fld id="{D53FE2B0-342A-48B4-B7F1-F1EC48DA4120}" type="slidenum">
              <a:rPr lang="en-US" smtClean="0"/>
              <a:t>‹#›</a:t>
            </a:fld>
            <a:endParaRPr lang="en-US"/>
          </a:p>
        </p:txBody>
      </p:sp>
    </p:spTree>
    <p:extLst>
      <p:ext uri="{BB962C8B-B14F-4D97-AF65-F5344CB8AC3E}">
        <p14:creationId xmlns:p14="http://schemas.microsoft.com/office/powerpoint/2010/main" val="4291037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6177E0-93D5-4A1A-BBC5-60B7052B9C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C2E851-3C0D-4A6C-B132-0C3FCD8DDF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96096F-A729-45FF-8476-5DDADE2B29EB}"/>
              </a:ext>
            </a:extLst>
          </p:cNvPr>
          <p:cNvSpPr>
            <a:spLocks noGrp="1"/>
          </p:cNvSpPr>
          <p:nvPr>
            <p:ph type="dt" sz="half" idx="10"/>
          </p:nvPr>
        </p:nvSpPr>
        <p:spPr/>
        <p:txBody>
          <a:bodyPr/>
          <a:lstStyle/>
          <a:p>
            <a:fld id="{E48E96C1-0B4D-4422-B8FA-B4AF0686AE55}" type="datetimeFigureOut">
              <a:rPr lang="en-US" smtClean="0"/>
              <a:t>5/25/2020</a:t>
            </a:fld>
            <a:endParaRPr lang="en-US"/>
          </a:p>
        </p:txBody>
      </p:sp>
      <p:sp>
        <p:nvSpPr>
          <p:cNvPr id="5" name="Footer Placeholder 4">
            <a:extLst>
              <a:ext uri="{FF2B5EF4-FFF2-40B4-BE49-F238E27FC236}">
                <a16:creationId xmlns:a16="http://schemas.microsoft.com/office/drawing/2014/main" id="{9DDA5477-CB73-46FD-8771-5E7B93690C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F562EF-329E-4F4C-9146-DFD3A1439DB4}"/>
              </a:ext>
            </a:extLst>
          </p:cNvPr>
          <p:cNvSpPr>
            <a:spLocks noGrp="1"/>
          </p:cNvSpPr>
          <p:nvPr>
            <p:ph type="sldNum" sz="quarter" idx="12"/>
          </p:nvPr>
        </p:nvSpPr>
        <p:spPr/>
        <p:txBody>
          <a:bodyPr/>
          <a:lstStyle/>
          <a:p>
            <a:fld id="{D53FE2B0-342A-48B4-B7F1-F1EC48DA4120}" type="slidenum">
              <a:rPr lang="en-US" smtClean="0"/>
              <a:t>‹#›</a:t>
            </a:fld>
            <a:endParaRPr lang="en-US"/>
          </a:p>
        </p:txBody>
      </p:sp>
    </p:spTree>
    <p:extLst>
      <p:ext uri="{BB962C8B-B14F-4D97-AF65-F5344CB8AC3E}">
        <p14:creationId xmlns:p14="http://schemas.microsoft.com/office/powerpoint/2010/main" val="3589053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22728-77D9-4FC9-92E0-84B5A353C3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F2645C-8B9F-4470-A2DB-23FBD15DEC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524DE4-997E-44FA-A5F8-CC285E3666ED}"/>
              </a:ext>
            </a:extLst>
          </p:cNvPr>
          <p:cNvSpPr>
            <a:spLocks noGrp="1"/>
          </p:cNvSpPr>
          <p:nvPr>
            <p:ph type="dt" sz="half" idx="10"/>
          </p:nvPr>
        </p:nvSpPr>
        <p:spPr/>
        <p:txBody>
          <a:bodyPr/>
          <a:lstStyle/>
          <a:p>
            <a:fld id="{E48E96C1-0B4D-4422-B8FA-B4AF0686AE55}" type="datetimeFigureOut">
              <a:rPr lang="en-US" smtClean="0"/>
              <a:t>5/25/2020</a:t>
            </a:fld>
            <a:endParaRPr lang="en-US"/>
          </a:p>
        </p:txBody>
      </p:sp>
      <p:sp>
        <p:nvSpPr>
          <p:cNvPr id="5" name="Footer Placeholder 4">
            <a:extLst>
              <a:ext uri="{FF2B5EF4-FFF2-40B4-BE49-F238E27FC236}">
                <a16:creationId xmlns:a16="http://schemas.microsoft.com/office/drawing/2014/main" id="{AC2F6B90-D844-4EA1-BCBB-61DD2B817A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DE4275-2373-4AC0-938C-D95CBE574D20}"/>
              </a:ext>
            </a:extLst>
          </p:cNvPr>
          <p:cNvSpPr>
            <a:spLocks noGrp="1"/>
          </p:cNvSpPr>
          <p:nvPr>
            <p:ph type="sldNum" sz="quarter" idx="12"/>
          </p:nvPr>
        </p:nvSpPr>
        <p:spPr/>
        <p:txBody>
          <a:bodyPr/>
          <a:lstStyle/>
          <a:p>
            <a:fld id="{D53FE2B0-342A-48B4-B7F1-F1EC48DA4120}" type="slidenum">
              <a:rPr lang="en-US" smtClean="0"/>
              <a:t>‹#›</a:t>
            </a:fld>
            <a:endParaRPr lang="en-US"/>
          </a:p>
        </p:txBody>
      </p:sp>
    </p:spTree>
    <p:extLst>
      <p:ext uri="{BB962C8B-B14F-4D97-AF65-F5344CB8AC3E}">
        <p14:creationId xmlns:p14="http://schemas.microsoft.com/office/powerpoint/2010/main" val="1217503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33288-084F-42D0-AF15-357D0BFD76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9DA54C-C04C-4D4C-89C0-BBBA4109CB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256711-E051-4963-86FC-290D5694D1A1}"/>
              </a:ext>
            </a:extLst>
          </p:cNvPr>
          <p:cNvSpPr>
            <a:spLocks noGrp="1"/>
          </p:cNvSpPr>
          <p:nvPr>
            <p:ph type="dt" sz="half" idx="10"/>
          </p:nvPr>
        </p:nvSpPr>
        <p:spPr/>
        <p:txBody>
          <a:bodyPr/>
          <a:lstStyle/>
          <a:p>
            <a:fld id="{E48E96C1-0B4D-4422-B8FA-B4AF0686AE55}" type="datetimeFigureOut">
              <a:rPr lang="en-US" smtClean="0"/>
              <a:t>5/25/2020</a:t>
            </a:fld>
            <a:endParaRPr lang="en-US"/>
          </a:p>
        </p:txBody>
      </p:sp>
      <p:sp>
        <p:nvSpPr>
          <p:cNvPr id="5" name="Footer Placeholder 4">
            <a:extLst>
              <a:ext uri="{FF2B5EF4-FFF2-40B4-BE49-F238E27FC236}">
                <a16:creationId xmlns:a16="http://schemas.microsoft.com/office/drawing/2014/main" id="{91002DCA-C219-44B9-BD14-051DF9FB6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26B091-C7E3-486C-8774-329E0E72C54B}"/>
              </a:ext>
            </a:extLst>
          </p:cNvPr>
          <p:cNvSpPr>
            <a:spLocks noGrp="1"/>
          </p:cNvSpPr>
          <p:nvPr>
            <p:ph type="sldNum" sz="quarter" idx="12"/>
          </p:nvPr>
        </p:nvSpPr>
        <p:spPr/>
        <p:txBody>
          <a:bodyPr/>
          <a:lstStyle/>
          <a:p>
            <a:fld id="{D53FE2B0-342A-48B4-B7F1-F1EC48DA4120}" type="slidenum">
              <a:rPr lang="en-US" smtClean="0"/>
              <a:t>‹#›</a:t>
            </a:fld>
            <a:endParaRPr lang="en-US"/>
          </a:p>
        </p:txBody>
      </p:sp>
    </p:spTree>
    <p:extLst>
      <p:ext uri="{BB962C8B-B14F-4D97-AF65-F5344CB8AC3E}">
        <p14:creationId xmlns:p14="http://schemas.microsoft.com/office/powerpoint/2010/main" val="3399558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E0A0D-E2B3-40E3-A209-FB3CB407CD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7ABCB4-DCBE-443B-8FED-2157D184F4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AD611A-3AFC-4CD4-9C53-D94FA20A3B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57EAA1-5651-4EC0-84AD-950FCC40BA91}"/>
              </a:ext>
            </a:extLst>
          </p:cNvPr>
          <p:cNvSpPr>
            <a:spLocks noGrp="1"/>
          </p:cNvSpPr>
          <p:nvPr>
            <p:ph type="dt" sz="half" idx="10"/>
          </p:nvPr>
        </p:nvSpPr>
        <p:spPr/>
        <p:txBody>
          <a:bodyPr/>
          <a:lstStyle/>
          <a:p>
            <a:fld id="{E48E96C1-0B4D-4422-B8FA-B4AF0686AE55}" type="datetimeFigureOut">
              <a:rPr lang="en-US" smtClean="0"/>
              <a:t>5/25/2020</a:t>
            </a:fld>
            <a:endParaRPr lang="en-US"/>
          </a:p>
        </p:txBody>
      </p:sp>
      <p:sp>
        <p:nvSpPr>
          <p:cNvPr id="6" name="Footer Placeholder 5">
            <a:extLst>
              <a:ext uri="{FF2B5EF4-FFF2-40B4-BE49-F238E27FC236}">
                <a16:creationId xmlns:a16="http://schemas.microsoft.com/office/drawing/2014/main" id="{3B7A2AFB-D631-4597-9C7F-0960633057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0C93EA-5D81-42F4-BD64-2720F2B135C4}"/>
              </a:ext>
            </a:extLst>
          </p:cNvPr>
          <p:cNvSpPr>
            <a:spLocks noGrp="1"/>
          </p:cNvSpPr>
          <p:nvPr>
            <p:ph type="sldNum" sz="quarter" idx="12"/>
          </p:nvPr>
        </p:nvSpPr>
        <p:spPr/>
        <p:txBody>
          <a:bodyPr/>
          <a:lstStyle/>
          <a:p>
            <a:fld id="{D53FE2B0-342A-48B4-B7F1-F1EC48DA4120}" type="slidenum">
              <a:rPr lang="en-US" smtClean="0"/>
              <a:t>‹#›</a:t>
            </a:fld>
            <a:endParaRPr lang="en-US"/>
          </a:p>
        </p:txBody>
      </p:sp>
    </p:spTree>
    <p:extLst>
      <p:ext uri="{BB962C8B-B14F-4D97-AF65-F5344CB8AC3E}">
        <p14:creationId xmlns:p14="http://schemas.microsoft.com/office/powerpoint/2010/main" val="4013156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DA717-EEAB-4BCB-861B-81182FD042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E87C41-E8E4-4E17-AD39-4F5A48D3DD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243550-FA02-4387-8225-4F13A53792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2ADB0E-A56F-480E-B585-52BD9B6507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B9ADCD-7004-4399-85BA-210B69BF85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B36067-8596-47D6-8DD5-0AC1EF62AFA8}"/>
              </a:ext>
            </a:extLst>
          </p:cNvPr>
          <p:cNvSpPr>
            <a:spLocks noGrp="1"/>
          </p:cNvSpPr>
          <p:nvPr>
            <p:ph type="dt" sz="half" idx="10"/>
          </p:nvPr>
        </p:nvSpPr>
        <p:spPr/>
        <p:txBody>
          <a:bodyPr/>
          <a:lstStyle/>
          <a:p>
            <a:fld id="{E48E96C1-0B4D-4422-B8FA-B4AF0686AE55}" type="datetimeFigureOut">
              <a:rPr lang="en-US" smtClean="0"/>
              <a:t>5/25/2020</a:t>
            </a:fld>
            <a:endParaRPr lang="en-US"/>
          </a:p>
        </p:txBody>
      </p:sp>
      <p:sp>
        <p:nvSpPr>
          <p:cNvPr id="8" name="Footer Placeholder 7">
            <a:extLst>
              <a:ext uri="{FF2B5EF4-FFF2-40B4-BE49-F238E27FC236}">
                <a16:creationId xmlns:a16="http://schemas.microsoft.com/office/drawing/2014/main" id="{4EAB36CC-AB7F-453E-96E6-612DDDC0D5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458656-F2AA-46D7-8C37-F9F99D78D7A6}"/>
              </a:ext>
            </a:extLst>
          </p:cNvPr>
          <p:cNvSpPr>
            <a:spLocks noGrp="1"/>
          </p:cNvSpPr>
          <p:nvPr>
            <p:ph type="sldNum" sz="quarter" idx="12"/>
          </p:nvPr>
        </p:nvSpPr>
        <p:spPr/>
        <p:txBody>
          <a:bodyPr/>
          <a:lstStyle/>
          <a:p>
            <a:fld id="{D53FE2B0-342A-48B4-B7F1-F1EC48DA4120}" type="slidenum">
              <a:rPr lang="en-US" smtClean="0"/>
              <a:t>‹#›</a:t>
            </a:fld>
            <a:endParaRPr lang="en-US"/>
          </a:p>
        </p:txBody>
      </p:sp>
    </p:spTree>
    <p:extLst>
      <p:ext uri="{BB962C8B-B14F-4D97-AF65-F5344CB8AC3E}">
        <p14:creationId xmlns:p14="http://schemas.microsoft.com/office/powerpoint/2010/main" val="4233312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76227-9CB3-4F92-BFDD-F08DE09318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E6DD6C-C76B-4331-9A7D-B68991AC5C99}"/>
              </a:ext>
            </a:extLst>
          </p:cNvPr>
          <p:cNvSpPr>
            <a:spLocks noGrp="1"/>
          </p:cNvSpPr>
          <p:nvPr>
            <p:ph type="dt" sz="half" idx="10"/>
          </p:nvPr>
        </p:nvSpPr>
        <p:spPr/>
        <p:txBody>
          <a:bodyPr/>
          <a:lstStyle/>
          <a:p>
            <a:fld id="{E48E96C1-0B4D-4422-B8FA-B4AF0686AE55}" type="datetimeFigureOut">
              <a:rPr lang="en-US" smtClean="0"/>
              <a:t>5/25/2020</a:t>
            </a:fld>
            <a:endParaRPr lang="en-US"/>
          </a:p>
        </p:txBody>
      </p:sp>
      <p:sp>
        <p:nvSpPr>
          <p:cNvPr id="4" name="Footer Placeholder 3">
            <a:extLst>
              <a:ext uri="{FF2B5EF4-FFF2-40B4-BE49-F238E27FC236}">
                <a16:creationId xmlns:a16="http://schemas.microsoft.com/office/drawing/2014/main" id="{013006B2-CA55-4AB1-918B-58CF71AD00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016E00-AEB3-4A90-B514-9205152435AE}"/>
              </a:ext>
            </a:extLst>
          </p:cNvPr>
          <p:cNvSpPr>
            <a:spLocks noGrp="1"/>
          </p:cNvSpPr>
          <p:nvPr>
            <p:ph type="sldNum" sz="quarter" idx="12"/>
          </p:nvPr>
        </p:nvSpPr>
        <p:spPr/>
        <p:txBody>
          <a:bodyPr/>
          <a:lstStyle/>
          <a:p>
            <a:fld id="{D53FE2B0-342A-48B4-B7F1-F1EC48DA4120}" type="slidenum">
              <a:rPr lang="en-US" smtClean="0"/>
              <a:t>‹#›</a:t>
            </a:fld>
            <a:endParaRPr lang="en-US"/>
          </a:p>
        </p:txBody>
      </p:sp>
    </p:spTree>
    <p:extLst>
      <p:ext uri="{BB962C8B-B14F-4D97-AF65-F5344CB8AC3E}">
        <p14:creationId xmlns:p14="http://schemas.microsoft.com/office/powerpoint/2010/main" val="3297856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120CF6-42B8-47A1-8AA9-B81982074EEC}"/>
              </a:ext>
            </a:extLst>
          </p:cNvPr>
          <p:cNvSpPr>
            <a:spLocks noGrp="1"/>
          </p:cNvSpPr>
          <p:nvPr>
            <p:ph type="dt" sz="half" idx="10"/>
          </p:nvPr>
        </p:nvSpPr>
        <p:spPr/>
        <p:txBody>
          <a:bodyPr/>
          <a:lstStyle/>
          <a:p>
            <a:fld id="{E48E96C1-0B4D-4422-B8FA-B4AF0686AE55}" type="datetimeFigureOut">
              <a:rPr lang="en-US" smtClean="0"/>
              <a:t>5/25/2020</a:t>
            </a:fld>
            <a:endParaRPr lang="en-US"/>
          </a:p>
        </p:txBody>
      </p:sp>
      <p:sp>
        <p:nvSpPr>
          <p:cNvPr id="3" name="Footer Placeholder 2">
            <a:extLst>
              <a:ext uri="{FF2B5EF4-FFF2-40B4-BE49-F238E27FC236}">
                <a16:creationId xmlns:a16="http://schemas.microsoft.com/office/drawing/2014/main" id="{48AAE005-AC3C-4CA9-8677-C0FECA3A32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4DC8DE-39E7-421D-B184-4060C50EC07E}"/>
              </a:ext>
            </a:extLst>
          </p:cNvPr>
          <p:cNvSpPr>
            <a:spLocks noGrp="1"/>
          </p:cNvSpPr>
          <p:nvPr>
            <p:ph type="sldNum" sz="quarter" idx="12"/>
          </p:nvPr>
        </p:nvSpPr>
        <p:spPr/>
        <p:txBody>
          <a:bodyPr/>
          <a:lstStyle/>
          <a:p>
            <a:fld id="{D53FE2B0-342A-48B4-B7F1-F1EC48DA4120}" type="slidenum">
              <a:rPr lang="en-US" smtClean="0"/>
              <a:t>‹#›</a:t>
            </a:fld>
            <a:endParaRPr lang="en-US"/>
          </a:p>
        </p:txBody>
      </p:sp>
    </p:spTree>
    <p:extLst>
      <p:ext uri="{BB962C8B-B14F-4D97-AF65-F5344CB8AC3E}">
        <p14:creationId xmlns:p14="http://schemas.microsoft.com/office/powerpoint/2010/main" val="367952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871CB-3F30-4C47-88DB-3FACDE2063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8D3B1B-3478-4EE6-9C6D-29E6D0551B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91F78A-9880-48FB-951B-50E49E0A15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CFC875-E756-4C10-A2EF-3D009566D658}"/>
              </a:ext>
            </a:extLst>
          </p:cNvPr>
          <p:cNvSpPr>
            <a:spLocks noGrp="1"/>
          </p:cNvSpPr>
          <p:nvPr>
            <p:ph type="dt" sz="half" idx="10"/>
          </p:nvPr>
        </p:nvSpPr>
        <p:spPr/>
        <p:txBody>
          <a:bodyPr/>
          <a:lstStyle/>
          <a:p>
            <a:fld id="{E48E96C1-0B4D-4422-B8FA-B4AF0686AE55}" type="datetimeFigureOut">
              <a:rPr lang="en-US" smtClean="0"/>
              <a:t>5/25/2020</a:t>
            </a:fld>
            <a:endParaRPr lang="en-US"/>
          </a:p>
        </p:txBody>
      </p:sp>
      <p:sp>
        <p:nvSpPr>
          <p:cNvPr id="6" name="Footer Placeholder 5">
            <a:extLst>
              <a:ext uri="{FF2B5EF4-FFF2-40B4-BE49-F238E27FC236}">
                <a16:creationId xmlns:a16="http://schemas.microsoft.com/office/drawing/2014/main" id="{1145F360-DD9D-471F-883C-EAC8FBE943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07F5DF-C217-4EF3-9308-1664F292A801}"/>
              </a:ext>
            </a:extLst>
          </p:cNvPr>
          <p:cNvSpPr>
            <a:spLocks noGrp="1"/>
          </p:cNvSpPr>
          <p:nvPr>
            <p:ph type="sldNum" sz="quarter" idx="12"/>
          </p:nvPr>
        </p:nvSpPr>
        <p:spPr/>
        <p:txBody>
          <a:bodyPr/>
          <a:lstStyle/>
          <a:p>
            <a:fld id="{D53FE2B0-342A-48B4-B7F1-F1EC48DA4120}" type="slidenum">
              <a:rPr lang="en-US" smtClean="0"/>
              <a:t>‹#›</a:t>
            </a:fld>
            <a:endParaRPr lang="en-US"/>
          </a:p>
        </p:txBody>
      </p:sp>
    </p:spTree>
    <p:extLst>
      <p:ext uri="{BB962C8B-B14F-4D97-AF65-F5344CB8AC3E}">
        <p14:creationId xmlns:p14="http://schemas.microsoft.com/office/powerpoint/2010/main" val="2687535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B25F0-48B1-4386-9A51-8C743F6DCB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C917F8-04A2-4E8C-909A-4BB8B716BB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C6BD95-F2BB-49D6-AD01-9F505F4B5B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15D67C-B852-418C-9B68-8D9A7ECA3998}"/>
              </a:ext>
            </a:extLst>
          </p:cNvPr>
          <p:cNvSpPr>
            <a:spLocks noGrp="1"/>
          </p:cNvSpPr>
          <p:nvPr>
            <p:ph type="dt" sz="half" idx="10"/>
          </p:nvPr>
        </p:nvSpPr>
        <p:spPr/>
        <p:txBody>
          <a:bodyPr/>
          <a:lstStyle/>
          <a:p>
            <a:fld id="{E48E96C1-0B4D-4422-B8FA-B4AF0686AE55}" type="datetimeFigureOut">
              <a:rPr lang="en-US" smtClean="0"/>
              <a:t>5/25/2020</a:t>
            </a:fld>
            <a:endParaRPr lang="en-US"/>
          </a:p>
        </p:txBody>
      </p:sp>
      <p:sp>
        <p:nvSpPr>
          <p:cNvPr id="6" name="Footer Placeholder 5">
            <a:extLst>
              <a:ext uri="{FF2B5EF4-FFF2-40B4-BE49-F238E27FC236}">
                <a16:creationId xmlns:a16="http://schemas.microsoft.com/office/drawing/2014/main" id="{8ECF54E3-95BE-4AAC-A21D-7A5BC9506F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D58524-E721-4C5E-8358-2C185C70E7AD}"/>
              </a:ext>
            </a:extLst>
          </p:cNvPr>
          <p:cNvSpPr>
            <a:spLocks noGrp="1"/>
          </p:cNvSpPr>
          <p:nvPr>
            <p:ph type="sldNum" sz="quarter" idx="12"/>
          </p:nvPr>
        </p:nvSpPr>
        <p:spPr/>
        <p:txBody>
          <a:bodyPr/>
          <a:lstStyle/>
          <a:p>
            <a:fld id="{D53FE2B0-342A-48B4-B7F1-F1EC48DA4120}" type="slidenum">
              <a:rPr lang="en-US" smtClean="0"/>
              <a:t>‹#›</a:t>
            </a:fld>
            <a:endParaRPr lang="en-US"/>
          </a:p>
        </p:txBody>
      </p:sp>
    </p:spTree>
    <p:extLst>
      <p:ext uri="{BB962C8B-B14F-4D97-AF65-F5344CB8AC3E}">
        <p14:creationId xmlns:p14="http://schemas.microsoft.com/office/powerpoint/2010/main" val="2955125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CDED25-1793-4930-9C03-43F946F518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C0ABED-8986-4631-B519-7FF9652E40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E87C69-4744-420F-BE68-A1E2A16D0F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8E96C1-0B4D-4422-B8FA-B4AF0686AE55}" type="datetimeFigureOut">
              <a:rPr lang="en-US" smtClean="0"/>
              <a:t>5/25/2020</a:t>
            </a:fld>
            <a:endParaRPr lang="en-US"/>
          </a:p>
        </p:txBody>
      </p:sp>
      <p:sp>
        <p:nvSpPr>
          <p:cNvPr id="5" name="Footer Placeholder 4">
            <a:extLst>
              <a:ext uri="{FF2B5EF4-FFF2-40B4-BE49-F238E27FC236}">
                <a16:creationId xmlns:a16="http://schemas.microsoft.com/office/drawing/2014/main" id="{AAC4A669-F343-47C8-BEC3-2F4A5533A1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58D5FF-8CF9-4543-9C2A-4F5C7EAE19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3FE2B0-342A-48B4-B7F1-F1EC48DA4120}" type="slidenum">
              <a:rPr lang="en-US" smtClean="0"/>
              <a:t>‹#›</a:t>
            </a:fld>
            <a:endParaRPr lang="en-US"/>
          </a:p>
        </p:txBody>
      </p:sp>
    </p:spTree>
    <p:extLst>
      <p:ext uri="{BB962C8B-B14F-4D97-AF65-F5344CB8AC3E}">
        <p14:creationId xmlns:p14="http://schemas.microsoft.com/office/powerpoint/2010/main" val="152685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7.xml"/><Relationship Id="rId5" Type="http://schemas.openxmlformats.org/officeDocument/2006/relationships/image" Target="../media/image28.tmp"/><Relationship Id="rId4" Type="http://schemas.openxmlformats.org/officeDocument/2006/relationships/image" Target="../media/image27.tm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tmp"/><Relationship Id="rId3" Type="http://schemas.openxmlformats.org/officeDocument/2006/relationships/image" Target="../media/image3.tmp"/><Relationship Id="rId7" Type="http://schemas.openxmlformats.org/officeDocument/2006/relationships/image" Target="../media/image7.tmp"/><Relationship Id="rId2" Type="http://schemas.openxmlformats.org/officeDocument/2006/relationships/image" Target="../media/image2.tmp"/><Relationship Id="rId1" Type="http://schemas.openxmlformats.org/officeDocument/2006/relationships/slideLayout" Target="../slideLayouts/slideLayout7.xml"/><Relationship Id="rId6" Type="http://schemas.openxmlformats.org/officeDocument/2006/relationships/image" Target="../media/image6.tmp"/><Relationship Id="rId5" Type="http://schemas.openxmlformats.org/officeDocument/2006/relationships/image" Target="../media/image5.tmp"/><Relationship Id="rId4" Type="http://schemas.openxmlformats.org/officeDocument/2006/relationships/image" Target="../media/image4.tmp"/><Relationship Id="rId9" Type="http://schemas.openxmlformats.org/officeDocument/2006/relationships/image" Target="../media/image9.tm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7.xml"/><Relationship Id="rId6" Type="http://schemas.openxmlformats.org/officeDocument/2006/relationships/image" Target="../media/image14.tmp"/><Relationship Id="rId5" Type="http://schemas.openxmlformats.org/officeDocument/2006/relationships/image" Target="../media/image13.tmp"/><Relationship Id="rId4" Type="http://schemas.openxmlformats.org/officeDocument/2006/relationships/image" Target="../media/image12.tmp"/></Relationships>
</file>

<file path=ppt/slides/_rels/slide6.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7.xml"/><Relationship Id="rId5" Type="http://schemas.openxmlformats.org/officeDocument/2006/relationships/image" Target="../media/image18.tmp"/><Relationship Id="rId4" Type="http://schemas.openxmlformats.org/officeDocument/2006/relationships/image" Target="../media/image17.tmp"/></Relationships>
</file>

<file path=ppt/slides/_rels/slide7.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7.xml"/><Relationship Id="rId4" Type="http://schemas.openxmlformats.org/officeDocument/2006/relationships/image" Target="../media/image23.tmp"/></Relationships>
</file>

<file path=ppt/slides/_rels/slide9.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28DD46-AA60-475D-A13C-2AE8EDB455BD}"/>
              </a:ext>
            </a:extLst>
          </p:cNvPr>
          <p:cNvSpPr txBox="1"/>
          <p:nvPr/>
        </p:nvSpPr>
        <p:spPr>
          <a:xfrm>
            <a:off x="432079" y="170822"/>
            <a:ext cx="4827988" cy="523220"/>
          </a:xfrm>
          <a:prstGeom prst="rect">
            <a:avLst/>
          </a:prstGeom>
          <a:noFill/>
        </p:spPr>
        <p:txBody>
          <a:bodyPr wrap="none" rtlCol="0">
            <a:spAutoFit/>
          </a:bodyPr>
          <a:lstStyle/>
          <a:p>
            <a:r>
              <a:rPr lang="es-ES" sz="2800" b="1" u="sng" dirty="0">
                <a:solidFill>
                  <a:schemeClr val="accent1">
                    <a:lumMod val="75000"/>
                  </a:schemeClr>
                </a:solidFill>
              </a:rPr>
              <a:t>Caso 5 Diferencia de cuadrados</a:t>
            </a:r>
            <a:endParaRPr lang="en-US" sz="2800" b="1" u="sng" dirty="0">
              <a:solidFill>
                <a:schemeClr val="accent1">
                  <a:lumMod val="75000"/>
                </a:schemeClr>
              </a:solidFill>
            </a:endParaRPr>
          </a:p>
        </p:txBody>
      </p:sp>
      <p:sp>
        <p:nvSpPr>
          <p:cNvPr id="4" name="Rectangle 3">
            <a:extLst>
              <a:ext uri="{FF2B5EF4-FFF2-40B4-BE49-F238E27FC236}">
                <a16:creationId xmlns:a16="http://schemas.microsoft.com/office/drawing/2014/main" id="{4F50145C-FEF7-4B9B-B3B5-AEDD5D77FFBB}"/>
              </a:ext>
            </a:extLst>
          </p:cNvPr>
          <p:cNvSpPr/>
          <p:nvPr/>
        </p:nvSpPr>
        <p:spPr>
          <a:xfrm>
            <a:off x="281353" y="1434279"/>
            <a:ext cx="11455121" cy="1323439"/>
          </a:xfrm>
          <a:prstGeom prst="rect">
            <a:avLst/>
          </a:prstGeom>
        </p:spPr>
        <p:txBody>
          <a:bodyPr wrap="square">
            <a:spAutoFit/>
          </a:bodyPr>
          <a:lstStyle/>
          <a:p>
            <a:pPr marL="285750" indent="-285750">
              <a:buFont typeface="Arial" panose="020B0604020202020204" pitchFamily="34" charset="0"/>
              <a:buChar char="•"/>
            </a:pPr>
            <a:r>
              <a:rPr lang="es-DO" sz="2000" dirty="0"/>
              <a:t>Se aplica solamente en binomios, donde el primer término es positivo y el segundo término es negativo. </a:t>
            </a:r>
          </a:p>
          <a:p>
            <a:pPr marL="285750" indent="-285750">
              <a:buFont typeface="Arial" panose="020B0604020202020204" pitchFamily="34" charset="0"/>
              <a:buChar char="•"/>
            </a:pPr>
            <a:r>
              <a:rPr lang="es-DO" sz="2000" dirty="0"/>
              <a:t> Se reconoce porque los coeficientes de los términos son números cuadrados perfectos (es decir números que tienen raíz cuadrada exacta, como 1, 4, 9, 16, 25, 36, 49, 64, 81, 100, 121, 144, 169, 196, 225, 256, 289, 324, 361, 400, etc.) y los exponentes de las letras son cantidades pares (2, 4, 6, 8n, 10m, 16b, etc.) </a:t>
            </a:r>
            <a:endParaRPr lang="en-US" sz="2000" dirty="0"/>
          </a:p>
        </p:txBody>
      </p:sp>
      <p:sp>
        <p:nvSpPr>
          <p:cNvPr id="5" name="Rectangle 4">
            <a:extLst>
              <a:ext uri="{FF2B5EF4-FFF2-40B4-BE49-F238E27FC236}">
                <a16:creationId xmlns:a16="http://schemas.microsoft.com/office/drawing/2014/main" id="{CF39413A-C7B7-40A9-92DC-A9F243CAE0EF}"/>
              </a:ext>
            </a:extLst>
          </p:cNvPr>
          <p:cNvSpPr/>
          <p:nvPr/>
        </p:nvSpPr>
        <p:spPr>
          <a:xfrm>
            <a:off x="281354" y="2876622"/>
            <a:ext cx="4222631" cy="461665"/>
          </a:xfrm>
          <a:prstGeom prst="rect">
            <a:avLst/>
          </a:prstGeom>
        </p:spPr>
        <p:txBody>
          <a:bodyPr wrap="none">
            <a:spAutoFit/>
          </a:bodyPr>
          <a:lstStyle/>
          <a:p>
            <a:r>
              <a:rPr lang="en-US" sz="2400" b="1" dirty="0"/>
              <a:t>¿</a:t>
            </a:r>
            <a:r>
              <a:rPr lang="es-DO" sz="2400" b="1" noProof="1"/>
              <a:t>Cómo</a:t>
            </a:r>
            <a:r>
              <a:rPr lang="en-US" sz="2400" b="1" dirty="0"/>
              <a:t> </a:t>
            </a:r>
            <a:r>
              <a:rPr lang="es-DO" sz="2400" b="1" dirty="0"/>
              <a:t>realizar</a:t>
            </a:r>
            <a:r>
              <a:rPr lang="en-US" sz="2400" b="1" dirty="0"/>
              <a:t> la </a:t>
            </a:r>
            <a:r>
              <a:rPr lang="es-DO" sz="2400" b="1" dirty="0"/>
              <a:t>factorización</a:t>
            </a:r>
            <a:r>
              <a:rPr lang="en-US" sz="2400" b="1" dirty="0"/>
              <a: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10AE0F9-07CC-48F3-B737-C8C976C6FA6B}"/>
                  </a:ext>
                </a:extLst>
              </p:cNvPr>
              <p:cNvSpPr txBox="1"/>
              <p:nvPr/>
            </p:nvSpPr>
            <p:spPr>
              <a:xfrm>
                <a:off x="227763" y="3457191"/>
                <a:ext cx="11545555" cy="2314673"/>
              </a:xfrm>
              <a:prstGeom prst="rect">
                <a:avLst/>
              </a:prstGeom>
              <a:noFill/>
            </p:spPr>
            <p:txBody>
              <a:bodyPr wrap="square" rtlCol="0">
                <a:spAutoFit/>
              </a:bodyPr>
              <a:lstStyle/>
              <a:p>
                <a:pPr marL="285750" indent="-285750">
                  <a:buFont typeface="Arial" panose="020B0604020202020204" pitchFamily="34" charset="0"/>
                  <a:buChar char="•"/>
                </a:pPr>
                <a:r>
                  <a:rPr lang="es-DO" sz="2000" dirty="0"/>
                  <a:t>Se extrae la raíz cuadrada de cada término: Al coeficiente se le extrae la raíz cuadrada normalmente (por ejemplo: </a:t>
                </a:r>
                <a14:m>
                  <m:oMath xmlns:m="http://schemas.openxmlformats.org/officeDocument/2006/math">
                    <m:rad>
                      <m:radPr>
                        <m:degHide m:val="on"/>
                        <m:ctrlPr>
                          <a:rPr lang="es-DO" sz="2000" i="1" smtClean="0">
                            <a:latin typeface="Cambria Math" panose="02040503050406030204" pitchFamily="18" charset="0"/>
                          </a:rPr>
                        </m:ctrlPr>
                      </m:radPr>
                      <m:deg/>
                      <m:e>
                        <m:r>
                          <a:rPr lang="es-ES" sz="2000" b="0" i="1" smtClean="0">
                            <a:latin typeface="Cambria Math" panose="02040503050406030204" pitchFamily="18" charset="0"/>
                          </a:rPr>
                          <m:t>81</m:t>
                        </m:r>
                      </m:e>
                    </m:rad>
                    <m:r>
                      <a:rPr lang="es-DO" sz="200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9</m:t>
                    </m:r>
                    <m:r>
                      <m:rPr>
                        <m:nor/>
                      </m:rPr>
                      <a:rPr lang="es-DO" sz="2000"/>
                      <m:t>) </m:t>
                    </m:r>
                    <m:r>
                      <m:rPr>
                        <m:nor/>
                      </m:rPr>
                      <a:rPr lang="es-DO" sz="2000"/>
                      <m:t>y</m:t>
                    </m:r>
                    <m:r>
                      <m:rPr>
                        <m:nor/>
                      </m:rPr>
                      <a:rPr lang="es-DO" sz="2000"/>
                      <m:t> </m:t>
                    </m:r>
                    <m:r>
                      <m:rPr>
                        <m:nor/>
                      </m:rPr>
                      <a:rPr lang="es-DO" sz="2000"/>
                      <m:t>a</m:t>
                    </m:r>
                    <m:r>
                      <m:rPr>
                        <m:nor/>
                      </m:rPr>
                      <a:rPr lang="es-DO" sz="2000"/>
                      <m:t> </m:t>
                    </m:r>
                    <m:r>
                      <m:rPr>
                        <m:nor/>
                      </m:rPr>
                      <a:rPr lang="es-DO" sz="2000"/>
                      <m:t>las</m:t>
                    </m:r>
                    <m:r>
                      <m:rPr>
                        <m:nor/>
                      </m:rPr>
                      <a:rPr lang="es-DO" sz="2000"/>
                      <m:t> </m:t>
                    </m:r>
                    <m:r>
                      <m:rPr>
                        <m:nor/>
                      </m:rPr>
                      <a:rPr lang="es-DO" sz="2000"/>
                      <m:t>letras</m:t>
                    </m:r>
                    <m:r>
                      <m:rPr>
                        <m:nor/>
                      </m:rPr>
                      <a:rPr lang="es-DO" sz="2000"/>
                      <m:t>, </m:t>
                    </m:r>
                    <m:r>
                      <m:rPr>
                        <m:nor/>
                      </m:rPr>
                      <a:rPr lang="es-DO" sz="2000"/>
                      <m:t>su</m:t>
                    </m:r>
                    <m:r>
                      <m:rPr>
                        <m:nor/>
                      </m:rPr>
                      <a:rPr lang="es-DO" sz="2000"/>
                      <m:t> </m:t>
                    </m:r>
                    <m:r>
                      <m:rPr>
                        <m:nor/>
                      </m:rPr>
                      <a:rPr lang="es-DO" sz="2000"/>
                      <m:t>exponente</m:t>
                    </m:r>
                    <m:r>
                      <m:rPr>
                        <m:nor/>
                      </m:rPr>
                      <a:rPr lang="es-DO" sz="2000"/>
                      <m:t> </m:t>
                    </m:r>
                    <m:r>
                      <m:rPr>
                        <m:nor/>
                      </m:rPr>
                      <a:rPr lang="es-DO" sz="2000"/>
                      <m:t>se</m:t>
                    </m:r>
                    <m:r>
                      <m:rPr>
                        <m:nor/>
                      </m:rPr>
                      <a:rPr lang="es-DO" sz="2000"/>
                      <m:t> </m:t>
                    </m:r>
                    <m:r>
                      <m:rPr>
                        <m:nor/>
                      </m:rPr>
                      <a:rPr lang="es-DO" sz="2000"/>
                      <m:t>divide</m:t>
                    </m:r>
                    <m:r>
                      <m:rPr>
                        <m:nor/>
                      </m:rPr>
                      <a:rPr lang="es-DO" sz="2000"/>
                      <m:t> </m:t>
                    </m:r>
                    <m:r>
                      <m:rPr>
                        <m:nor/>
                      </m:rPr>
                      <a:rPr lang="es-DO" sz="2000"/>
                      <m:t>entre</m:t>
                    </m:r>
                    <m:r>
                      <m:rPr>
                        <m:nor/>
                      </m:rPr>
                      <a:rPr lang="es-DO" sz="2000"/>
                      <m:t> 2 (</m:t>
                    </m:r>
                    <m:r>
                      <m:rPr>
                        <m:nor/>
                      </m:rPr>
                      <a:rPr lang="es-DO" sz="2000"/>
                      <m:t>por</m:t>
                    </m:r>
                    <m:r>
                      <m:rPr>
                        <m:nor/>
                      </m:rPr>
                      <a:rPr lang="es-DO" sz="2000"/>
                      <m:t> </m:t>
                    </m:r>
                    <m:r>
                      <m:rPr>
                        <m:nor/>
                      </m:rPr>
                      <a:rPr lang="es-DO" sz="2000"/>
                      <m:t>ejemplo</m:t>
                    </m:r>
                    <m:r>
                      <m:rPr>
                        <m:nor/>
                      </m:rPr>
                      <a:rPr lang="es-DO" sz="2000"/>
                      <m:t>:</m:t>
                    </m:r>
                    <m:rad>
                      <m:radPr>
                        <m:degHide m:val="on"/>
                        <m:ctrlPr>
                          <a:rPr lang="es-DO" sz="2000" i="1" smtClean="0">
                            <a:latin typeface="Cambria Math" panose="02040503050406030204" pitchFamily="18" charset="0"/>
                          </a:rPr>
                        </m:ctrlPr>
                      </m:radPr>
                      <m:deg/>
                      <m:e>
                        <m:sSup>
                          <m:sSupPr>
                            <m:ctrlPr>
                              <a:rPr lang="es-DO" sz="2000" i="1" smtClean="0">
                                <a:latin typeface="Cambria Math" panose="02040503050406030204" pitchFamily="18" charset="0"/>
                              </a:rPr>
                            </m:ctrlPr>
                          </m:sSupPr>
                          <m:e>
                            <m:r>
                              <a:rPr lang="es-ES" sz="2000" b="0" i="1" smtClean="0">
                                <a:latin typeface="Cambria Math" panose="02040503050406030204" pitchFamily="18" charset="0"/>
                              </a:rPr>
                              <m:t>𝑥</m:t>
                            </m:r>
                          </m:e>
                          <m:sup>
                            <m:r>
                              <a:rPr lang="es-ES" sz="2000" b="0" i="1" smtClean="0">
                                <a:latin typeface="Cambria Math" panose="02040503050406030204" pitchFamily="18" charset="0"/>
                              </a:rPr>
                              <m:t>6</m:t>
                            </m:r>
                          </m:sup>
                        </m:sSup>
                      </m:e>
                    </m:rad>
                    <m:r>
                      <a:rPr lang="es-DO" sz="2000" i="1" smtClean="0">
                        <a:latin typeface="Cambria Math" panose="02040503050406030204" pitchFamily="18" charset="0"/>
                        <a:ea typeface="Cambria Math" panose="02040503050406030204" pitchFamily="18" charset="0"/>
                      </a:rPr>
                      <m:t>=</m:t>
                    </m:r>
                    <m:sSup>
                      <m:sSupPr>
                        <m:ctrlPr>
                          <a:rPr lang="es-DO" sz="2000" i="1" smtClean="0">
                            <a:latin typeface="Cambria Math" panose="02040503050406030204" pitchFamily="18" charset="0"/>
                            <a:ea typeface="Cambria Math" panose="02040503050406030204" pitchFamily="18" charset="0"/>
                          </a:rPr>
                        </m:ctrlPr>
                      </m:sSupPr>
                      <m:e>
                        <m:r>
                          <a:rPr lang="es-ES" sz="2000" b="0" i="1" smtClean="0">
                            <a:latin typeface="Cambria Math" panose="02040503050406030204" pitchFamily="18" charset="0"/>
                            <a:ea typeface="Cambria Math" panose="02040503050406030204" pitchFamily="18" charset="0"/>
                          </a:rPr>
                          <m:t>𝑥</m:t>
                        </m:r>
                      </m:e>
                      <m:sup>
                        <m:r>
                          <a:rPr lang="es-ES" sz="2000" b="0" i="1" smtClean="0">
                            <a:latin typeface="Cambria Math" panose="02040503050406030204" pitchFamily="18" charset="0"/>
                            <a:ea typeface="Cambria Math" panose="02040503050406030204" pitchFamily="18" charset="0"/>
                          </a:rPr>
                          <m:t>3</m:t>
                        </m:r>
                      </m:sup>
                    </m:sSup>
                    <m:r>
                      <a:rPr lang="es-ES" sz="2000" b="0" i="1" smtClean="0">
                        <a:latin typeface="Cambria Math" panose="02040503050406030204" pitchFamily="18" charset="0"/>
                        <a:ea typeface="Cambria Math" panose="02040503050406030204" pitchFamily="18" charset="0"/>
                      </a:rPr>
                      <m:t>,</m:t>
                    </m:r>
                    <m:rad>
                      <m:radPr>
                        <m:degHide m:val="on"/>
                        <m:ctrlPr>
                          <a:rPr lang="es-ES" sz="2000" b="0" i="1" smtClean="0">
                            <a:latin typeface="Cambria Math" panose="02040503050406030204" pitchFamily="18" charset="0"/>
                            <a:ea typeface="Cambria Math" panose="02040503050406030204" pitchFamily="18" charset="0"/>
                          </a:rPr>
                        </m:ctrlPr>
                      </m:radPr>
                      <m:deg/>
                      <m:e>
                        <m:sSup>
                          <m:sSupPr>
                            <m:ctrlPr>
                              <a:rPr lang="es-ES" sz="2000" b="0" i="1" smtClean="0">
                                <a:latin typeface="Cambria Math" panose="02040503050406030204" pitchFamily="18" charset="0"/>
                                <a:ea typeface="Cambria Math" panose="02040503050406030204" pitchFamily="18" charset="0"/>
                              </a:rPr>
                            </m:ctrlPr>
                          </m:sSupPr>
                          <m:e>
                            <m:r>
                              <a:rPr lang="es-ES" sz="2000" b="0" i="1" smtClean="0">
                                <a:latin typeface="Cambria Math" panose="02040503050406030204" pitchFamily="18" charset="0"/>
                                <a:ea typeface="Cambria Math" panose="02040503050406030204" pitchFamily="18" charset="0"/>
                              </a:rPr>
                              <m:t>𝑚</m:t>
                            </m:r>
                          </m:e>
                          <m:sup>
                            <m:r>
                              <a:rPr lang="es-ES" sz="2000" b="0" i="1" smtClean="0">
                                <a:latin typeface="Cambria Math" panose="02040503050406030204" pitchFamily="18" charset="0"/>
                                <a:ea typeface="Cambria Math" panose="02040503050406030204" pitchFamily="18" charset="0"/>
                              </a:rPr>
                              <m:t>8</m:t>
                            </m:r>
                          </m:sup>
                        </m:sSup>
                      </m:e>
                    </m:rad>
                    <m:r>
                      <a:rPr lang="es-ES" sz="2000" b="0" i="1" smtClean="0">
                        <a:latin typeface="Cambria Math" panose="02040503050406030204" pitchFamily="18" charset="0"/>
                        <a:ea typeface="Cambria Math" panose="02040503050406030204" pitchFamily="18" charset="0"/>
                      </a:rPr>
                      <m:t>=</m:t>
                    </m:r>
                    <m:sSup>
                      <m:sSupPr>
                        <m:ctrlPr>
                          <a:rPr lang="es-ES" sz="2000" b="0" i="1" smtClean="0">
                            <a:latin typeface="Cambria Math" panose="02040503050406030204" pitchFamily="18" charset="0"/>
                            <a:ea typeface="Cambria Math" panose="02040503050406030204" pitchFamily="18" charset="0"/>
                          </a:rPr>
                        </m:ctrlPr>
                      </m:sSupPr>
                      <m:e>
                        <m:r>
                          <a:rPr lang="es-ES" sz="2000" b="0" i="1" smtClean="0">
                            <a:latin typeface="Cambria Math" panose="02040503050406030204" pitchFamily="18" charset="0"/>
                            <a:ea typeface="Cambria Math" panose="02040503050406030204" pitchFamily="18" charset="0"/>
                          </a:rPr>
                          <m:t>𝑚</m:t>
                        </m:r>
                      </m:e>
                      <m:sup>
                        <m:r>
                          <a:rPr lang="es-ES" sz="2000" b="0" i="1" smtClean="0">
                            <a:latin typeface="Cambria Math" panose="02040503050406030204" pitchFamily="18" charset="0"/>
                            <a:ea typeface="Cambria Math" panose="02040503050406030204" pitchFamily="18" charset="0"/>
                          </a:rPr>
                          <m:t>4</m:t>
                        </m:r>
                      </m:sup>
                    </m:sSup>
                    <m:r>
                      <a:rPr lang="es-ES" sz="2000" b="0" i="1" smtClean="0">
                        <a:latin typeface="Cambria Math" panose="02040503050406030204" pitchFamily="18" charset="0"/>
                        <a:ea typeface="Cambria Math" panose="02040503050406030204" pitchFamily="18" charset="0"/>
                      </a:rPr>
                      <m:t>)</m:t>
                    </m:r>
                    <m:r>
                      <m:rPr>
                        <m:nor/>
                      </m:rPr>
                      <a:rPr lang="es-DO" sz="2000"/>
                      <m:t>Esto</m:t>
                    </m:r>
                    <m:r>
                      <m:rPr>
                        <m:nor/>
                      </m:rPr>
                      <a:rPr lang="es-DO" sz="2000"/>
                      <m:t> ú</m:t>
                    </m:r>
                    <m:r>
                      <m:rPr>
                        <m:nor/>
                      </m:rPr>
                      <a:rPr lang="es-DO" sz="2000"/>
                      <m:t>ltimo</m:t>
                    </m:r>
                    <m:r>
                      <m:rPr>
                        <m:nor/>
                      </m:rPr>
                      <a:rPr lang="es-DO" sz="2000"/>
                      <m:t> </m:t>
                    </m:r>
                    <m:r>
                      <m:rPr>
                        <m:nor/>
                      </m:rPr>
                      <a:rPr lang="es-DO" sz="2000"/>
                      <m:t>se</m:t>
                    </m:r>
                    <m:r>
                      <m:rPr>
                        <m:nor/>
                      </m:rPr>
                      <a:rPr lang="es-DO" sz="2000"/>
                      <m:t> </m:t>
                    </m:r>
                    <m:r>
                      <m:rPr>
                        <m:nor/>
                      </m:rPr>
                      <a:rPr lang="es-DO" sz="2000"/>
                      <m:t>fundamenta</m:t>
                    </m:r>
                    <m:r>
                      <m:rPr>
                        <m:nor/>
                      </m:rPr>
                      <a:rPr lang="es-DO" sz="2000"/>
                      <m:t> </m:t>
                    </m:r>
                    <m:r>
                      <m:rPr>
                        <m:nor/>
                      </m:rPr>
                      <a:rPr lang="es-DO" sz="2000"/>
                      <m:t>en</m:t>
                    </m:r>
                    <m:r>
                      <m:rPr>
                        <m:nor/>
                      </m:rPr>
                      <a:rPr lang="es-DO" sz="2000"/>
                      <m:t> </m:t>
                    </m:r>
                    <m:r>
                      <m:rPr>
                        <m:nor/>
                      </m:rPr>
                      <a:rPr lang="es-DO" sz="2000"/>
                      <m:t>la</m:t>
                    </m:r>
                    <m:r>
                      <m:rPr>
                        <m:nor/>
                      </m:rPr>
                      <a:rPr lang="es-DO" sz="2000"/>
                      <m:t> </m:t>
                    </m:r>
                    <m:r>
                      <m:rPr>
                        <m:nor/>
                      </m:rPr>
                      <a:rPr lang="es-DO" sz="2000"/>
                      <m:t>propiedad</m:t>
                    </m:r>
                    <m:r>
                      <m:rPr>
                        <m:nor/>
                      </m:rPr>
                      <a:rPr lang="es-DO" sz="2000"/>
                      <m:t> </m:t>
                    </m:r>
                    <m:r>
                      <m:rPr>
                        <m:nor/>
                      </m:rPr>
                      <a:rPr lang="es-DO" sz="2000"/>
                      <m:t>de</m:t>
                    </m:r>
                    <m:r>
                      <m:rPr>
                        <m:nor/>
                      </m:rPr>
                      <a:rPr lang="es-DO" sz="2000"/>
                      <m:t> </m:t>
                    </m:r>
                    <m:r>
                      <m:rPr>
                        <m:nor/>
                      </m:rPr>
                      <a:rPr lang="es-DO" sz="2000"/>
                      <m:t>la</m:t>
                    </m:r>
                    <m:r>
                      <m:rPr>
                        <m:nor/>
                      </m:rPr>
                      <a:rPr lang="es-DO" sz="2000"/>
                      <m:t> </m:t>
                    </m:r>
                    <m:r>
                      <m:rPr>
                        <m:nor/>
                      </m:rPr>
                      <a:rPr lang="es-DO" sz="2000"/>
                      <m:t>radicaci</m:t>
                    </m:r>
                    <m:r>
                      <m:rPr>
                        <m:nor/>
                      </m:rPr>
                      <a:rPr lang="es-DO" sz="2000"/>
                      <m:t>ó</m:t>
                    </m:r>
                    <m:r>
                      <m:rPr>
                        <m:nor/>
                      </m:rPr>
                      <a:rPr lang="es-DO" sz="2000"/>
                      <m:t>n</m:t>
                    </m:r>
                    <m:r>
                      <m:rPr>
                        <m:nor/>
                      </m:rPr>
                      <a:rPr lang="es-DO" sz="2000"/>
                      <m:t>:</m:t>
                    </m:r>
                    <m:rad>
                      <m:radPr>
                        <m:ctrlPr>
                          <a:rPr lang="es-DO" sz="2000" i="1" smtClean="0">
                            <a:latin typeface="Cambria Math" panose="02040503050406030204" pitchFamily="18" charset="0"/>
                          </a:rPr>
                        </m:ctrlPr>
                      </m:radPr>
                      <m:deg>
                        <m:r>
                          <m:rPr>
                            <m:brk m:alnAt="7"/>
                          </m:rPr>
                          <a:rPr lang="es-ES" sz="2000" b="0" i="1" smtClean="0">
                            <a:latin typeface="Cambria Math" panose="02040503050406030204" pitchFamily="18" charset="0"/>
                          </a:rPr>
                          <m:t>𝑛</m:t>
                        </m:r>
                      </m:deg>
                      <m:e>
                        <m:sSup>
                          <m:sSupPr>
                            <m:ctrlPr>
                              <a:rPr lang="es-DO" sz="2000" i="1" smtClean="0">
                                <a:latin typeface="Cambria Math" panose="02040503050406030204" pitchFamily="18" charset="0"/>
                              </a:rPr>
                            </m:ctrlPr>
                          </m:sSupPr>
                          <m:e>
                            <m:r>
                              <a:rPr lang="es-ES" sz="2000" b="0" i="1" smtClean="0">
                                <a:latin typeface="Cambria Math" panose="02040503050406030204" pitchFamily="18" charset="0"/>
                              </a:rPr>
                              <m:t>𝑎</m:t>
                            </m:r>
                          </m:e>
                          <m:sup>
                            <m:r>
                              <a:rPr lang="es-ES" sz="2000" b="0" i="1" smtClean="0">
                                <a:latin typeface="Cambria Math" panose="02040503050406030204" pitchFamily="18" charset="0"/>
                              </a:rPr>
                              <m:t>𝑚</m:t>
                            </m:r>
                          </m:sup>
                        </m:sSup>
                      </m:e>
                    </m:rad>
                    <m:r>
                      <a:rPr lang="es-DO" sz="2000" i="1" smtClean="0">
                        <a:latin typeface="Cambria Math" panose="02040503050406030204" pitchFamily="18" charset="0"/>
                        <a:ea typeface="Cambria Math" panose="02040503050406030204" pitchFamily="18" charset="0"/>
                      </a:rPr>
                      <m:t>=</m:t>
                    </m:r>
                    <m:sSup>
                      <m:sSupPr>
                        <m:ctrlPr>
                          <a:rPr lang="es-DO" sz="2000" i="1" smtClean="0">
                            <a:latin typeface="Cambria Math" panose="02040503050406030204" pitchFamily="18" charset="0"/>
                            <a:ea typeface="Cambria Math" panose="02040503050406030204" pitchFamily="18" charset="0"/>
                          </a:rPr>
                        </m:ctrlPr>
                      </m:sSupPr>
                      <m:e>
                        <m:r>
                          <a:rPr lang="es-ES" sz="2000" b="0" i="1" smtClean="0">
                            <a:latin typeface="Cambria Math" panose="02040503050406030204" pitchFamily="18" charset="0"/>
                            <a:ea typeface="Cambria Math" panose="02040503050406030204" pitchFamily="18" charset="0"/>
                          </a:rPr>
                          <m:t>𝑎</m:t>
                        </m:r>
                      </m:e>
                      <m:sup>
                        <m:f>
                          <m:fPr>
                            <m:type m:val="lin"/>
                            <m:ctrlPr>
                              <a:rPr lang="es-DO" sz="2000" i="1" smtClean="0">
                                <a:latin typeface="Cambria Math" panose="02040503050406030204" pitchFamily="18" charset="0"/>
                                <a:ea typeface="Cambria Math" panose="02040503050406030204" pitchFamily="18" charset="0"/>
                              </a:rPr>
                            </m:ctrlPr>
                          </m:fPr>
                          <m:num>
                            <m:r>
                              <a:rPr lang="es-ES" sz="2000" b="0" i="1" smtClean="0">
                                <a:latin typeface="Cambria Math" panose="02040503050406030204" pitchFamily="18" charset="0"/>
                                <a:ea typeface="Cambria Math" panose="02040503050406030204" pitchFamily="18" charset="0"/>
                              </a:rPr>
                              <m:t>𝑚</m:t>
                            </m:r>
                          </m:num>
                          <m:den>
                            <m:r>
                              <a:rPr lang="es-ES" sz="2000" b="0" i="1" smtClean="0">
                                <a:latin typeface="Cambria Math" panose="02040503050406030204" pitchFamily="18" charset="0"/>
                                <a:ea typeface="Cambria Math" panose="02040503050406030204" pitchFamily="18" charset="0"/>
                              </a:rPr>
                              <m:t>𝑛</m:t>
                            </m:r>
                          </m:den>
                        </m:f>
                      </m:sup>
                    </m:sSup>
                  </m:oMath>
                </a14:m>
                <a:endParaRPr lang="en-US" sz="2000" dirty="0"/>
              </a:p>
              <a:p>
                <a:pPr marL="285750" indent="-285750">
                  <a:buFont typeface="Arial" panose="020B0604020202020204" pitchFamily="34" charset="0"/>
                  <a:buChar char="•"/>
                </a:pPr>
                <a:r>
                  <a:rPr lang="es-DO" sz="2000" dirty="0"/>
                  <a:t>Se abren dos grupos de paréntesis (conectados entre sí por multiplicación).</a:t>
                </a:r>
              </a:p>
              <a:p>
                <a:pPr marL="285750" indent="-285750">
                  <a:buFont typeface="Arial" panose="020B0604020202020204" pitchFamily="34" charset="0"/>
                  <a:buChar char="•"/>
                </a:pPr>
                <a:r>
                  <a:rPr lang="es-DO" sz="2000" dirty="0"/>
                  <a:t>- Las raíces cuadradas que se obtuvieron de cada término se anotan dentro de cada paréntesis: en el primero van sumando y en el segundo van restando (es decir, se obtiene el producto notable llamado SUMA POR DIFERENCIA).</a:t>
                </a:r>
                <a:endParaRPr lang="en-US" sz="2000" dirty="0"/>
              </a:p>
            </p:txBody>
          </p:sp>
        </mc:Choice>
        <mc:Fallback xmlns="">
          <p:sp>
            <p:nvSpPr>
              <p:cNvPr id="8" name="TextBox 7">
                <a:extLst>
                  <a:ext uri="{FF2B5EF4-FFF2-40B4-BE49-F238E27FC236}">
                    <a16:creationId xmlns:a16="http://schemas.microsoft.com/office/drawing/2014/main" id="{610AE0F9-07CC-48F3-B737-C8C976C6FA6B}"/>
                  </a:ext>
                </a:extLst>
              </p:cNvPr>
              <p:cNvSpPr txBox="1">
                <a:spLocks noRot="1" noChangeAspect="1" noMove="1" noResize="1" noEditPoints="1" noAdjustHandles="1" noChangeArrowheads="1" noChangeShapeType="1" noTextEdit="1"/>
              </p:cNvSpPr>
              <p:nvPr/>
            </p:nvSpPr>
            <p:spPr>
              <a:xfrm>
                <a:off x="227763" y="3457191"/>
                <a:ext cx="11545555" cy="2314673"/>
              </a:xfrm>
              <a:prstGeom prst="rect">
                <a:avLst/>
              </a:prstGeom>
              <a:blipFill>
                <a:blip r:embed="rId2"/>
                <a:stretch>
                  <a:fillRect l="-475" t="-1316" b="-3684"/>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0729BCAD-4241-49CC-BF56-D74AABECC123}"/>
              </a:ext>
            </a:extLst>
          </p:cNvPr>
          <p:cNvSpPr txBox="1"/>
          <p:nvPr/>
        </p:nvSpPr>
        <p:spPr>
          <a:xfrm>
            <a:off x="281353" y="833328"/>
            <a:ext cx="4506426" cy="461665"/>
          </a:xfrm>
          <a:prstGeom prst="rect">
            <a:avLst/>
          </a:prstGeom>
          <a:noFill/>
        </p:spPr>
        <p:txBody>
          <a:bodyPr wrap="none" rtlCol="0">
            <a:spAutoFit/>
          </a:bodyPr>
          <a:lstStyle/>
          <a:p>
            <a:r>
              <a:rPr lang="es-ES" sz="2400" b="1" dirty="0"/>
              <a:t>Características y cuando aplicarlo:</a:t>
            </a:r>
            <a:endParaRPr lang="en-US" sz="2400" b="1" dirty="0"/>
          </a:p>
        </p:txBody>
      </p:sp>
    </p:spTree>
    <p:extLst>
      <p:ext uri="{BB962C8B-B14F-4D97-AF65-F5344CB8AC3E}">
        <p14:creationId xmlns:p14="http://schemas.microsoft.com/office/powerpoint/2010/main" val="902834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607709-D6DA-480E-8B9B-6591EC6E6C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943" y="30856"/>
            <a:ext cx="6861202" cy="648846"/>
          </a:xfrm>
          <a:prstGeom prst="rect">
            <a:avLst/>
          </a:prstGeom>
        </p:spPr>
      </p:pic>
      <p:pic>
        <p:nvPicPr>
          <p:cNvPr id="5" name="Picture 4">
            <a:extLst>
              <a:ext uri="{FF2B5EF4-FFF2-40B4-BE49-F238E27FC236}">
                <a16:creationId xmlns:a16="http://schemas.microsoft.com/office/drawing/2014/main" id="{085EAACC-4DCC-439F-9E7C-CC4819159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43" y="579713"/>
            <a:ext cx="8880688" cy="2416000"/>
          </a:xfrm>
          <a:prstGeom prst="rect">
            <a:avLst/>
          </a:prstGeom>
        </p:spPr>
      </p:pic>
      <p:pic>
        <p:nvPicPr>
          <p:cNvPr id="7" name="Picture 6">
            <a:extLst>
              <a:ext uri="{FF2B5EF4-FFF2-40B4-BE49-F238E27FC236}">
                <a16:creationId xmlns:a16="http://schemas.microsoft.com/office/drawing/2014/main" id="{93D2C747-A3B8-4800-83A6-946A837F93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362" y="3173942"/>
            <a:ext cx="6868204" cy="370628"/>
          </a:xfrm>
          <a:prstGeom prst="rect">
            <a:avLst/>
          </a:prstGeom>
        </p:spPr>
      </p:pic>
      <p:pic>
        <p:nvPicPr>
          <p:cNvPr id="9" name="Picture 8">
            <a:extLst>
              <a:ext uri="{FF2B5EF4-FFF2-40B4-BE49-F238E27FC236}">
                <a16:creationId xmlns:a16="http://schemas.microsoft.com/office/drawing/2014/main" id="{98FE3001-8E09-4C82-AC45-313690C3B1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943" y="3722798"/>
            <a:ext cx="8627800" cy="2474083"/>
          </a:xfrm>
          <a:prstGeom prst="rect">
            <a:avLst/>
          </a:prstGeom>
        </p:spPr>
      </p:pic>
    </p:spTree>
    <p:extLst>
      <p:ext uri="{BB962C8B-B14F-4D97-AF65-F5344CB8AC3E}">
        <p14:creationId xmlns:p14="http://schemas.microsoft.com/office/powerpoint/2010/main" val="467036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A47C6E-0E6F-4E57-BB6C-9D5767029533}"/>
              </a:ext>
            </a:extLst>
          </p:cNvPr>
          <p:cNvSpPr/>
          <p:nvPr/>
        </p:nvSpPr>
        <p:spPr>
          <a:xfrm>
            <a:off x="1738365" y="412877"/>
            <a:ext cx="8149213" cy="400110"/>
          </a:xfrm>
          <a:prstGeom prst="rect">
            <a:avLst/>
          </a:prstGeom>
        </p:spPr>
        <p:txBody>
          <a:bodyPr wrap="square">
            <a:spAutoFit/>
          </a:bodyPr>
          <a:lstStyle/>
          <a:p>
            <a:r>
              <a:rPr lang="en-US" sz="2000" b="1" dirty="0"/>
              <a:t>RECOMENDACIONES GENERALES PARA FACTORIZAR POLINOMIOS</a:t>
            </a:r>
          </a:p>
        </p:txBody>
      </p:sp>
      <p:sp>
        <p:nvSpPr>
          <p:cNvPr id="4" name="Rectangle 3">
            <a:extLst>
              <a:ext uri="{FF2B5EF4-FFF2-40B4-BE49-F238E27FC236}">
                <a16:creationId xmlns:a16="http://schemas.microsoft.com/office/drawing/2014/main" id="{9B14A564-217B-4E04-A421-9DF6A01E67F1}"/>
              </a:ext>
            </a:extLst>
          </p:cNvPr>
          <p:cNvSpPr/>
          <p:nvPr/>
        </p:nvSpPr>
        <p:spPr>
          <a:xfrm>
            <a:off x="281354" y="1630904"/>
            <a:ext cx="11264202" cy="2031325"/>
          </a:xfrm>
          <a:prstGeom prst="rect">
            <a:avLst/>
          </a:prstGeom>
        </p:spPr>
        <p:txBody>
          <a:bodyPr wrap="square">
            <a:spAutoFit/>
          </a:bodyPr>
          <a:lstStyle/>
          <a:p>
            <a:pPr marL="285750" indent="-285750">
              <a:buFont typeface="Arial" panose="020B0604020202020204" pitchFamily="34" charset="0"/>
              <a:buChar char="•"/>
            </a:pPr>
            <a:r>
              <a:rPr lang="es-DO" dirty="0"/>
              <a:t>Siempre inicie revisando si el polinomio tiene factor común (caso 1). Si efectivamente lo hay, extráigalo y revise si se puede factorizar lo que queda dentro del paréntesis. </a:t>
            </a:r>
          </a:p>
          <a:p>
            <a:pPr marL="285750" indent="-285750">
              <a:buFont typeface="Arial" panose="020B0604020202020204" pitchFamily="34" charset="0"/>
              <a:buChar char="•"/>
            </a:pPr>
            <a:r>
              <a:rPr lang="es-DO" dirty="0"/>
              <a:t>Si usted tiene un binomio, ensaye con los casos 3 y 7 (revise las características).</a:t>
            </a:r>
          </a:p>
          <a:p>
            <a:pPr marL="285750" indent="-285750">
              <a:buFont typeface="Arial" panose="020B0604020202020204" pitchFamily="34" charset="0"/>
              <a:buChar char="•"/>
            </a:pPr>
            <a:r>
              <a:rPr lang="es-DO" dirty="0"/>
              <a:t>Si usted tiene un trinomio, ensaye los casos 4, 5 y 6 (revise las características).</a:t>
            </a:r>
          </a:p>
          <a:p>
            <a:pPr marL="285750" indent="-285750">
              <a:buFont typeface="Arial" panose="020B0604020202020204" pitchFamily="34" charset="0"/>
              <a:buChar char="•"/>
            </a:pPr>
            <a:r>
              <a:rPr lang="es-DO" dirty="0"/>
              <a:t>Si usted tiene un polinomio de cuatro, seis o más términos (número par), ensaye el caso 2</a:t>
            </a:r>
          </a:p>
          <a:p>
            <a:pPr marL="285750" indent="-285750">
              <a:buFont typeface="Arial" panose="020B0604020202020204" pitchFamily="34" charset="0"/>
              <a:buChar char="•"/>
            </a:pPr>
            <a:r>
              <a:rPr lang="es-DO" dirty="0"/>
              <a:t>Siempre que realice una factorización inspeccione los factores obtenidos para ver si pueden ser factorizados nuevamente.</a:t>
            </a:r>
            <a:endParaRPr lang="en-US" dirty="0"/>
          </a:p>
        </p:txBody>
      </p:sp>
    </p:spTree>
    <p:extLst>
      <p:ext uri="{BB962C8B-B14F-4D97-AF65-F5344CB8AC3E}">
        <p14:creationId xmlns:p14="http://schemas.microsoft.com/office/powerpoint/2010/main" val="3355166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EC0B35-D2DE-49B1-ACAA-CCB4BC506D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596" y="214285"/>
            <a:ext cx="9854108" cy="5157682"/>
          </a:xfrm>
          <a:prstGeom prst="rect">
            <a:avLst/>
          </a:prstGeom>
        </p:spPr>
      </p:pic>
    </p:spTree>
    <p:extLst>
      <p:ext uri="{BB962C8B-B14F-4D97-AF65-F5344CB8AC3E}">
        <p14:creationId xmlns:p14="http://schemas.microsoft.com/office/powerpoint/2010/main" val="3319546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2352E9-7F36-4C92-A42F-794F19E90E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729" y="213222"/>
            <a:ext cx="1204064" cy="281964"/>
          </a:xfrm>
          <a:prstGeom prst="rect">
            <a:avLst/>
          </a:prstGeom>
        </p:spPr>
      </p:pic>
      <p:pic>
        <p:nvPicPr>
          <p:cNvPr id="7" name="Picture 6">
            <a:extLst>
              <a:ext uri="{FF2B5EF4-FFF2-40B4-BE49-F238E27FC236}">
                <a16:creationId xmlns:a16="http://schemas.microsoft.com/office/drawing/2014/main" id="{19D753E1-295F-41FB-9ED5-B82CDBD4FB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729" y="792216"/>
            <a:ext cx="1459491" cy="543732"/>
          </a:xfrm>
          <a:prstGeom prst="rect">
            <a:avLst/>
          </a:prstGeom>
        </p:spPr>
      </p:pic>
      <p:pic>
        <p:nvPicPr>
          <p:cNvPr id="9" name="Picture 8">
            <a:extLst>
              <a:ext uri="{FF2B5EF4-FFF2-40B4-BE49-F238E27FC236}">
                <a16:creationId xmlns:a16="http://schemas.microsoft.com/office/drawing/2014/main" id="{06BE7BE7-DB24-4BB9-A1A9-6449D6398D6F}"/>
              </a:ext>
            </a:extLst>
          </p:cNvPr>
          <p:cNvPicPr>
            <a:picLocks noChangeAspect="1"/>
          </p:cNvPicPr>
          <p:nvPr/>
        </p:nvPicPr>
        <p:blipFill rotWithShape="1">
          <a:blip r:embed="rId4">
            <a:extLst>
              <a:ext uri="{28A0092B-C50C-407E-A947-70E740481C1C}">
                <a14:useLocalDpi xmlns:a14="http://schemas.microsoft.com/office/drawing/2010/main" val="0"/>
              </a:ext>
            </a:extLst>
          </a:blip>
          <a:srcRect l="26352"/>
          <a:stretch/>
        </p:blipFill>
        <p:spPr>
          <a:xfrm>
            <a:off x="703385" y="1484374"/>
            <a:ext cx="1047049" cy="404715"/>
          </a:xfrm>
          <a:prstGeom prst="rect">
            <a:avLst/>
          </a:prstGeom>
        </p:spPr>
      </p:pic>
      <p:pic>
        <p:nvPicPr>
          <p:cNvPr id="11" name="Picture 10">
            <a:extLst>
              <a:ext uri="{FF2B5EF4-FFF2-40B4-BE49-F238E27FC236}">
                <a16:creationId xmlns:a16="http://schemas.microsoft.com/office/drawing/2014/main" id="{71455490-1C1E-4781-B792-9355842B55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1158" y="1484374"/>
            <a:ext cx="1421689" cy="546802"/>
          </a:xfrm>
          <a:prstGeom prst="rect">
            <a:avLst/>
          </a:prstGeom>
        </p:spPr>
      </p:pic>
      <p:pic>
        <p:nvPicPr>
          <p:cNvPr id="13" name="Picture 12">
            <a:extLst>
              <a:ext uri="{FF2B5EF4-FFF2-40B4-BE49-F238E27FC236}">
                <a16:creationId xmlns:a16="http://schemas.microsoft.com/office/drawing/2014/main" id="{CCD61518-A62A-4867-B683-916A306051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2847" y="1484375"/>
            <a:ext cx="2657710" cy="546801"/>
          </a:xfrm>
          <a:prstGeom prst="rect">
            <a:avLst/>
          </a:prstGeom>
        </p:spPr>
      </p:pic>
      <p:sp>
        <p:nvSpPr>
          <p:cNvPr id="14" name="TextBox 13">
            <a:extLst>
              <a:ext uri="{FF2B5EF4-FFF2-40B4-BE49-F238E27FC236}">
                <a16:creationId xmlns:a16="http://schemas.microsoft.com/office/drawing/2014/main" id="{408A9EC6-8884-4422-84F2-1AF232BC2E8B}"/>
              </a:ext>
            </a:extLst>
          </p:cNvPr>
          <p:cNvSpPr txBox="1"/>
          <p:nvPr/>
        </p:nvSpPr>
        <p:spPr>
          <a:xfrm>
            <a:off x="195654" y="1498553"/>
            <a:ext cx="834013" cy="400110"/>
          </a:xfrm>
          <a:prstGeom prst="rect">
            <a:avLst/>
          </a:prstGeom>
          <a:noFill/>
        </p:spPr>
        <p:txBody>
          <a:bodyPr wrap="square" rtlCol="0">
            <a:spAutoFit/>
          </a:bodyPr>
          <a:lstStyle/>
          <a:p>
            <a:r>
              <a:rPr lang="es-ES" sz="2000" dirty="0"/>
              <a:t>1)</a:t>
            </a:r>
            <a:endParaRPr lang="en-US" sz="2000" dirty="0"/>
          </a:p>
        </p:txBody>
      </p:sp>
      <p:pic>
        <p:nvPicPr>
          <p:cNvPr id="16" name="Picture 15">
            <a:extLst>
              <a:ext uri="{FF2B5EF4-FFF2-40B4-BE49-F238E27FC236}">
                <a16:creationId xmlns:a16="http://schemas.microsoft.com/office/drawing/2014/main" id="{95B69BFD-7A5A-469D-9360-674DF3AA04C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1948" y="2620909"/>
            <a:ext cx="1421689" cy="558046"/>
          </a:xfrm>
          <a:prstGeom prst="rect">
            <a:avLst/>
          </a:prstGeom>
        </p:spPr>
      </p:pic>
      <p:sp>
        <p:nvSpPr>
          <p:cNvPr id="17" name="TextBox 16">
            <a:extLst>
              <a:ext uri="{FF2B5EF4-FFF2-40B4-BE49-F238E27FC236}">
                <a16:creationId xmlns:a16="http://schemas.microsoft.com/office/drawing/2014/main" id="{75D23438-4A34-4091-839D-F26F616649F7}"/>
              </a:ext>
            </a:extLst>
          </p:cNvPr>
          <p:cNvSpPr txBox="1"/>
          <p:nvPr/>
        </p:nvSpPr>
        <p:spPr>
          <a:xfrm>
            <a:off x="144461" y="2778845"/>
            <a:ext cx="834013" cy="400110"/>
          </a:xfrm>
          <a:prstGeom prst="rect">
            <a:avLst/>
          </a:prstGeom>
          <a:noFill/>
        </p:spPr>
        <p:txBody>
          <a:bodyPr wrap="square" rtlCol="0">
            <a:spAutoFit/>
          </a:bodyPr>
          <a:lstStyle/>
          <a:p>
            <a:r>
              <a:rPr lang="es-ES" sz="2000" dirty="0"/>
              <a:t>2)</a:t>
            </a:r>
            <a:endParaRPr lang="en-US" sz="2000" dirty="0"/>
          </a:p>
        </p:txBody>
      </p:sp>
      <p:pic>
        <p:nvPicPr>
          <p:cNvPr id="19" name="Picture 18">
            <a:extLst>
              <a:ext uri="{FF2B5EF4-FFF2-40B4-BE49-F238E27FC236}">
                <a16:creationId xmlns:a16="http://schemas.microsoft.com/office/drawing/2014/main" id="{DE357C7C-1036-4B54-91D6-A52A823A80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29751" y="2843073"/>
            <a:ext cx="3273105" cy="1171853"/>
          </a:xfrm>
          <a:prstGeom prst="rect">
            <a:avLst/>
          </a:prstGeom>
        </p:spPr>
      </p:pic>
      <p:pic>
        <p:nvPicPr>
          <p:cNvPr id="21" name="Picture 20">
            <a:extLst>
              <a:ext uri="{FF2B5EF4-FFF2-40B4-BE49-F238E27FC236}">
                <a16:creationId xmlns:a16="http://schemas.microsoft.com/office/drawing/2014/main" id="{FF7EAD5C-EF39-4F63-8EFE-F6059AAFF71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5708" y="4571419"/>
            <a:ext cx="4149864" cy="1336868"/>
          </a:xfrm>
          <a:prstGeom prst="rect">
            <a:avLst/>
          </a:prstGeom>
        </p:spPr>
      </p:pic>
      <p:sp>
        <p:nvSpPr>
          <p:cNvPr id="22" name="TextBox 21">
            <a:extLst>
              <a:ext uri="{FF2B5EF4-FFF2-40B4-BE49-F238E27FC236}">
                <a16:creationId xmlns:a16="http://schemas.microsoft.com/office/drawing/2014/main" id="{C3EB2337-B380-4C85-B389-5EAE703F8B66}"/>
              </a:ext>
            </a:extLst>
          </p:cNvPr>
          <p:cNvSpPr txBox="1"/>
          <p:nvPr/>
        </p:nvSpPr>
        <p:spPr>
          <a:xfrm>
            <a:off x="144461" y="4571419"/>
            <a:ext cx="834013" cy="400110"/>
          </a:xfrm>
          <a:prstGeom prst="rect">
            <a:avLst/>
          </a:prstGeom>
          <a:noFill/>
        </p:spPr>
        <p:txBody>
          <a:bodyPr wrap="square" rtlCol="0">
            <a:spAutoFit/>
          </a:bodyPr>
          <a:lstStyle/>
          <a:p>
            <a:r>
              <a:rPr lang="es-ES" sz="2000" dirty="0"/>
              <a:t>3)</a:t>
            </a:r>
            <a:endParaRPr lang="en-US" sz="2000" dirty="0"/>
          </a:p>
        </p:txBody>
      </p:sp>
    </p:spTree>
    <p:extLst>
      <p:ext uri="{BB962C8B-B14F-4D97-AF65-F5344CB8AC3E}">
        <p14:creationId xmlns:p14="http://schemas.microsoft.com/office/powerpoint/2010/main" val="749346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7429C8-3F92-4619-915E-DC131565AE24}"/>
              </a:ext>
            </a:extLst>
          </p:cNvPr>
          <p:cNvSpPr/>
          <p:nvPr/>
        </p:nvSpPr>
        <p:spPr>
          <a:xfrm>
            <a:off x="180870" y="229829"/>
            <a:ext cx="5395131" cy="461665"/>
          </a:xfrm>
          <a:prstGeom prst="rect">
            <a:avLst/>
          </a:prstGeom>
        </p:spPr>
        <p:txBody>
          <a:bodyPr wrap="none">
            <a:spAutoFit/>
          </a:bodyPr>
          <a:lstStyle/>
          <a:p>
            <a:r>
              <a:rPr lang="en-US" sz="2400" b="1" u="sng" dirty="0">
                <a:solidFill>
                  <a:schemeClr val="accent1">
                    <a:lumMod val="75000"/>
                  </a:schemeClr>
                </a:solidFill>
              </a:rPr>
              <a:t>Caso 6 </a:t>
            </a:r>
            <a:r>
              <a:rPr lang="es-DO" sz="2400" b="1" u="sng" dirty="0">
                <a:solidFill>
                  <a:schemeClr val="accent1">
                    <a:lumMod val="75000"/>
                  </a:schemeClr>
                </a:solidFill>
              </a:rPr>
              <a:t>Trinomio</a:t>
            </a:r>
            <a:r>
              <a:rPr lang="en-US" sz="2400" b="1" u="sng" dirty="0">
                <a:solidFill>
                  <a:schemeClr val="accent1">
                    <a:lumMod val="75000"/>
                  </a:schemeClr>
                </a:solidFill>
              </a:rPr>
              <a:t> </a:t>
            </a:r>
            <a:r>
              <a:rPr lang="es-DO" sz="2400" b="1" u="sng" dirty="0">
                <a:solidFill>
                  <a:schemeClr val="accent1">
                    <a:lumMod val="75000"/>
                  </a:schemeClr>
                </a:solidFill>
              </a:rPr>
              <a:t>Cuadrado</a:t>
            </a:r>
            <a:r>
              <a:rPr lang="en-US" sz="2400" b="1" u="sng" dirty="0">
                <a:solidFill>
                  <a:schemeClr val="accent1">
                    <a:lumMod val="75000"/>
                  </a:schemeClr>
                </a:solidFill>
              </a:rPr>
              <a:t> Perfecto (TCP)</a:t>
            </a:r>
          </a:p>
        </p:txBody>
      </p:sp>
      <p:sp>
        <p:nvSpPr>
          <p:cNvPr id="4" name="TextBox 3">
            <a:extLst>
              <a:ext uri="{FF2B5EF4-FFF2-40B4-BE49-F238E27FC236}">
                <a16:creationId xmlns:a16="http://schemas.microsoft.com/office/drawing/2014/main" id="{AC7A2846-FFF2-46E9-B370-14BECA50034F}"/>
              </a:ext>
            </a:extLst>
          </p:cNvPr>
          <p:cNvSpPr txBox="1"/>
          <p:nvPr/>
        </p:nvSpPr>
        <p:spPr>
          <a:xfrm>
            <a:off x="351692" y="1334588"/>
            <a:ext cx="11716377" cy="1631216"/>
          </a:xfrm>
          <a:prstGeom prst="rect">
            <a:avLst/>
          </a:prstGeom>
          <a:noFill/>
        </p:spPr>
        <p:txBody>
          <a:bodyPr wrap="square" rtlCol="0">
            <a:spAutoFit/>
          </a:bodyPr>
          <a:lstStyle/>
          <a:p>
            <a:pPr marL="285750" indent="-285750">
              <a:buFont typeface="Arial" panose="020B0604020202020204" pitchFamily="34" charset="0"/>
              <a:buChar char="•"/>
            </a:pPr>
            <a:r>
              <a:rPr lang="es-DO" sz="2000" dirty="0"/>
              <a:t>El trinomio debe estar organizado en forma ascendente o descendente (cualquiera de las dos).</a:t>
            </a:r>
          </a:p>
          <a:p>
            <a:pPr marL="285750" indent="-285750">
              <a:buFont typeface="Arial" panose="020B0604020202020204" pitchFamily="34" charset="0"/>
              <a:buChar char="•"/>
            </a:pPr>
            <a:r>
              <a:rPr lang="es-DO" sz="2000" dirty="0"/>
              <a:t>Tanto el primero como el tercer término deben ser positivos. Asimismo, esos dos términos deben ser cuadrados perfectos (es decir, deben tener raíz cuadrada exacta). </a:t>
            </a:r>
          </a:p>
          <a:p>
            <a:pPr marL="285750" indent="-285750">
              <a:buFont typeface="Arial" panose="020B0604020202020204" pitchFamily="34" charset="0"/>
              <a:buChar char="•"/>
            </a:pPr>
            <a:r>
              <a:rPr lang="es-DO" sz="2000" dirty="0"/>
              <a:t>En otras palabras, el primero y el tercer término deben reunir las características de los términos que conforman una Diferencia de Cuadrados Perfectos (Caso 3).</a:t>
            </a:r>
            <a:endParaRPr lang="en-US" sz="2000" dirty="0"/>
          </a:p>
        </p:txBody>
      </p:sp>
      <p:sp>
        <p:nvSpPr>
          <p:cNvPr id="5" name="TextBox 4">
            <a:extLst>
              <a:ext uri="{FF2B5EF4-FFF2-40B4-BE49-F238E27FC236}">
                <a16:creationId xmlns:a16="http://schemas.microsoft.com/office/drawing/2014/main" id="{86D012EE-4F05-4D22-B2EE-EB438B8A7DB6}"/>
              </a:ext>
            </a:extLst>
          </p:cNvPr>
          <p:cNvSpPr txBox="1"/>
          <p:nvPr/>
        </p:nvSpPr>
        <p:spPr>
          <a:xfrm>
            <a:off x="180870" y="3775899"/>
            <a:ext cx="11716377" cy="1938992"/>
          </a:xfrm>
          <a:prstGeom prst="rect">
            <a:avLst/>
          </a:prstGeom>
          <a:noFill/>
        </p:spPr>
        <p:txBody>
          <a:bodyPr wrap="square" rtlCol="0">
            <a:spAutoFit/>
          </a:bodyPr>
          <a:lstStyle/>
          <a:p>
            <a:pPr marL="285750" indent="-285750">
              <a:buFont typeface="Arial" panose="020B0604020202020204" pitchFamily="34" charset="0"/>
              <a:buChar char="•"/>
            </a:pPr>
            <a:r>
              <a:rPr lang="es-DO" sz="2000" dirty="0"/>
              <a:t> Primero debemos verificar que se trata de un Trinomio Cuadrado Perfecto (TCP). Para ello extraemos la raíz cuadrada tanto del primer como del tercer término.</a:t>
            </a:r>
          </a:p>
          <a:p>
            <a:pPr marL="285750" indent="-285750">
              <a:buFont typeface="Arial" panose="020B0604020202020204" pitchFamily="34" charset="0"/>
              <a:buChar char="•"/>
            </a:pPr>
            <a:r>
              <a:rPr lang="es-DO" sz="2000" dirty="0"/>
              <a:t> Realizamos el doble producto de las raíces obtenidas y comparamos con el segundo término (sin fijarnos en el signo de éste). Si efectivamente nos da, entonces tenemos un TCP. </a:t>
            </a:r>
          </a:p>
          <a:p>
            <a:pPr marL="285750" indent="-285750">
              <a:buFont typeface="Arial" panose="020B0604020202020204" pitchFamily="34" charset="0"/>
              <a:buChar char="•"/>
            </a:pPr>
            <a:r>
              <a:rPr lang="es-DO" sz="2000" dirty="0"/>
              <a:t> La factorización de un TCP es un binomio al cuadrado, que se construye anotando las raíces cuadradas del primer y tercer término, y entre ellas el signo del segundo término. </a:t>
            </a:r>
            <a:endParaRPr lang="en-US" sz="2000" dirty="0"/>
          </a:p>
        </p:txBody>
      </p:sp>
      <p:sp>
        <p:nvSpPr>
          <p:cNvPr id="6" name="Rectangle 5">
            <a:extLst>
              <a:ext uri="{FF2B5EF4-FFF2-40B4-BE49-F238E27FC236}">
                <a16:creationId xmlns:a16="http://schemas.microsoft.com/office/drawing/2014/main" id="{D458D4FD-90F6-4F70-B704-F5FAE6E3EB1A}"/>
              </a:ext>
            </a:extLst>
          </p:cNvPr>
          <p:cNvSpPr/>
          <p:nvPr/>
        </p:nvSpPr>
        <p:spPr>
          <a:xfrm>
            <a:off x="351690" y="3236224"/>
            <a:ext cx="4222631" cy="461665"/>
          </a:xfrm>
          <a:prstGeom prst="rect">
            <a:avLst/>
          </a:prstGeom>
        </p:spPr>
        <p:txBody>
          <a:bodyPr wrap="none">
            <a:spAutoFit/>
          </a:bodyPr>
          <a:lstStyle/>
          <a:p>
            <a:r>
              <a:rPr lang="en-US" sz="2400" b="1" dirty="0"/>
              <a:t>¿</a:t>
            </a:r>
            <a:r>
              <a:rPr lang="es-DO" sz="2400" b="1" noProof="1"/>
              <a:t>Cómo</a:t>
            </a:r>
            <a:r>
              <a:rPr lang="en-US" sz="2400" b="1" dirty="0"/>
              <a:t> </a:t>
            </a:r>
            <a:r>
              <a:rPr lang="es-DO" sz="2400" b="1" dirty="0"/>
              <a:t>realizar</a:t>
            </a:r>
            <a:r>
              <a:rPr lang="en-US" sz="2400" b="1" dirty="0"/>
              <a:t> la </a:t>
            </a:r>
            <a:r>
              <a:rPr lang="es-DO" sz="2400" b="1" dirty="0"/>
              <a:t>factorización</a:t>
            </a:r>
            <a:r>
              <a:rPr lang="en-US" sz="2400" b="1" dirty="0"/>
              <a:t>?</a:t>
            </a:r>
          </a:p>
        </p:txBody>
      </p:sp>
      <p:sp>
        <p:nvSpPr>
          <p:cNvPr id="7" name="TextBox 6">
            <a:extLst>
              <a:ext uri="{FF2B5EF4-FFF2-40B4-BE49-F238E27FC236}">
                <a16:creationId xmlns:a16="http://schemas.microsoft.com/office/drawing/2014/main" id="{41DA2247-9768-4522-993A-D1ACE31E41F4}"/>
              </a:ext>
            </a:extLst>
          </p:cNvPr>
          <p:cNvSpPr txBox="1"/>
          <p:nvPr/>
        </p:nvSpPr>
        <p:spPr>
          <a:xfrm>
            <a:off x="209793" y="757557"/>
            <a:ext cx="4506426" cy="461665"/>
          </a:xfrm>
          <a:prstGeom prst="rect">
            <a:avLst/>
          </a:prstGeom>
          <a:noFill/>
        </p:spPr>
        <p:txBody>
          <a:bodyPr wrap="none" rtlCol="0">
            <a:spAutoFit/>
          </a:bodyPr>
          <a:lstStyle/>
          <a:p>
            <a:r>
              <a:rPr lang="es-ES" sz="2400" b="1" dirty="0"/>
              <a:t>Características y cuando aplicarlo:</a:t>
            </a:r>
            <a:endParaRPr lang="en-US" sz="2400" b="1" dirty="0"/>
          </a:p>
        </p:txBody>
      </p:sp>
    </p:spTree>
    <p:extLst>
      <p:ext uri="{BB962C8B-B14F-4D97-AF65-F5344CB8AC3E}">
        <p14:creationId xmlns:p14="http://schemas.microsoft.com/office/powerpoint/2010/main" val="3224515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77B081-C78D-4BB8-871C-2AE2480C69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40" y="340748"/>
            <a:ext cx="4587638" cy="388654"/>
          </a:xfrm>
          <a:prstGeom prst="rect">
            <a:avLst/>
          </a:prstGeom>
        </p:spPr>
      </p:pic>
      <p:pic>
        <p:nvPicPr>
          <p:cNvPr id="5" name="Picture 4">
            <a:extLst>
              <a:ext uri="{FF2B5EF4-FFF2-40B4-BE49-F238E27FC236}">
                <a16:creationId xmlns:a16="http://schemas.microsoft.com/office/drawing/2014/main" id="{69C5D8C2-F4C0-4E2C-B541-9ADD1EA449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40" y="1032396"/>
            <a:ext cx="3171374" cy="899050"/>
          </a:xfrm>
          <a:prstGeom prst="rect">
            <a:avLst/>
          </a:prstGeom>
        </p:spPr>
      </p:pic>
      <p:pic>
        <p:nvPicPr>
          <p:cNvPr id="7" name="Picture 6">
            <a:extLst>
              <a:ext uri="{FF2B5EF4-FFF2-40B4-BE49-F238E27FC236}">
                <a16:creationId xmlns:a16="http://schemas.microsoft.com/office/drawing/2014/main" id="{0EB009B1-3F35-47D0-87B7-558AE1C448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1953" y="1199480"/>
            <a:ext cx="8355126" cy="731966"/>
          </a:xfrm>
          <a:prstGeom prst="rect">
            <a:avLst/>
          </a:prstGeom>
        </p:spPr>
      </p:pic>
      <p:pic>
        <p:nvPicPr>
          <p:cNvPr id="9" name="Picture 8">
            <a:extLst>
              <a:ext uri="{FF2B5EF4-FFF2-40B4-BE49-F238E27FC236}">
                <a16:creationId xmlns:a16="http://schemas.microsoft.com/office/drawing/2014/main" id="{7C9F188D-8AAB-465F-B0B8-2CD9950E6B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340" y="2595678"/>
            <a:ext cx="5773897" cy="1197028"/>
          </a:xfrm>
          <a:prstGeom prst="rect">
            <a:avLst/>
          </a:prstGeom>
        </p:spPr>
      </p:pic>
      <p:pic>
        <p:nvPicPr>
          <p:cNvPr id="11" name="Picture 10">
            <a:extLst>
              <a:ext uri="{FF2B5EF4-FFF2-40B4-BE49-F238E27FC236}">
                <a16:creationId xmlns:a16="http://schemas.microsoft.com/office/drawing/2014/main" id="{F1DA09FD-0CD5-4B85-9177-95D12C19DB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3156" y="4587360"/>
            <a:ext cx="6449090" cy="525690"/>
          </a:xfrm>
          <a:prstGeom prst="rect">
            <a:avLst/>
          </a:prstGeom>
        </p:spPr>
      </p:pic>
    </p:spTree>
    <p:extLst>
      <p:ext uri="{BB962C8B-B14F-4D97-AF65-F5344CB8AC3E}">
        <p14:creationId xmlns:p14="http://schemas.microsoft.com/office/powerpoint/2010/main" val="4237813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4BED10-3E33-4634-BB20-E0721BDB90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90" y="0"/>
            <a:ext cx="3649944" cy="592952"/>
          </a:xfrm>
          <a:prstGeom prst="rect">
            <a:avLst/>
          </a:prstGeom>
        </p:spPr>
      </p:pic>
      <p:pic>
        <p:nvPicPr>
          <p:cNvPr id="5" name="Picture 4">
            <a:extLst>
              <a:ext uri="{FF2B5EF4-FFF2-40B4-BE49-F238E27FC236}">
                <a16:creationId xmlns:a16="http://schemas.microsoft.com/office/drawing/2014/main" id="{34EEED86-7DAD-4AE5-AC27-E44596487A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963" y="876176"/>
            <a:ext cx="8957423" cy="2230177"/>
          </a:xfrm>
          <a:prstGeom prst="rect">
            <a:avLst/>
          </a:prstGeom>
        </p:spPr>
      </p:pic>
      <p:pic>
        <p:nvPicPr>
          <p:cNvPr id="7" name="Picture 6">
            <a:extLst>
              <a:ext uri="{FF2B5EF4-FFF2-40B4-BE49-F238E27FC236}">
                <a16:creationId xmlns:a16="http://schemas.microsoft.com/office/drawing/2014/main" id="{A009B13E-8B2B-4F11-BC08-B9B854BD95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963" y="3070829"/>
            <a:ext cx="3665296" cy="566674"/>
          </a:xfrm>
          <a:prstGeom prst="rect">
            <a:avLst/>
          </a:prstGeom>
        </p:spPr>
      </p:pic>
      <p:pic>
        <p:nvPicPr>
          <p:cNvPr id="9" name="Picture 8">
            <a:extLst>
              <a:ext uri="{FF2B5EF4-FFF2-40B4-BE49-F238E27FC236}">
                <a16:creationId xmlns:a16="http://schemas.microsoft.com/office/drawing/2014/main" id="{AE6D5B5C-48FC-4E30-B838-57175AFC8D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963" y="3942377"/>
            <a:ext cx="9494091" cy="1251313"/>
          </a:xfrm>
          <a:prstGeom prst="rect">
            <a:avLst/>
          </a:prstGeom>
        </p:spPr>
      </p:pic>
    </p:spTree>
    <p:extLst>
      <p:ext uri="{BB962C8B-B14F-4D97-AF65-F5344CB8AC3E}">
        <p14:creationId xmlns:p14="http://schemas.microsoft.com/office/powerpoint/2010/main" val="629967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B88DEA-E350-4AAB-9F35-1F88793055F8}"/>
              </a:ext>
            </a:extLst>
          </p:cNvPr>
          <p:cNvSpPr txBox="1"/>
          <p:nvPr/>
        </p:nvSpPr>
        <p:spPr>
          <a:xfrm>
            <a:off x="190919" y="150725"/>
            <a:ext cx="6743256" cy="523220"/>
          </a:xfrm>
          <a:prstGeom prst="rect">
            <a:avLst/>
          </a:prstGeom>
          <a:noFill/>
        </p:spPr>
        <p:txBody>
          <a:bodyPr wrap="none" rtlCol="0">
            <a:spAutoFit/>
          </a:bodyPr>
          <a:lstStyle/>
          <a:p>
            <a:r>
              <a:rPr lang="es-ES" sz="2800" b="1" u="sng" dirty="0">
                <a:solidFill>
                  <a:schemeClr val="accent1">
                    <a:lumMod val="75000"/>
                  </a:schemeClr>
                </a:solidFill>
              </a:rPr>
              <a:t>Caso 7 suma y diferencia de cubos perfectos</a:t>
            </a:r>
            <a:endParaRPr lang="en-US" sz="2800" b="1" u="sng" dirty="0">
              <a:solidFill>
                <a:schemeClr val="accent1">
                  <a:lumMod val="75000"/>
                </a:schemeClr>
              </a:solidFill>
            </a:endParaRPr>
          </a:p>
        </p:txBody>
      </p:sp>
      <p:sp>
        <p:nvSpPr>
          <p:cNvPr id="3" name="Rectangle 2">
            <a:extLst>
              <a:ext uri="{FF2B5EF4-FFF2-40B4-BE49-F238E27FC236}">
                <a16:creationId xmlns:a16="http://schemas.microsoft.com/office/drawing/2014/main" id="{5CF497A2-EC6A-485C-941E-988528622CC4}"/>
              </a:ext>
            </a:extLst>
          </p:cNvPr>
          <p:cNvSpPr/>
          <p:nvPr/>
        </p:nvSpPr>
        <p:spPr>
          <a:xfrm>
            <a:off x="190919" y="704324"/>
            <a:ext cx="3417602" cy="369332"/>
          </a:xfrm>
          <a:prstGeom prst="rect">
            <a:avLst/>
          </a:prstGeom>
        </p:spPr>
        <p:txBody>
          <a:bodyPr wrap="none">
            <a:spAutoFit/>
          </a:bodyPr>
          <a:lstStyle/>
          <a:p>
            <a:r>
              <a:rPr lang="es-ES" b="1" dirty="0"/>
              <a:t>Características y cuando aplicarlo:</a:t>
            </a:r>
            <a:endParaRPr lang="en-US" b="1" dirty="0"/>
          </a:p>
        </p:txBody>
      </p:sp>
      <p:sp>
        <p:nvSpPr>
          <p:cNvPr id="4" name="Rectangle 3">
            <a:extLst>
              <a:ext uri="{FF2B5EF4-FFF2-40B4-BE49-F238E27FC236}">
                <a16:creationId xmlns:a16="http://schemas.microsoft.com/office/drawing/2014/main" id="{71C9A86B-BCF7-4AD8-9751-082ABE67AC43}"/>
              </a:ext>
            </a:extLst>
          </p:cNvPr>
          <p:cNvSpPr/>
          <p:nvPr/>
        </p:nvSpPr>
        <p:spPr>
          <a:xfrm>
            <a:off x="-70338" y="980998"/>
            <a:ext cx="11696281" cy="1477328"/>
          </a:xfrm>
          <a:prstGeom prst="rect">
            <a:avLst/>
          </a:prstGeom>
        </p:spPr>
        <p:txBody>
          <a:bodyPr wrap="square">
            <a:spAutoFit/>
          </a:bodyPr>
          <a:lstStyle/>
          <a:p>
            <a:pPr marL="285750" indent="-285750">
              <a:buFont typeface="Arial" panose="020B0604020202020204" pitchFamily="34" charset="0"/>
              <a:buChar char="•"/>
            </a:pPr>
            <a:r>
              <a:rPr lang="es-DO" dirty="0"/>
              <a:t>Se aplica solamente en binomios, donde el primer término es positivo (el segundo término puede ser positivo o negativo). </a:t>
            </a:r>
          </a:p>
          <a:p>
            <a:pPr marL="285750" indent="-285750">
              <a:buFont typeface="Arial" panose="020B0604020202020204" pitchFamily="34" charset="0"/>
              <a:buChar char="•"/>
            </a:pPr>
            <a:r>
              <a:rPr lang="es-DO" dirty="0"/>
              <a:t>Se reconoce porque los coeficientes de los términos son números cubos perfectos (es decir números que tienen raíz cúbica exacta, como 1, 8, 27, 64, 125, 216, 343, 512, 729, 1000, etc.) y los exponentes de las letras son múltiplos de tres (3, 6, 9, 12, 15p, 18c, etc.)</a:t>
            </a:r>
            <a:endParaRPr lang="en-US" dirty="0"/>
          </a:p>
        </p:txBody>
      </p:sp>
      <p:pic>
        <p:nvPicPr>
          <p:cNvPr id="8" name="Picture 7">
            <a:extLst>
              <a:ext uri="{FF2B5EF4-FFF2-40B4-BE49-F238E27FC236}">
                <a16:creationId xmlns:a16="http://schemas.microsoft.com/office/drawing/2014/main" id="{549F0B67-CEE7-4AC5-BBCB-EF061DADA6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82386"/>
            <a:ext cx="4938772" cy="3524889"/>
          </a:xfrm>
          <a:prstGeom prst="rect">
            <a:avLst/>
          </a:prstGeom>
        </p:spPr>
      </p:pic>
      <p:sp>
        <p:nvSpPr>
          <p:cNvPr id="9" name="Rectangle 8">
            <a:extLst>
              <a:ext uri="{FF2B5EF4-FFF2-40B4-BE49-F238E27FC236}">
                <a16:creationId xmlns:a16="http://schemas.microsoft.com/office/drawing/2014/main" id="{4AD497DD-F785-4CFE-9150-C9D941542DF0}"/>
              </a:ext>
            </a:extLst>
          </p:cNvPr>
          <p:cNvSpPr/>
          <p:nvPr/>
        </p:nvSpPr>
        <p:spPr>
          <a:xfrm>
            <a:off x="0" y="2580713"/>
            <a:ext cx="3209533" cy="369332"/>
          </a:xfrm>
          <a:prstGeom prst="rect">
            <a:avLst/>
          </a:prstGeom>
        </p:spPr>
        <p:txBody>
          <a:bodyPr wrap="none">
            <a:spAutoFit/>
          </a:bodyPr>
          <a:lstStyle/>
          <a:p>
            <a:r>
              <a:rPr lang="en-US" b="1" dirty="0"/>
              <a:t>¿</a:t>
            </a:r>
            <a:r>
              <a:rPr lang="es-DO" b="1" noProof="1"/>
              <a:t>Cómo</a:t>
            </a:r>
            <a:r>
              <a:rPr lang="en-US" b="1" dirty="0"/>
              <a:t> </a:t>
            </a:r>
            <a:r>
              <a:rPr lang="es-DO" b="1" dirty="0"/>
              <a:t>realizar</a:t>
            </a:r>
            <a:r>
              <a:rPr lang="en-US" b="1" dirty="0"/>
              <a:t> la </a:t>
            </a:r>
            <a:r>
              <a:rPr lang="es-DO" b="1" dirty="0"/>
              <a:t>factorización?</a:t>
            </a:r>
            <a:endParaRPr lang="en-US" dirty="0"/>
          </a:p>
        </p:txBody>
      </p:sp>
      <p:pic>
        <p:nvPicPr>
          <p:cNvPr id="11" name="Picture 10">
            <a:extLst>
              <a:ext uri="{FF2B5EF4-FFF2-40B4-BE49-F238E27FC236}">
                <a16:creationId xmlns:a16="http://schemas.microsoft.com/office/drawing/2014/main" id="{500CF5B2-11EA-498E-B2F2-EEF1ECA80C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7414" y="3355735"/>
            <a:ext cx="5647175" cy="3113332"/>
          </a:xfrm>
          <a:prstGeom prst="rect">
            <a:avLst/>
          </a:prstGeom>
        </p:spPr>
      </p:pic>
    </p:spTree>
    <p:extLst>
      <p:ext uri="{BB962C8B-B14F-4D97-AF65-F5344CB8AC3E}">
        <p14:creationId xmlns:p14="http://schemas.microsoft.com/office/powerpoint/2010/main" val="1258871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1F99D8-AA01-4904-A067-BE76CCFFA9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073" y="229508"/>
            <a:ext cx="7912011" cy="430123"/>
          </a:xfrm>
          <a:prstGeom prst="rect">
            <a:avLst/>
          </a:prstGeom>
        </p:spPr>
      </p:pic>
      <p:pic>
        <p:nvPicPr>
          <p:cNvPr id="5" name="Picture 4">
            <a:extLst>
              <a:ext uri="{FF2B5EF4-FFF2-40B4-BE49-F238E27FC236}">
                <a16:creationId xmlns:a16="http://schemas.microsoft.com/office/drawing/2014/main" id="{8E70FF67-434C-4772-BD2C-FA3DF055DC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494" y="933669"/>
            <a:ext cx="9720713" cy="3658976"/>
          </a:xfrm>
          <a:prstGeom prst="rect">
            <a:avLst/>
          </a:prstGeom>
        </p:spPr>
      </p:pic>
      <p:pic>
        <p:nvPicPr>
          <p:cNvPr id="7" name="Picture 6">
            <a:extLst>
              <a:ext uri="{FF2B5EF4-FFF2-40B4-BE49-F238E27FC236}">
                <a16:creationId xmlns:a16="http://schemas.microsoft.com/office/drawing/2014/main" id="{D1AACDE4-BF90-4C99-939F-D01742E816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073" y="4791621"/>
            <a:ext cx="9600134" cy="1866976"/>
          </a:xfrm>
          <a:prstGeom prst="rect">
            <a:avLst/>
          </a:prstGeom>
        </p:spPr>
      </p:pic>
    </p:spTree>
    <p:extLst>
      <p:ext uri="{BB962C8B-B14F-4D97-AF65-F5344CB8AC3E}">
        <p14:creationId xmlns:p14="http://schemas.microsoft.com/office/powerpoint/2010/main" val="3484304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FB83EF-0276-46F5-9C71-E9621CF9C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8365" y="680754"/>
            <a:ext cx="8112701" cy="6075539"/>
          </a:xfrm>
          <a:prstGeom prst="rect">
            <a:avLst/>
          </a:prstGeom>
        </p:spPr>
      </p:pic>
    </p:spTree>
    <p:extLst>
      <p:ext uri="{BB962C8B-B14F-4D97-AF65-F5344CB8AC3E}">
        <p14:creationId xmlns:p14="http://schemas.microsoft.com/office/powerpoint/2010/main" val="16935527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661</Words>
  <Application>Microsoft Office PowerPoint</Application>
  <PresentationFormat>Widescreen</PresentationFormat>
  <Paragraphs>31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Nikelvys#1</dc:creator>
  <cp:lastModifiedBy>Nikelvys#1</cp:lastModifiedBy>
  <cp:revision>5</cp:revision>
  <dcterms:created xsi:type="dcterms:W3CDTF">2020-05-19T20:31:13Z</dcterms:created>
  <dcterms:modified xsi:type="dcterms:W3CDTF">2020-05-25T11:27:33Z</dcterms:modified>
</cp:coreProperties>
</file>