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31" r:id="rId3"/>
    <p:sldId id="332" r:id="rId4"/>
    <p:sldId id="328" r:id="rId5"/>
    <p:sldId id="333" r:id="rId6"/>
    <p:sldId id="335" r:id="rId7"/>
    <p:sldId id="336" r:id="rId8"/>
    <p:sldId id="337" r:id="rId9"/>
    <p:sldId id="33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2FC-34E5-48F0-B621-CFBC25A7B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B89AF-D9B7-42C4-8275-868AC50E8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30AEF-045C-4E11-AE45-9380D1B4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0367-8F92-40AA-B8AD-4ACB93A1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D9B99-F708-40BF-9E0D-8A54C5C6B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7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3EE9-032F-4F30-8CC7-0173FED0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7F65C-A323-4797-A29D-37919EB4C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B7C67-5F52-422D-90AC-C21083C3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78DDA-58B0-4C36-A23D-8A671751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9E688-048A-4398-94D2-0E957C2E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9751E-7497-4CA7-B0E2-1C9BA9BD9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36E66-E814-4191-9D7E-84275E0DD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232FA-63E1-4CFE-BE07-EE18EDF5D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4611D-A954-4CE4-8DC7-439D4EC6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C7642-5A2A-4A6E-8190-7996EB99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6A68A-3B15-4FAC-A6DA-E157CC34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DB68-CC03-4610-BCFA-482E35798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DDCEA-56B7-4E04-B39E-2B93BB98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A5D51-22A2-44ED-B776-A0E78A2C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79E7C-8752-488B-BB50-D4D6953F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526C-0627-4635-9AB8-07F7EBBD8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3703B-A779-4B55-8E46-9EF5EACC4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25BBD-D26F-44EA-B7CE-03EF123E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F45EB-74DE-41FA-8171-36C0CBFF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F2BDC-DABA-4AC0-9368-9E4D1941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06BD-F884-4AA3-898C-853A5F13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7D17-B184-47D4-A2EF-CD2FBE504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2482A-CB7E-4D4F-BF23-F69461959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8BA0F-554A-4150-8BE9-18E251E7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3118F-5AE7-4BC2-A036-3CDB03F2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E8E7C-455B-4CBF-8925-453778F0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239B-3228-4966-AA3D-EE0ACF18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A71E1-63E9-496A-96DF-299DE5664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8DAE2-7EB2-4C92-B37D-E47EF9F60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B4D07-B57E-4E18-A95C-C04AC7E0B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2A446-3D22-4D73-9A76-7156C9BFA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8F566-6278-49E9-8DC6-F7D61804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2D32B-E623-4EE4-ACE1-148A00D3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99027-F86A-4D54-A548-ACB33AC9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2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1428-DF8D-4417-879C-D4D4CA16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69864-53D8-4B50-BC39-07D8D991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AD776-CAD4-44EB-ACB5-DC05A380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523D0-2FC9-4647-B196-5E3AE0DBB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1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32BC6-EA01-4DA1-93B0-0F10F82B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6DED2-EA23-4DAA-94DA-B16E77E4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CE805-B851-446B-870D-C30719EA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EDC6-F043-4E25-A248-64FD16FD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CEAB7-4568-46EE-8DA7-CE753E316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56FA7-38C8-4BEA-B8F6-7BED84F0B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993EB-1CE3-4A4E-8E51-10656EBDA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E68F0-B48E-4802-8CA3-332E1367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D16D4-19DF-4FBB-943C-CB6F7CCF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8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C1B9-2D78-4EBF-87EE-7052457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548980-7D1A-4538-BF12-09483E24E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6AD6-EFCE-40C6-A594-76778DF2E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EB99B-DA16-4C2D-81C2-E82EDA84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245-F7AE-4259-8E26-0490DA81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AB5B0-6850-4E9A-8744-06FCDB40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1AF23-67DC-41A8-9BDA-676BCF91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8CABC-C225-4F03-9B92-61114644B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60BD5-426D-4996-8C1D-9ABAFC9FA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EFF31-E61A-4531-9C9B-0B1DE863FC8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0007-C662-441B-AB0A-E0FAD6349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19991-AB68-458C-828F-AFD681C4D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6BEE-85C3-4355-AAE4-0CB745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7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D93C3B-F3D3-48F4-9637-7DA11CC874ED}"/>
                  </a:ext>
                </a:extLst>
              </p:cNvPr>
              <p:cNvSpPr txBox="1"/>
              <p:nvPr/>
            </p:nvSpPr>
            <p:spPr>
              <a:xfrm>
                <a:off x="149051" y="135243"/>
                <a:ext cx="652305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Caso 3 </a:t>
                </a:r>
                <a:r>
                  <a:rPr lang="es-DO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Trinomio</a:t>
                </a:r>
                <a:r>
                  <a:rPr lang="en-US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 de la forma 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u="sng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800" b="1" i="1" u="sng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ES" sz="2800" b="1" i="1" u="sng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E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s-E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800" b="1" i="1" u="sng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28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D93C3B-F3D3-48F4-9637-7DA11CC87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51" y="135243"/>
                <a:ext cx="6523054" cy="532966"/>
              </a:xfrm>
              <a:prstGeom prst="rect">
                <a:avLst/>
              </a:prstGeom>
              <a:blipFill>
                <a:blip r:embed="rId2"/>
                <a:stretch>
                  <a:fillRect l="-1867" t="-7955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EDF599E2-33CC-4104-8051-C6F57F0CF6F5}"/>
              </a:ext>
            </a:extLst>
          </p:cNvPr>
          <p:cNvSpPr/>
          <p:nvPr/>
        </p:nvSpPr>
        <p:spPr>
          <a:xfrm>
            <a:off x="150725" y="983455"/>
            <a:ext cx="450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Características y cuando aplicarlo:</a:t>
            </a:r>
            <a:endParaRPr lang="en-US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4A8AAD-370B-4A13-BA48-F17C8E37680A}"/>
              </a:ext>
            </a:extLst>
          </p:cNvPr>
          <p:cNvSpPr/>
          <p:nvPr/>
        </p:nvSpPr>
        <p:spPr>
          <a:xfrm>
            <a:off x="229438" y="1542647"/>
            <a:ext cx="11733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El trinomio debe estar organizado en forma descendente.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 El coeficiente del primer término debe ser uno (1).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 El grado (exponente) del primer término debe ser el doble del grado (exponente) del segundo término.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774D32-2145-4E7B-863C-B9D2A2452CA1}"/>
              </a:ext>
            </a:extLst>
          </p:cNvPr>
          <p:cNvSpPr/>
          <p:nvPr/>
        </p:nvSpPr>
        <p:spPr>
          <a:xfrm>
            <a:off x="150725" y="2873316"/>
            <a:ext cx="4222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¿</a:t>
            </a:r>
            <a:r>
              <a:rPr lang="es-DO" sz="2400" b="1" noProof="1"/>
              <a:t>Cómo</a:t>
            </a:r>
            <a:r>
              <a:rPr lang="en-US" sz="2400" b="1" dirty="0"/>
              <a:t> </a:t>
            </a:r>
            <a:r>
              <a:rPr lang="es-DO" sz="2400" b="1" dirty="0"/>
              <a:t>realizar</a:t>
            </a:r>
            <a:r>
              <a:rPr lang="en-US" sz="2400" b="1" dirty="0"/>
              <a:t> la </a:t>
            </a:r>
            <a:r>
              <a:rPr lang="es-DO" sz="2400" b="1" dirty="0"/>
              <a:t>factorización</a:t>
            </a:r>
            <a:r>
              <a:rPr lang="en-US" sz="2400" b="1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530885-F7FC-47F6-A2D1-5933E2F00BB4}"/>
              </a:ext>
            </a:extLst>
          </p:cNvPr>
          <p:cNvSpPr/>
          <p:nvPr/>
        </p:nvSpPr>
        <p:spPr>
          <a:xfrm>
            <a:off x="229438" y="3429000"/>
            <a:ext cx="11557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 Se abren dos grupos de paréntesis.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Se le extrae la raíz cuadrada al primer término y se anota al comienzo de cada paréntesis.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Se definen los signos: el signo del primer paréntesis se obtiene al multiplicar los signos del primer y segundo término; el signo del segundo paréntesis se obtiene al multiplicar los signos del segundo y tercer término.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 Buscamos dos cantidades que multiplicadas den como resultado el término independiente (es decir c), y que sumadas den como resultado el coeficiente del segundo término (es decir b).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 Se anotan las cantidades que satisfacen las condiciones anteriores en los espacios en blanco de cada paréntesis, en sus lugares respectivos.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0697F3-6FF9-4ED0-87D8-9CAC10766CD4}"/>
                  </a:ext>
                </a:extLst>
              </p:cNvPr>
              <p:cNvSpPr txBox="1"/>
              <p:nvPr/>
            </p:nvSpPr>
            <p:spPr>
              <a:xfrm>
                <a:off x="6521381" y="206544"/>
                <a:ext cx="15173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0697F3-6FF9-4ED0-87D8-9CAC10766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81" y="206544"/>
                <a:ext cx="151730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41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8152E1-BED2-43C5-ACA9-EAD22B554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764" y="303063"/>
            <a:ext cx="8987923" cy="6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2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6B223-7097-42B4-AB18-3E6645996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63" y="779019"/>
            <a:ext cx="9999704" cy="499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0CF0AF6-CC83-46E4-9964-AB16165CE6DE}"/>
                  </a:ext>
                </a:extLst>
              </p:cNvPr>
              <p:cNvSpPr/>
              <p:nvPr/>
            </p:nvSpPr>
            <p:spPr>
              <a:xfrm>
                <a:off x="361987" y="176476"/>
                <a:ext cx="6531660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Caso 4 </a:t>
                </a:r>
                <a:r>
                  <a:rPr lang="es-DO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Trinomio</a:t>
                </a:r>
                <a:r>
                  <a:rPr lang="en-US" sz="28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 de la forma 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u="sng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800" b="1" i="1" u="sng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ES" sz="2800" b="1" i="1" u="sng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ES" sz="2800" b="1" i="1" u="sng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800" b="1" i="1" u="sng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s-ES" sz="2800" b="1" i="1" u="sng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800" b="1" i="1" u="sng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0CF0AF6-CC83-46E4-9964-AB16165CE6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87" y="176476"/>
                <a:ext cx="6531660" cy="532966"/>
              </a:xfrm>
              <a:prstGeom prst="rect">
                <a:avLst/>
              </a:prstGeom>
              <a:blipFill>
                <a:blip r:embed="rId2"/>
                <a:stretch>
                  <a:fillRect l="-1866" t="-919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770E525-91B8-4033-BF50-4E84940E3243}"/>
                  </a:ext>
                </a:extLst>
              </p:cNvPr>
              <p:cNvSpPr/>
              <p:nvPr/>
            </p:nvSpPr>
            <p:spPr>
              <a:xfrm>
                <a:off x="142352" y="1454389"/>
                <a:ext cx="1190729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DO" dirty="0"/>
                  <a:t>El trinomio debe estar organizado en forma descendente.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DO" dirty="0"/>
                  <a:t>El coeficiente principal (es decir, del primer término) debe ser positivo y diferente de uno (</a:t>
                </a:r>
                <a14:m>
                  <m:oMath xmlns:m="http://schemas.openxmlformats.org/officeDocument/2006/math">
                    <m:r>
                      <a:rPr lang="es-DO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DO" i="1" dirty="0" smtClean="0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s-DO" dirty="0"/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DO" dirty="0"/>
                  <a:t>El grado (exponente) del primer término debe ser el doble del grado (exponente) del segundo término.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770E525-91B8-4033-BF50-4E84940E3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52" y="1454389"/>
                <a:ext cx="11907296" cy="923330"/>
              </a:xfrm>
              <a:prstGeom prst="rect">
                <a:avLst/>
              </a:prstGeom>
              <a:blipFill>
                <a:blip r:embed="rId3"/>
                <a:stretch>
                  <a:fillRect l="-307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9AFD505-EF3E-4E74-8A4E-3874AE5BD86F}"/>
              </a:ext>
            </a:extLst>
          </p:cNvPr>
          <p:cNvSpPr/>
          <p:nvPr/>
        </p:nvSpPr>
        <p:spPr>
          <a:xfrm>
            <a:off x="277424" y="943695"/>
            <a:ext cx="3417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Características y cuando aplicarlo: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732751-9127-44B0-81A1-E3491D1EE125}"/>
              </a:ext>
            </a:extLst>
          </p:cNvPr>
          <p:cNvSpPr/>
          <p:nvPr/>
        </p:nvSpPr>
        <p:spPr>
          <a:xfrm>
            <a:off x="361987" y="2661001"/>
            <a:ext cx="4222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¿</a:t>
            </a:r>
            <a:r>
              <a:rPr lang="es-DO" sz="2400" b="1" noProof="1"/>
              <a:t>Cómo</a:t>
            </a:r>
            <a:r>
              <a:rPr lang="en-US" sz="2400" b="1" dirty="0"/>
              <a:t> </a:t>
            </a:r>
            <a:r>
              <a:rPr lang="es-DO" sz="2400" b="1" dirty="0"/>
              <a:t>realizar</a:t>
            </a:r>
            <a:r>
              <a:rPr lang="en-US" sz="2400" b="1" dirty="0"/>
              <a:t> la </a:t>
            </a:r>
            <a:r>
              <a:rPr lang="es-DO" sz="2400" b="1" dirty="0"/>
              <a:t>factorización</a:t>
            </a:r>
            <a:r>
              <a:rPr lang="en-US" sz="2400" b="1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972FE8-B2FB-4D39-B5C8-1F7BA1BD7F3A}"/>
                  </a:ext>
                </a:extLst>
              </p:cNvPr>
              <p:cNvSpPr txBox="1"/>
              <p:nvPr/>
            </p:nvSpPr>
            <p:spPr>
              <a:xfrm>
                <a:off x="277424" y="3244333"/>
                <a:ext cx="674637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/>
                  <a:t>Identifique los valores de a, b y 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/>
                  <a:t>Encuentre dos cantidades que el producto sea igual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y la </a:t>
                </a:r>
                <a:r>
                  <a:rPr lang="en-US" dirty="0" err="1"/>
                  <a:t>suma</a:t>
                </a:r>
                <a:r>
                  <a:rPr lang="en-US" dirty="0"/>
                  <a:t> sea </a:t>
                </a:r>
                <a:r>
                  <a:rPr lang="en-US" dirty="0" err="1"/>
                  <a:t>igual</a:t>
                </a:r>
                <a:r>
                  <a:rPr lang="en-US" dirty="0"/>
                  <a:t>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s-E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Sustituya</a:t>
                </a:r>
                <a:r>
                  <a:rPr lang="en-US" dirty="0"/>
                  <a:t>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por la </a:t>
                </a:r>
                <a:r>
                  <a:rPr lang="en-US" dirty="0" err="1"/>
                  <a:t>suma</a:t>
                </a:r>
                <a:r>
                  <a:rPr lang="en-US" dirty="0"/>
                  <a:t> de las dos </a:t>
                </a:r>
                <a:r>
                  <a:rPr lang="en-US" dirty="0" err="1"/>
                  <a:t>cantidades</a:t>
                </a:r>
                <a:r>
                  <a:rPr lang="en-US" dirty="0"/>
                  <a:t> </a:t>
                </a:r>
                <a:r>
                  <a:rPr lang="en-US" dirty="0" err="1"/>
                  <a:t>acompañada</a:t>
                </a:r>
                <a:r>
                  <a:rPr lang="en-US" dirty="0"/>
                  <a:t> de la variable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Aplique</a:t>
                </a:r>
                <a:r>
                  <a:rPr lang="en-US" dirty="0"/>
                  <a:t> el </a:t>
                </a:r>
                <a:r>
                  <a:rPr lang="en-US" dirty="0" err="1"/>
                  <a:t>caso</a:t>
                </a:r>
                <a:r>
                  <a:rPr lang="en-US" dirty="0"/>
                  <a:t> factor </a:t>
                </a:r>
                <a:r>
                  <a:rPr lang="en-US" dirty="0" err="1"/>
                  <a:t>común</a:t>
                </a:r>
                <a:r>
                  <a:rPr lang="en-US" dirty="0"/>
                  <a:t> por </a:t>
                </a:r>
                <a:r>
                  <a:rPr lang="en-US" dirty="0" err="1"/>
                  <a:t>agrupación</a:t>
                </a:r>
                <a:r>
                  <a:rPr lang="en-US" dirty="0"/>
                  <a:t> de </a:t>
                </a:r>
                <a:r>
                  <a:rPr lang="en-US" dirty="0" err="1"/>
                  <a:t>términos</a:t>
                </a:r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972FE8-B2FB-4D39-B5C8-1F7BA1BD7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24" y="3244333"/>
                <a:ext cx="6746374" cy="1754326"/>
              </a:xfrm>
              <a:prstGeom prst="rect">
                <a:avLst/>
              </a:prstGeom>
              <a:blipFill>
                <a:blip r:embed="rId4"/>
                <a:stretch>
                  <a:fillRect l="-633" t="-1736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7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B615F0-11C7-4405-87D3-10258E7F7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8" y="135261"/>
            <a:ext cx="3739298" cy="4877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4CB2F5-0989-49B7-BBF7-A6C50AE60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85" y="622996"/>
            <a:ext cx="10085558" cy="595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7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49E759-0D6C-4EAE-B0A5-FD6EAF06B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633" y="223818"/>
            <a:ext cx="8642253" cy="62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6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5CB9BD-F100-4E00-93EE-CAA391FFA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60" y="432079"/>
            <a:ext cx="9937394" cy="465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4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EF50D1-CF54-4BDF-945E-DED70FD64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6" y="227080"/>
            <a:ext cx="4366542" cy="6069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0DB62D-EE5D-45F2-A967-CF727AB2C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10" y="1270615"/>
            <a:ext cx="7682427" cy="273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6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CF8CFB-FFEC-486B-9EE9-C41999491F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0" y="152932"/>
            <a:ext cx="4718738" cy="7011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C1D511-F55E-420F-B188-1A3281E3CC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33" y="1242652"/>
            <a:ext cx="9571197" cy="344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7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315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Nikelvys#1</dc:creator>
  <cp:lastModifiedBy>Nikelvys#1</cp:lastModifiedBy>
  <cp:revision>9</cp:revision>
  <dcterms:created xsi:type="dcterms:W3CDTF">2020-05-12T21:17:31Z</dcterms:created>
  <dcterms:modified xsi:type="dcterms:W3CDTF">2020-05-18T02:56:24Z</dcterms:modified>
</cp:coreProperties>
</file>