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70" r:id="rId11"/>
    <p:sldId id="264" r:id="rId12"/>
    <p:sldId id="265" r:id="rId13"/>
    <p:sldId id="271" r:id="rId14"/>
    <p:sldId id="272" r:id="rId15"/>
    <p:sldId id="273" r:id="rId16"/>
    <p:sldId id="275" r:id="rId17"/>
    <p:sldId id="266" r:id="rId18"/>
    <p:sldId id="274" r:id="rId19"/>
    <p:sldId id="267" r:id="rId20"/>
    <p:sldId id="268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43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07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13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20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52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04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06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75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17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1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9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6E34-EF0D-4877-A0AD-118A032BEB8D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40EB4-66A3-471C-B11C-F1F05AB18D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83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7030" y="0"/>
            <a:ext cx="9144000" cy="2387600"/>
          </a:xfrm>
        </p:spPr>
        <p:txBody>
          <a:bodyPr/>
          <a:lstStyle/>
          <a:p>
            <a:r>
              <a:rPr lang="es-ES" b="1" dirty="0"/>
              <a:t>EL PROCESO DE INDEPENDENCIA </a:t>
            </a:r>
            <a:r>
              <a:rPr lang="es-ES" b="1" dirty="0" smtClean="0"/>
              <a:t>NACIONAL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64" y="2387600"/>
            <a:ext cx="4252532" cy="425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6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Buenaventura Báez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675" y="1690688"/>
            <a:ext cx="4478866" cy="4867034"/>
          </a:xfrm>
        </p:spPr>
      </p:pic>
    </p:spTree>
    <p:extLst>
      <p:ext uri="{BB962C8B-B14F-4D97-AF65-F5344CB8AC3E}">
        <p14:creationId xmlns:p14="http://schemas.microsoft.com/office/powerpoint/2010/main" val="2863428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3335"/>
            <a:ext cx="10515600" cy="5893628"/>
          </a:xfrm>
        </p:spPr>
        <p:txBody>
          <a:bodyPr/>
          <a:lstStyle/>
          <a:p>
            <a:r>
              <a:rPr lang="es-ES" dirty="0"/>
              <a:t>Báez y otros re­presentantes </a:t>
            </a:r>
            <a:r>
              <a:rPr lang="es-ES" dirty="0" smtClean="0"/>
              <a:t>del lado este, formados por opositores hateros en su mayoría, hi­cieron </a:t>
            </a:r>
            <a:r>
              <a:rPr lang="es-ES" dirty="0"/>
              <a:t>contacto con el cónsul general de Francia en Haití, </a:t>
            </a:r>
            <a:r>
              <a:rPr lang="es-ES" dirty="0" err="1"/>
              <a:t>Levasseur</a:t>
            </a:r>
            <a:r>
              <a:rPr lang="es-ES" dirty="0"/>
              <a:t>, llegando al acuerdo de </a:t>
            </a:r>
            <a:r>
              <a:rPr lang="es-ES" dirty="0" smtClean="0"/>
              <a:t>proponer </a:t>
            </a:r>
            <a:r>
              <a:rPr lang="es-ES" dirty="0"/>
              <a:t>al rey de Francia un proyecto para el establecimiento de un </a:t>
            </a:r>
            <a:r>
              <a:rPr lang="es-ES" b="1" dirty="0"/>
              <a:t>pro­tectorado francés </a:t>
            </a:r>
            <a:r>
              <a:rPr lang="es-ES" dirty="0"/>
              <a:t>en la parte oriental de la isla a cambio de la ayuda de Francia para la separación dominicana de Haití</a:t>
            </a:r>
            <a:r>
              <a:rPr lang="es-ES" dirty="0" smtClean="0"/>
              <a:t>. (Si el rey de Francia les ayuda a separarse de Haití, les dejan la parte este bajo la protección de Francia). </a:t>
            </a:r>
          </a:p>
          <a:p>
            <a:r>
              <a:rPr lang="es-ES" dirty="0"/>
              <a:t>A cambio de dicha ayuda, además, </a:t>
            </a:r>
            <a:r>
              <a:rPr lang="es-ES" dirty="0" smtClean="0"/>
              <a:t>el </a:t>
            </a:r>
            <a:r>
              <a:rPr lang="es-ES" dirty="0"/>
              <a:t>plan </a:t>
            </a:r>
            <a:r>
              <a:rPr lang="es-ES" dirty="0" smtClean="0"/>
              <a:t>otorgaba </a:t>
            </a:r>
            <a:r>
              <a:rPr lang="es-ES" dirty="0"/>
              <a:t>a Francia en propiedad perpe­tua la península y la bahía de Samaná y era posible la prórroga indefinida por acuerdos de partes del protectorado francés sobre el </a:t>
            </a:r>
            <a:r>
              <a:rPr lang="es-ES" dirty="0" smtClean="0"/>
              <a:t>lado este.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5910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r>
              <a:rPr lang="es-ES" dirty="0"/>
              <a:t>El 1 de Enero de 1844 el grupo de Báez lanzó un manifiesto llamando a la in­dependencia para el establecimiento de un protectorado francés, razón por la cual di­cho sector fue bautizado con el nombre de afrancesados</a:t>
            </a:r>
            <a:r>
              <a:rPr lang="es-ES" dirty="0" smtClean="0"/>
              <a:t>.</a:t>
            </a:r>
          </a:p>
          <a:p>
            <a:r>
              <a:rPr lang="es-ES" dirty="0"/>
              <a:t>La actividad del grupo de Báez hizo com­prender a los trinitarios, que pasaron a ser dirigidos por </a:t>
            </a:r>
            <a:r>
              <a:rPr lang="es-ES" b="1" dirty="0" err="1"/>
              <a:t>Fco</a:t>
            </a:r>
            <a:r>
              <a:rPr lang="es-ES" b="1" dirty="0"/>
              <a:t>. del Rosario Sánchez</a:t>
            </a:r>
            <a:r>
              <a:rPr lang="es-ES" dirty="0"/>
              <a:t> tras la salida forzosa de Duarte a raíz de la llega­da de </a:t>
            </a:r>
            <a:r>
              <a:rPr lang="es-ES" dirty="0" err="1"/>
              <a:t>Hérard</a:t>
            </a:r>
            <a:r>
              <a:rPr lang="es-ES" dirty="0"/>
              <a:t>, que era necesario reorganizar­se con rapidez y llegar a un entendido con el grupo </a:t>
            </a:r>
            <a:r>
              <a:rPr lang="es-ES" dirty="0" smtClean="0"/>
              <a:t>hatero de </a:t>
            </a:r>
            <a:r>
              <a:rPr lang="es-ES" dirty="0"/>
              <a:t>la ciudad de Santo Domingo, dirigido por Tomás Bobadilla, así como con otros grupos conservadores como el representado por los prominentes hateros Pedro y Ramón Santana, para frustrar los </a:t>
            </a:r>
            <a:r>
              <a:rPr lang="es-ES" dirty="0" smtClean="0"/>
              <a:t>deseos </a:t>
            </a:r>
            <a:r>
              <a:rPr lang="es-ES" dirty="0"/>
              <a:t>del grupo anexionista </a:t>
            </a:r>
            <a:r>
              <a:rPr lang="es-ES" dirty="0" smtClean="0"/>
              <a:t>afrancesado </a:t>
            </a:r>
            <a:r>
              <a:rPr lang="es-ES" dirty="0"/>
              <a:t>y lograr la proclamación de un Estado total­mente independiente.</a:t>
            </a:r>
          </a:p>
        </p:txBody>
      </p:sp>
    </p:spTree>
    <p:extLst>
      <p:ext uri="{BB962C8B-B14F-4D97-AF65-F5344CB8AC3E}">
        <p14:creationId xmlns:p14="http://schemas.microsoft.com/office/powerpoint/2010/main" val="1536479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Francisco del Rosario Sánchez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967" y="1596980"/>
            <a:ext cx="5696517" cy="5072613"/>
          </a:xfrm>
        </p:spPr>
      </p:pic>
    </p:spTree>
    <p:extLst>
      <p:ext uri="{BB962C8B-B14F-4D97-AF65-F5344CB8AC3E}">
        <p14:creationId xmlns:p14="http://schemas.microsoft.com/office/powerpoint/2010/main" val="24775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Hérard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7" y="1423702"/>
            <a:ext cx="5731099" cy="5135947"/>
          </a:xfrm>
        </p:spPr>
      </p:pic>
    </p:spTree>
    <p:extLst>
      <p:ext uri="{BB962C8B-B14F-4D97-AF65-F5344CB8AC3E}">
        <p14:creationId xmlns:p14="http://schemas.microsoft.com/office/powerpoint/2010/main" val="4113869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Tomás de Bobadilla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8" y="1424317"/>
            <a:ext cx="3786389" cy="5285799"/>
          </a:xfrm>
        </p:spPr>
      </p:pic>
    </p:spTree>
    <p:extLst>
      <p:ext uri="{BB962C8B-B14F-4D97-AF65-F5344CB8AC3E}">
        <p14:creationId xmlns:p14="http://schemas.microsoft.com/office/powerpoint/2010/main" val="3832975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6344"/>
            <a:ext cx="10515600" cy="1325563"/>
          </a:xfrm>
        </p:spPr>
        <p:txBody>
          <a:bodyPr/>
          <a:lstStyle/>
          <a:p>
            <a:r>
              <a:rPr lang="es-ES" dirty="0" smtClean="0"/>
              <a:t>Pedro Santana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381" y="530880"/>
            <a:ext cx="4482742" cy="5852145"/>
          </a:xfrm>
        </p:spPr>
      </p:pic>
    </p:spTree>
    <p:extLst>
      <p:ext uri="{BB962C8B-B14F-4D97-AF65-F5344CB8AC3E}">
        <p14:creationId xmlns:p14="http://schemas.microsoft.com/office/powerpoint/2010/main" val="35735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5906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La reorganización de los trinitarios bajo el comando de Sánchez y su convergencia con diversos sectores conservadores se plasmaron en el manifies­to del </a:t>
            </a:r>
            <a:r>
              <a:rPr lang="es-ES" b="1" u="sng" dirty="0"/>
              <a:t>16 de Enero de 1844</a:t>
            </a:r>
            <a:r>
              <a:rPr lang="es-ES" dirty="0"/>
              <a:t> en el cual se llamaba a la proclamación de un Estado </a:t>
            </a:r>
            <a:r>
              <a:rPr lang="es-ES" dirty="0" smtClean="0"/>
              <a:t>sobe­rano.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Mientras esto sucedía, </a:t>
            </a:r>
            <a:r>
              <a:rPr lang="es-ES" dirty="0" err="1" smtClean="0"/>
              <a:t>Hérard</a:t>
            </a:r>
            <a:r>
              <a:rPr lang="es-ES" dirty="0" smtClean="0"/>
              <a:t> estaba ocupado </a:t>
            </a:r>
            <a:r>
              <a:rPr lang="es-ES" dirty="0"/>
              <a:t>en una lucha polí­tica con </a:t>
            </a:r>
            <a:r>
              <a:rPr lang="es-ES" dirty="0" smtClean="0"/>
              <a:t>rivales en Haití </a:t>
            </a:r>
            <a:r>
              <a:rPr lang="es-ES" dirty="0"/>
              <a:t>y </a:t>
            </a:r>
            <a:r>
              <a:rPr lang="es-ES" dirty="0" smtClean="0"/>
              <a:t>creyó </a:t>
            </a:r>
            <a:r>
              <a:rPr lang="es-ES" dirty="0"/>
              <a:t>aparentemente que en caso de </a:t>
            </a:r>
            <a:r>
              <a:rPr lang="es-ES" dirty="0" smtClean="0"/>
              <a:t>rebelarse la parte este, </a:t>
            </a:r>
            <a:r>
              <a:rPr lang="es-ES" dirty="0"/>
              <a:t>no sería dema­siado difícil reducirlos de nuevo a la </a:t>
            </a:r>
            <a:r>
              <a:rPr lang="es-ES" dirty="0" smtClean="0"/>
              <a:t>obe­diencia.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Resultó </a:t>
            </a:r>
            <a:r>
              <a:rPr lang="es-ES" dirty="0"/>
              <a:t>algo bien diferente: cuando los dominicanos se proclamaron indepen­dientes, </a:t>
            </a:r>
            <a:r>
              <a:rPr lang="es-ES" dirty="0" err="1"/>
              <a:t>Hérard</a:t>
            </a:r>
            <a:r>
              <a:rPr lang="es-ES" dirty="0"/>
              <a:t> tuvo que movilizar todas las tropas haitianas, </a:t>
            </a:r>
            <a:r>
              <a:rPr lang="es-ES" dirty="0" smtClean="0"/>
              <a:t>y </a:t>
            </a:r>
            <a:r>
              <a:rPr lang="es-ES" dirty="0"/>
              <a:t>fi­nalmente una conspiración en Port-</a:t>
            </a:r>
            <a:r>
              <a:rPr lang="es-ES" dirty="0" err="1"/>
              <a:t>au</a:t>
            </a:r>
            <a:r>
              <a:rPr lang="es-ES" dirty="0"/>
              <a:t>-Prin­ce le hizo perder el poder, al revelarse inca­paz de vencer a los dominicanos tras una larga </a:t>
            </a:r>
            <a:r>
              <a:rPr lang="es-ES" dirty="0" smtClean="0"/>
              <a:t>batalla </a:t>
            </a:r>
            <a:r>
              <a:rPr lang="es-ES" dirty="0"/>
              <a:t>en Azua, después del 19 de Marzo.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16841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Batalla de Azua 19 de marzo</a:t>
            </a:r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651" y="1690688"/>
            <a:ext cx="7310959" cy="4857940"/>
          </a:xfrm>
        </p:spPr>
      </p:pic>
    </p:spTree>
    <p:extLst>
      <p:ext uri="{BB962C8B-B14F-4D97-AF65-F5344CB8AC3E}">
        <p14:creationId xmlns:p14="http://schemas.microsoft.com/office/powerpoint/2010/main" val="2326998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27 de febrero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noche del 26 al 27 de Febrero de 1844 se produjo el movimiento que llevó al control militar de la ciudad de Santo Do­mingo por parte de coalición de los trinita­rios y los </a:t>
            </a:r>
            <a:r>
              <a:rPr lang="es-ES" dirty="0" smtClean="0"/>
              <a:t>hateros.</a:t>
            </a:r>
          </a:p>
          <a:p>
            <a:r>
              <a:rPr lang="es-ES" dirty="0"/>
              <a:t>Junto con el movimiento en la ciudad, se produjo un desplazamiento de los hateros del Este, con los campesinos </a:t>
            </a:r>
            <a:r>
              <a:rPr lang="es-ES" dirty="0" smtClean="0"/>
              <a:t>dirigidos </a:t>
            </a:r>
            <a:r>
              <a:rPr lang="es-ES" dirty="0"/>
              <a:t>principalmente por Pedro </a:t>
            </a:r>
            <a:r>
              <a:rPr lang="es-ES" dirty="0" smtClean="0"/>
              <a:t>Santana.</a:t>
            </a:r>
          </a:p>
          <a:p>
            <a:r>
              <a:rPr lang="es-ES" dirty="0"/>
              <a:t>La úni­ca resistencia significativa que se tuvo que afrontar en los alrededores fue de parte del batallón de </a:t>
            </a:r>
            <a:r>
              <a:rPr lang="es-ES" dirty="0" smtClean="0"/>
              <a:t>antiguos </a:t>
            </a:r>
            <a:r>
              <a:rPr lang="es-ES" dirty="0"/>
              <a:t>esclavos que temían que el final del gobierno haitiano significara el retorno al régimen de la esclavitud.</a:t>
            </a:r>
          </a:p>
        </p:txBody>
      </p:sp>
    </p:spTree>
    <p:extLst>
      <p:ext uri="{BB962C8B-B14F-4D97-AF65-F5344CB8AC3E}">
        <p14:creationId xmlns:p14="http://schemas.microsoft.com/office/powerpoint/2010/main" val="63512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deterioro del poder económico y político en Haití, así como el reflejo de la crisis </a:t>
            </a:r>
            <a:r>
              <a:rPr lang="es-ES" dirty="0" smtClean="0"/>
              <a:t>económica </a:t>
            </a:r>
            <a:r>
              <a:rPr lang="es-ES" dirty="0"/>
              <a:t>traje­ron por resultado la aparición de una oposi­ción organizada</a:t>
            </a:r>
            <a:r>
              <a:rPr lang="es-ES" dirty="0" smtClean="0"/>
              <a:t>.</a:t>
            </a:r>
          </a:p>
          <a:p>
            <a:r>
              <a:rPr lang="es-ES" dirty="0"/>
              <a:t>Esta oposición tuvo desde su inicio dos </a:t>
            </a:r>
            <a:r>
              <a:rPr lang="es-ES" dirty="0" smtClean="0"/>
              <a:t>GRUPOS:</a:t>
            </a:r>
          </a:p>
          <a:p>
            <a:endParaRPr lang="es-ES" dirty="0"/>
          </a:p>
          <a:p>
            <a:pPr lvl="1"/>
            <a:r>
              <a:rPr lang="es-ES" dirty="0" smtClean="0"/>
              <a:t>1. OPOSICIÓN HATERA</a:t>
            </a:r>
          </a:p>
          <a:p>
            <a:pPr lvl="1"/>
            <a:r>
              <a:rPr lang="es-ES" dirty="0" smtClean="0"/>
              <a:t>2. OPOSICIÓN URBANA BURGUESA</a:t>
            </a:r>
          </a:p>
        </p:txBody>
      </p:sp>
    </p:spTree>
    <p:extLst>
      <p:ext uri="{BB962C8B-B14F-4D97-AF65-F5344CB8AC3E}">
        <p14:creationId xmlns:p14="http://schemas.microsoft.com/office/powerpoint/2010/main" val="338916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/>
          <a:lstStyle/>
          <a:p>
            <a:r>
              <a:rPr lang="es-ES" dirty="0"/>
              <a:t>En la mañana del 27 de Febrero quedó constituida en Santo Domingo una junta central gubernativa de la República Domi­nicana, cuyo primer presidente fue Francis­co Sánchez, quien rápidamente cedió el puesto a Tomás Bobadilla, reflejo de un proceso social de desplazamiento de la preeminencia de los trinitarios por los </a:t>
            </a:r>
            <a:r>
              <a:rPr lang="es-ES" dirty="0" smtClean="0"/>
              <a:t>hateros, </a:t>
            </a:r>
            <a:r>
              <a:rPr lang="es-ES" dirty="0"/>
              <a:t>a pesar de mantenerse la </a:t>
            </a:r>
            <a:r>
              <a:rPr lang="es-ES" dirty="0" smtClean="0"/>
              <a:t>nece­sidad </a:t>
            </a:r>
            <a:r>
              <a:rPr lang="es-ES" dirty="0"/>
              <a:t>de la alianza común por la amenaza haitiana y por los elementos que sumaba cada grupo.</a:t>
            </a:r>
          </a:p>
          <a:p>
            <a:r>
              <a:rPr lang="es-ES" dirty="0"/>
              <a:t>Con el 27 de Febrero de 1844 se abre una nueva etapa política de la historia Domini­cana: la del Estado nacional independiente.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798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1. OPOSICIÓN HATERA (De origen rural y ganadero)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Los hateros, quienes a pesar del entendido con </a:t>
            </a:r>
            <a:r>
              <a:rPr lang="es-ES" dirty="0" err="1" smtClean="0"/>
              <a:t>Boyer</a:t>
            </a:r>
            <a:r>
              <a:rPr lang="es-ES" dirty="0" smtClean="0"/>
              <a:t> seguían en su actitud contraria al régimen haitiano, ya que sentían que el Estado haitiano en cualquier momento llevaría a cabo las re­formas del reparto de las tierras. (Recuerden las anteriores diapositivas)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Los </a:t>
            </a:r>
            <a:r>
              <a:rPr lang="es-ES" dirty="0"/>
              <a:t>hateros estaban afectiva­mente ligados a la dominación </a:t>
            </a:r>
            <a:r>
              <a:rPr lang="es-ES" dirty="0" smtClean="0"/>
              <a:t>colonial es­pañola. </a:t>
            </a:r>
            <a:r>
              <a:rPr lang="es-ES" dirty="0"/>
              <a:t>C</a:t>
            </a:r>
            <a:r>
              <a:rPr lang="es-ES" dirty="0" smtClean="0"/>
              <a:t>reían </a:t>
            </a:r>
            <a:r>
              <a:rPr lang="es-ES" dirty="0"/>
              <a:t>que sólo mediante el régimen colo­nial podían garantizarse sus </a:t>
            </a:r>
            <a:r>
              <a:rPr lang="es-ES" dirty="0" smtClean="0"/>
              <a:t>derechos y demandas y </a:t>
            </a:r>
            <a:r>
              <a:rPr lang="es-ES" dirty="0"/>
              <a:t>además </a:t>
            </a:r>
            <a:r>
              <a:rPr lang="es-ES" dirty="0" smtClean="0"/>
              <a:t>consideraban a </a:t>
            </a:r>
            <a:r>
              <a:rPr lang="es-ES" dirty="0"/>
              <a:t>la nación haitiana inferior por razones raciales. La oposición hatera tenía por finalidad no la proclamación de un Estado independiente, sino el regreso al dominio colonial.</a:t>
            </a:r>
          </a:p>
        </p:txBody>
      </p:sp>
    </p:spTree>
    <p:extLst>
      <p:ext uri="{BB962C8B-B14F-4D97-AF65-F5344CB8AC3E}">
        <p14:creationId xmlns:p14="http://schemas.microsoft.com/office/powerpoint/2010/main" val="262801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2. OPOSICIÓN URBANA BURGUESA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La otra oposición provenía de </a:t>
            </a:r>
            <a:r>
              <a:rPr lang="es-ES" dirty="0" smtClean="0"/>
              <a:t>la clase media (ni ricos ni pobres) urbana </a:t>
            </a:r>
            <a:r>
              <a:rPr lang="es-ES" dirty="0"/>
              <a:t>y </a:t>
            </a:r>
            <a:r>
              <a:rPr lang="es-ES" dirty="0" smtClean="0"/>
              <a:t>rural, </a:t>
            </a:r>
            <a:r>
              <a:rPr lang="es-ES" dirty="0"/>
              <a:t>principalmente </a:t>
            </a:r>
            <a:r>
              <a:rPr lang="es-ES" dirty="0" smtClean="0"/>
              <a:t>urbana, </a:t>
            </a:r>
            <a:r>
              <a:rPr lang="es-ES" dirty="0"/>
              <a:t>que consideraban necesaria la fundación de una república independiente ya que habían tomado conciencia de la exis­tencia de una nación </a:t>
            </a:r>
            <a:r>
              <a:rPr lang="es-ES" dirty="0" smtClean="0"/>
              <a:t>dominicana (recuerden que siempre de forma más o menos inventada)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La oposición </a:t>
            </a:r>
            <a:r>
              <a:rPr lang="es-ES" dirty="0" smtClean="0"/>
              <a:t>urbano-burguesa </a:t>
            </a:r>
            <a:r>
              <a:rPr lang="es-ES" dirty="0"/>
              <a:t>no solamente era nacionalista en el sentido de que se proponía la creación de un Estado nacional sin ninguna atadura limitativa de parte de un poder extranjero, sino que tam­bién era liberal, o sea pretendía crear un es­tado basado en la democracia liberal exis­tente en los países capitalistas avanzados de la época.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232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/>
          <a:lstStyle/>
          <a:p>
            <a:r>
              <a:rPr lang="es-ES" dirty="0" smtClean="0"/>
              <a:t>Diferencias entre la oposición: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 oposición urbano-burguesa pretendía </a:t>
            </a:r>
            <a:r>
              <a:rPr lang="es-ES" dirty="0"/>
              <a:t>una se­rie de reformas sociales progresivas que en definitiva significaban un proceso mayor de cambios que </a:t>
            </a:r>
            <a:r>
              <a:rPr lang="es-ES" dirty="0" smtClean="0"/>
              <a:t>los que proponía </a:t>
            </a:r>
            <a:r>
              <a:rPr lang="es-ES" dirty="0" err="1" smtClean="0"/>
              <a:t>Boyer</a:t>
            </a:r>
            <a:r>
              <a:rPr lang="es-ES" dirty="0" smtClean="0"/>
              <a:t>, </a:t>
            </a:r>
            <a:r>
              <a:rPr lang="es-ES" dirty="0"/>
              <a:t>a diferencia de la oposición hate­ra que quería mantener las cosas en sus ni­veles más </a:t>
            </a:r>
            <a:r>
              <a:rPr lang="es-ES" dirty="0" smtClean="0"/>
              <a:t>atrasados y no avanzar ni mejorar.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 oposición urbano-burguesa </a:t>
            </a:r>
            <a:r>
              <a:rPr lang="es-ES" dirty="0"/>
              <a:t>preten­dían mediante el nacionalismo, el liberalis­mo y las reformas, lograr la construcción de un país fuerte que se asemejara lo más posi­ble a las naciones capitalistas más avanza­das</a:t>
            </a:r>
          </a:p>
        </p:txBody>
      </p:sp>
    </p:spTree>
    <p:extLst>
      <p:ext uri="{BB962C8B-B14F-4D97-AF65-F5344CB8AC3E}">
        <p14:creationId xmlns:p14="http://schemas.microsoft.com/office/powerpoint/2010/main" val="7681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Trinitaria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El principal núcleo liberal </a:t>
            </a:r>
            <a:r>
              <a:rPr lang="es-ES" dirty="0" smtClean="0"/>
              <a:t>urbano </a:t>
            </a:r>
            <a:r>
              <a:rPr lang="es-ES" dirty="0"/>
              <a:t>- bur­gués surgió en la ciudad de Santo Domingo en 1838  y tomó el nombre de </a:t>
            </a:r>
            <a:r>
              <a:rPr lang="es-ES" b="1" dirty="0"/>
              <a:t>La Trinitaria</a:t>
            </a:r>
            <a:r>
              <a:rPr lang="es-ES" dirty="0"/>
              <a:t>. 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/>
              <a:t>trató de un movi­miento basado sobre todo en la espontanei­dad y en la dirección por parte de un grupo de jóvenes intelectuales que habían logrado una formulación bastante coherente de sus propósitos y </a:t>
            </a:r>
            <a:r>
              <a:rPr lang="es-ES" dirty="0" smtClean="0"/>
              <a:t>habían desarrollado </a:t>
            </a:r>
            <a:r>
              <a:rPr lang="es-ES" dirty="0"/>
              <a:t>una </a:t>
            </a:r>
            <a:r>
              <a:rPr lang="es-ES" dirty="0" smtClean="0"/>
              <a:t>intermitente </a:t>
            </a:r>
            <a:r>
              <a:rPr lang="es-ES" dirty="0"/>
              <a:t>actividad para su consecución</a:t>
            </a:r>
            <a:r>
              <a:rPr lang="es-ES" dirty="0" smtClean="0"/>
              <a:t>.</a:t>
            </a:r>
          </a:p>
          <a:p>
            <a:r>
              <a:rPr lang="es-ES" dirty="0"/>
              <a:t>Este movimiento aunque se extendió en general por las principales localidades del país tuvo siempre por centro organizado a Santo Domingo por razones sociales y </a:t>
            </a:r>
            <a:r>
              <a:rPr lang="es-ES" dirty="0" smtClean="0"/>
              <a:t>culturales (era un grupo muy reducido)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186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Trinitaria (pequeña burguesía urbana)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26" y="1690688"/>
            <a:ext cx="7260148" cy="4914182"/>
          </a:xfrm>
        </p:spPr>
      </p:pic>
    </p:spTree>
    <p:extLst>
      <p:ext uri="{BB962C8B-B14F-4D97-AF65-F5344CB8AC3E}">
        <p14:creationId xmlns:p14="http://schemas.microsoft.com/office/powerpoint/2010/main" val="339519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/>
          <a:lstStyle/>
          <a:p>
            <a:r>
              <a:rPr lang="es-ES" dirty="0" smtClean="0"/>
              <a:t>No </a:t>
            </a:r>
            <a:r>
              <a:rPr lang="es-ES" dirty="0"/>
              <a:t>llegó a tener una influencia determinan­te hasta que desde el lado haitiano no se presentó la </a:t>
            </a:r>
            <a:r>
              <a:rPr lang="es-ES" dirty="0" smtClean="0"/>
              <a:t>oportunidad </a:t>
            </a:r>
            <a:r>
              <a:rPr lang="es-ES" dirty="0"/>
              <a:t>real para la procla­mación de la </a:t>
            </a:r>
            <a:r>
              <a:rPr lang="es-ES" dirty="0" smtClean="0"/>
              <a:t>independencia </a:t>
            </a:r>
            <a:r>
              <a:rPr lang="es-ES" dirty="0"/>
              <a:t>dominicana, lo cual </a:t>
            </a:r>
            <a:r>
              <a:rPr lang="es-ES" dirty="0" smtClean="0"/>
              <a:t>sucedió </a:t>
            </a:r>
            <a:r>
              <a:rPr lang="es-ES" dirty="0"/>
              <a:t>a raíz del movimiento de la Reforma realizado por los liberales haitia­nos en el Sur de Haití a inicios de 1843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oposición </a:t>
            </a:r>
            <a:r>
              <a:rPr lang="es-ES" dirty="0"/>
              <a:t>de los hateros y otros sectores partidarios del re­torno al dominio colonial se incorporaron al movimiento de la independencia </a:t>
            </a:r>
            <a:r>
              <a:rPr lang="es-ES" dirty="0" smtClean="0"/>
              <a:t>urbano burgués sólo </a:t>
            </a:r>
            <a:r>
              <a:rPr lang="es-ES" dirty="0"/>
              <a:t>después del estallido de la Reforma en </a:t>
            </a:r>
            <a:r>
              <a:rPr lang="es-ES" dirty="0" smtClean="0"/>
              <a:t>Haití. </a:t>
            </a:r>
            <a:endParaRPr lang="es-ES" dirty="0" smtClean="0"/>
          </a:p>
          <a:p>
            <a:r>
              <a:rPr lang="es-ES" dirty="0" smtClean="0"/>
              <a:t>Los trinitarios sin el apoyo de los hateros conservadores no hubiesen triunfado. Es decir, los trinitarios eran un grupo muy reducido, burgués y concentrado en la capital. En realidad quienes tenían el poder y eran más numerosos eran los hateros. </a:t>
            </a:r>
          </a:p>
          <a:p>
            <a:r>
              <a:rPr lang="es-ES" dirty="0" smtClean="0"/>
              <a:t>Cuando se les ha enseñado historia, parece que todos eran trinitarios y en realidad, la mayoría eran hateros conservadores.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0412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/>
              <a:t>Plan </a:t>
            </a:r>
            <a:r>
              <a:rPr lang="es-ES" b="1" i="1" dirty="0" err="1"/>
              <a:t>Levasseur</a:t>
            </a:r>
            <a:r>
              <a:rPr lang="es-ES" b="1" i="1" dirty="0"/>
              <a:t> y Preparación de la Indepen­dencia</a:t>
            </a:r>
            <a:r>
              <a:rPr lang="es-ES" dirty="0"/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 fines de 1843 en la misma capital de Haití surgió un proyecto entre varios di­putados </a:t>
            </a:r>
            <a:r>
              <a:rPr lang="es-ES" dirty="0" smtClean="0"/>
              <a:t>de la parte este de la isla (actual RD) </a:t>
            </a:r>
            <a:r>
              <a:rPr lang="es-ES" dirty="0"/>
              <a:t>a la Asamblea Consti­tuyente de </a:t>
            </a:r>
            <a:r>
              <a:rPr lang="es-ES" dirty="0" smtClean="0"/>
              <a:t>Haití (recuerden que la isla seguía siendo todavía un país), </a:t>
            </a:r>
            <a:r>
              <a:rPr lang="es-ES" dirty="0"/>
              <a:t>encargada por el gobierno provisional de elaborar una nueva constitu­ción </a:t>
            </a:r>
            <a:r>
              <a:rPr lang="es-ES" dirty="0" smtClean="0"/>
              <a:t>democrática. </a:t>
            </a:r>
          </a:p>
          <a:p>
            <a:r>
              <a:rPr lang="es-ES" dirty="0"/>
              <a:t>Dicho proyecto se ha conocido con el nombre de Plan </a:t>
            </a:r>
            <a:r>
              <a:rPr lang="es-ES" dirty="0" err="1"/>
              <a:t>Levasseur</a:t>
            </a:r>
            <a:r>
              <a:rPr lang="es-ES" dirty="0"/>
              <a:t>, cuyo principal instigador de lado dominicano fue el representante de Azua, Buenaventura Báez.</a:t>
            </a:r>
          </a:p>
        </p:txBody>
      </p:sp>
    </p:spTree>
    <p:extLst>
      <p:ext uri="{BB962C8B-B14F-4D97-AF65-F5344CB8AC3E}">
        <p14:creationId xmlns:p14="http://schemas.microsoft.com/office/powerpoint/2010/main" val="3460185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1070</Words>
  <Application>Microsoft Office PowerPoint</Application>
  <PresentationFormat>Panorámica</PresentationFormat>
  <Paragraphs>54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EL PROCESO DE INDEPENDENCIA NACIONAL</vt:lpstr>
      <vt:lpstr>Antecedentes</vt:lpstr>
      <vt:lpstr>Presentación de PowerPoint</vt:lpstr>
      <vt:lpstr>Presentación de PowerPoint</vt:lpstr>
      <vt:lpstr>Presentación de PowerPoint</vt:lpstr>
      <vt:lpstr>La Trinitaria</vt:lpstr>
      <vt:lpstr>La Trinitaria (pequeña burguesía urbana)</vt:lpstr>
      <vt:lpstr>Presentación de PowerPoint</vt:lpstr>
      <vt:lpstr>Plan Levasseur y Preparación de la Indepen­dencia.</vt:lpstr>
      <vt:lpstr>Buenaventura Báez</vt:lpstr>
      <vt:lpstr>Presentación de PowerPoint</vt:lpstr>
      <vt:lpstr>Presentación de PowerPoint</vt:lpstr>
      <vt:lpstr>Francisco del Rosario Sánchez</vt:lpstr>
      <vt:lpstr>Hérard</vt:lpstr>
      <vt:lpstr>Tomás de Bobadilla</vt:lpstr>
      <vt:lpstr>Pedro Santana</vt:lpstr>
      <vt:lpstr>Presentación de PowerPoint</vt:lpstr>
      <vt:lpstr>Batalla de Azua 19 de marzo</vt:lpstr>
      <vt:lpstr>27 de febrero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PROCESO DE INDEPENDENCIA NACIONAL</dc:title>
  <dc:creator>eloy bermejo malumbres</dc:creator>
  <cp:lastModifiedBy>eloy bermejo malumbres</cp:lastModifiedBy>
  <cp:revision>11</cp:revision>
  <dcterms:created xsi:type="dcterms:W3CDTF">2020-05-12T23:36:34Z</dcterms:created>
  <dcterms:modified xsi:type="dcterms:W3CDTF">2020-05-13T12:30:32Z</dcterms:modified>
</cp:coreProperties>
</file>