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15A3A-036B-421E-A3D0-F6BD2F5B4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544044-8C04-4BD9-B99F-0F5FD5CC8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s-E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F4FB24-1880-4319-8BAC-44D0B8C6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70FDF1-CB00-4AB1-A64D-98FED4F9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28C3AE-5388-4618-979E-251E872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9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F43E2-AE86-43B3-85B2-77F4160A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8BF99-0C39-4D62-92D1-60C893C28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281626-CBC8-42C2-9821-960BBA76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458C5-3973-4196-8461-8FFEBCCD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EB14FB-7F7D-4729-8C83-93315B55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98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BB656D-839D-4D5D-B4DA-15AA103EB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476ED1-978A-46D1-A4D7-9F7BF3CC9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7AA90A-8432-4BA9-AE57-1CC9034A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8E989-735F-4E62-B8A4-49B3E58C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79302-79FE-4222-A62E-DB26C60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28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318ED1-3B35-4CA9-96CC-03BCF6EE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B92A65-AD3D-449E-A858-13100415E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D2828C-0E0E-47C7-89F6-0B8EF859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7A4730-CD05-4763-B576-0C86FB96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B6547-4E45-4047-9355-A1782490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39B527-64B1-48E4-AB03-09AB3316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9AD056-E743-4CDC-AD93-82CFC7A1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E66618-A5D0-4336-8DDC-38003127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12B51-EB1C-415C-ABCE-A8D61473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F0AA5B-F943-45B8-BE3D-88D040FB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85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DE214-546F-46CC-B6FD-4062FD34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E930CA-E41B-4272-B2D3-2073BDBA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0A9367-F2D1-4AFA-A5DA-1E47EA458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99056D-AD9E-46C7-B23A-1F8B39A8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3ADCEE-2DEB-4805-8E35-B60D684A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DF2DA7-C33E-49E2-932C-B5317012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5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5EB66-3558-47D8-B365-1D1C4B97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B4F8DC-8844-4DF1-81E9-010789885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0BCCE8-1F7A-4984-A0EC-949952A1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37C874-E851-4FE3-A609-FF022084C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598C83-A293-4DD4-A92E-FC1EAAF2C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C6ABFF-D054-4E92-A6AA-9D07872E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7FA4C3-279F-448C-A50E-CCBDD094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E64B46-6FDB-4175-B0C3-AAEFFBAD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80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43DE4-8BC4-43C5-8F95-2B17CB0F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5B0346-7F91-4DEB-9EFE-C7DCFDFC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ADC947-0540-4BEC-A8C9-2E1BE2AF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BA7241-8A23-4A40-9CE3-45FB37AB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8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1F4A04-19CF-40AD-A212-FC09D1CD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6ED60-7F92-4184-B6C1-9D0A229A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9366FD-4674-49BF-BCC4-2F2EC46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21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ABF09-EF3C-467C-8D8C-3733E161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DAA278-7978-4EC2-8B26-B7073B9C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AED87B-50F8-48B4-B0EB-3816BEDA5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13E438-41CE-4FDC-8FFB-BEC09D6B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154E5D-B2E5-4C48-8BD2-9F9DEF8B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3624C5-FD73-44F5-B2BC-494FFB1E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89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8791F-4627-48CB-AB06-E244BA8E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5572B7-BAE9-4E05-B832-DEEDB33A5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3BA494-A7F9-410B-BAF2-ACA7F9030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0B9573-7C88-40F3-B17B-0E0B7AE7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073897-175C-498E-8346-238FA165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509C5D-AD85-4957-A4DB-575CE784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70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8EB263-E89A-46C7-AC8B-0F03291E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198616-67CA-4134-A358-D1515690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DBE2DC-E0D2-4469-9EFD-D5818ADDC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744F-0C98-4048-9895-D470B519253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D84D82-C3A1-402B-9860-0A000F299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B0004F-EA28-4661-8E78-702164240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5CFD-A7AF-45AA-A587-432D2033870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55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032A9-2018-4BD4-B20F-AB4186601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9510"/>
            <a:ext cx="9144000" cy="2387600"/>
          </a:xfrm>
        </p:spPr>
        <p:txBody>
          <a:bodyPr>
            <a:normAutofit/>
          </a:bodyPr>
          <a:lstStyle/>
          <a:p>
            <a:r>
              <a:rPr lang="it-IT" sz="7200" dirty="0">
                <a:latin typeface="Algerian" panose="04020705040A02060702" pitchFamily="82" charset="0"/>
              </a:rPr>
              <a:t>LA DINASTIA JULIO-CLAUDIA</a:t>
            </a:r>
            <a:endParaRPr lang="es-ES" sz="7200" dirty="0">
              <a:latin typeface="Algerian" panose="04020705040A02060702" pitchFamily="8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31A698-0A5C-4248-8D6B-2340854BF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6D679F-42D0-4CD4-95EC-A2EE715F1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066154"/>
            <a:ext cx="11258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2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8D35E-8EAA-4600-AC14-41888351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75723-B2A6-4992-B545-370D676B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24" y="3806169"/>
            <a:ext cx="11136952" cy="2719871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Los </a:t>
            </a:r>
            <a:r>
              <a:rPr lang="it-IT" b="1" dirty="0" err="1"/>
              <a:t>emperadores</a:t>
            </a:r>
            <a:r>
              <a:rPr lang="it-IT" b="1" dirty="0"/>
              <a:t> </a:t>
            </a:r>
            <a:r>
              <a:rPr lang="it-IT" b="1" dirty="0" err="1"/>
              <a:t>Julios-Claudios</a:t>
            </a:r>
            <a:r>
              <a:rPr lang="it-IT" b="1" dirty="0"/>
              <a:t>, </a:t>
            </a:r>
            <a:r>
              <a:rPr lang="it-IT" b="1" dirty="0" err="1"/>
              <a:t>sucesores</a:t>
            </a:r>
            <a:r>
              <a:rPr lang="it-IT" b="1" dirty="0"/>
              <a:t> de Augusto, se </a:t>
            </a:r>
            <a:r>
              <a:rPr lang="it-IT" b="1" dirty="0" err="1"/>
              <a:t>hicieron</a:t>
            </a:r>
            <a:r>
              <a:rPr lang="it-IT" b="1" dirty="0"/>
              <a:t> </a:t>
            </a:r>
            <a:r>
              <a:rPr lang="it-IT" b="1" dirty="0" err="1"/>
              <a:t>celebres</a:t>
            </a:r>
            <a:r>
              <a:rPr lang="it-IT" b="1" dirty="0"/>
              <a:t> por </a:t>
            </a:r>
            <a:r>
              <a:rPr lang="it-IT" b="1" dirty="0" err="1"/>
              <a:t>sus</a:t>
            </a:r>
            <a:r>
              <a:rPr lang="it-IT" b="1" dirty="0"/>
              <a:t> </a:t>
            </a:r>
            <a:r>
              <a:rPr lang="it-IT" b="1" dirty="0" err="1"/>
              <a:t>locuras</a:t>
            </a:r>
            <a:r>
              <a:rPr lang="it-IT" b="1" dirty="0"/>
              <a:t> </a:t>
            </a:r>
            <a:r>
              <a:rPr lang="it-IT" dirty="0"/>
              <a:t>(se dice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Caligula</a:t>
            </a:r>
            <a:r>
              <a:rPr lang="it-IT" dirty="0"/>
              <a:t> </a:t>
            </a:r>
            <a:r>
              <a:rPr lang="it-IT" dirty="0" err="1"/>
              <a:t>nombrò</a:t>
            </a:r>
            <a:r>
              <a:rPr lang="it-IT" dirty="0"/>
              <a:t> </a:t>
            </a:r>
            <a:r>
              <a:rPr lang="it-IT" dirty="0" err="1"/>
              <a:t>Senador</a:t>
            </a:r>
            <a:r>
              <a:rPr lang="it-IT" dirty="0"/>
              <a:t> su </a:t>
            </a:r>
            <a:r>
              <a:rPr lang="it-IT" dirty="0" err="1"/>
              <a:t>caballo</a:t>
            </a:r>
            <a:r>
              <a:rPr lang="it-IT" dirty="0"/>
              <a:t>, para manifestar </a:t>
            </a:r>
            <a:r>
              <a:rPr lang="it-IT" dirty="0" err="1"/>
              <a:t>desprecio</a:t>
            </a:r>
            <a:r>
              <a:rPr lang="it-IT" dirty="0"/>
              <a:t> contra la </a:t>
            </a:r>
            <a:r>
              <a:rPr lang="it-IT" dirty="0" err="1"/>
              <a:t>clase</a:t>
            </a:r>
            <a:r>
              <a:rPr lang="it-IT" dirty="0"/>
              <a:t> de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Senadores</a:t>
            </a:r>
            <a:r>
              <a:rPr lang="it-IT" dirty="0"/>
              <a:t>; </a:t>
            </a:r>
            <a:r>
              <a:rPr lang="it-IT" dirty="0" err="1"/>
              <a:t>Neron</a:t>
            </a:r>
            <a:r>
              <a:rPr lang="it-IT" dirty="0"/>
              <a:t> </a:t>
            </a:r>
            <a:r>
              <a:rPr lang="it-IT" dirty="0" err="1"/>
              <a:t>fue</a:t>
            </a:r>
            <a:r>
              <a:rPr lang="it-IT" dirty="0"/>
              <a:t> </a:t>
            </a:r>
            <a:r>
              <a:rPr lang="it-IT" dirty="0" err="1"/>
              <a:t>sospechado</a:t>
            </a:r>
            <a:r>
              <a:rPr lang="it-IT" dirty="0"/>
              <a:t> de </a:t>
            </a:r>
            <a:r>
              <a:rPr lang="it-IT" dirty="0" err="1"/>
              <a:t>encendiar</a:t>
            </a:r>
            <a:r>
              <a:rPr lang="it-IT" dirty="0"/>
              <a:t> la </a:t>
            </a:r>
            <a:r>
              <a:rPr lang="it-IT" dirty="0" err="1"/>
              <a:t>entera</a:t>
            </a:r>
            <a:r>
              <a:rPr lang="it-IT" dirty="0"/>
              <a:t> Roma para </a:t>
            </a:r>
            <a:r>
              <a:rPr lang="it-IT" dirty="0" err="1"/>
              <a:t>hacer</a:t>
            </a:r>
            <a:r>
              <a:rPr lang="it-IT" dirty="0"/>
              <a:t> </a:t>
            </a:r>
            <a:r>
              <a:rPr lang="it-IT" dirty="0" err="1"/>
              <a:t>espacio</a:t>
            </a:r>
            <a:r>
              <a:rPr lang="it-IT" dirty="0"/>
              <a:t> para la </a:t>
            </a:r>
            <a:r>
              <a:rPr lang="it-IT" dirty="0" err="1"/>
              <a:t>construcciòn</a:t>
            </a:r>
            <a:r>
              <a:rPr lang="it-IT" dirty="0"/>
              <a:t> de su </a:t>
            </a:r>
            <a:r>
              <a:rPr lang="it-IT" dirty="0" err="1"/>
              <a:t>residencia</a:t>
            </a:r>
            <a:r>
              <a:rPr lang="it-IT" dirty="0"/>
              <a:t> </a:t>
            </a:r>
            <a:r>
              <a:rPr lang="it-IT" dirty="0" err="1"/>
              <a:t>imperial</a:t>
            </a:r>
            <a:r>
              <a:rPr lang="it-IT" dirty="0"/>
              <a:t>).</a:t>
            </a:r>
            <a:endParaRPr lang="es-ES" dirty="0"/>
          </a:p>
          <a:p>
            <a:r>
              <a:rPr lang="es-ES" dirty="0"/>
              <a:t>No obstante, </a:t>
            </a:r>
            <a:r>
              <a:rPr lang="es-ES" b="1" dirty="0"/>
              <a:t>los cuadros medios y bajos de la administración siguieron funcionando</a:t>
            </a:r>
            <a:r>
              <a:rPr lang="es-ES" dirty="0"/>
              <a:t>, y en las provincias apenas sufrieron los desmanes de unos emperadores que sumieron la ciudad de Roma en el terror.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923979-C273-41FA-8D1C-15BA2E9BA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5" y="187875"/>
            <a:ext cx="8656670" cy="24942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6317B7-62D3-4F00-9F1A-FB1C25F09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2180077"/>
            <a:ext cx="10515600" cy="16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53E3C-4DEC-488E-AE27-EB7A801E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6" y="365125"/>
            <a:ext cx="6251713" cy="1325563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TIBERIO</a:t>
            </a:r>
            <a:endParaRPr lang="es-ES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1BA75B4-9F6D-4F13-9A8B-15BBE5CB0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736186"/>
            <a:ext cx="3988188" cy="569622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29EE8-7739-403F-8F31-00E94E1BF6E9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24E57E-874C-4434-A9FC-D2D4EE28AAF4}"/>
              </a:ext>
            </a:extLst>
          </p:cNvPr>
          <p:cNvSpPr txBox="1"/>
          <p:nvPr/>
        </p:nvSpPr>
        <p:spPr>
          <a:xfrm>
            <a:off x="5102086" y="1631101"/>
            <a:ext cx="6930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u="sng" dirty="0" err="1"/>
              <a:t>Hijo</a:t>
            </a:r>
            <a:r>
              <a:rPr lang="it-IT" sz="2400" u="sng" dirty="0"/>
              <a:t> </a:t>
            </a:r>
            <a:r>
              <a:rPr lang="it-IT" sz="2400" u="sng" dirty="0" err="1"/>
              <a:t>adoptivo</a:t>
            </a:r>
            <a:r>
              <a:rPr lang="it-IT" sz="2400" u="sng" dirty="0"/>
              <a:t> de </a:t>
            </a:r>
            <a:r>
              <a:rPr lang="it-IT" sz="2400" u="sng" dirty="0" err="1"/>
              <a:t>Octavio</a:t>
            </a:r>
            <a:r>
              <a:rPr lang="it-IT" sz="2400" u="sng" dirty="0"/>
              <a:t> Augusto</a:t>
            </a:r>
            <a:r>
              <a:rPr lang="es-ES" sz="2400" dirty="0"/>
              <a:t>, que este ultimo indicò como su sucesor, considerando su abilidad como general y su inteligencia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El </a:t>
            </a:r>
            <a:r>
              <a:rPr lang="it-IT" sz="2400" dirty="0" err="1"/>
              <a:t>Senado</a:t>
            </a:r>
            <a:r>
              <a:rPr lang="it-IT" sz="2400" dirty="0"/>
              <a:t> lo proclamò </a:t>
            </a:r>
            <a:r>
              <a:rPr lang="it-IT" sz="2400" dirty="0" err="1"/>
              <a:t>Emperador</a:t>
            </a:r>
            <a:r>
              <a:rPr lang="it-IT" sz="2400" dirty="0"/>
              <a:t>, a pesar del </a:t>
            </a:r>
            <a:r>
              <a:rPr lang="it-IT" sz="2400" dirty="0" err="1"/>
              <a:t>echo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él</a:t>
            </a:r>
            <a:r>
              <a:rPr lang="it-IT" sz="2400" dirty="0"/>
              <a:t> </a:t>
            </a:r>
            <a:r>
              <a:rPr lang="it-IT" sz="2400" dirty="0" err="1"/>
              <a:t>quisiera</a:t>
            </a:r>
            <a:r>
              <a:rPr lang="it-IT" sz="2400" dirty="0"/>
              <a:t> </a:t>
            </a:r>
            <a:r>
              <a:rPr lang="it-IT" sz="2400" dirty="0" err="1"/>
              <a:t>retirarse</a:t>
            </a:r>
            <a:r>
              <a:rPr lang="it-IT" sz="2400" dirty="0"/>
              <a:t> a </a:t>
            </a:r>
            <a:r>
              <a:rPr lang="it-IT" sz="2400" dirty="0" err="1"/>
              <a:t>vida</a:t>
            </a:r>
            <a:r>
              <a:rPr lang="it-IT" sz="2400" dirty="0"/>
              <a:t> </a:t>
            </a:r>
            <a:r>
              <a:rPr lang="it-IT" sz="2400" dirty="0" err="1"/>
              <a:t>privada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u="sng" dirty="0" err="1"/>
              <a:t>Defendiò</a:t>
            </a:r>
            <a:r>
              <a:rPr lang="it-IT" sz="2400" u="sng" dirty="0"/>
              <a:t> </a:t>
            </a:r>
            <a:r>
              <a:rPr lang="it-IT" sz="2400" u="sng" dirty="0" err="1"/>
              <a:t>las</a:t>
            </a:r>
            <a:r>
              <a:rPr lang="it-IT" sz="2400" u="sng" dirty="0"/>
              <a:t> </a:t>
            </a:r>
            <a:r>
              <a:rPr lang="it-IT" sz="2400" u="sng" dirty="0" err="1"/>
              <a:t>fronteras</a:t>
            </a:r>
            <a:r>
              <a:rPr lang="it-IT" sz="2400" u="sng" dirty="0"/>
              <a:t> al </a:t>
            </a:r>
            <a:r>
              <a:rPr lang="it-IT" sz="2400" u="sng" dirty="0" err="1"/>
              <a:t>Norte</a:t>
            </a:r>
            <a:r>
              <a:rPr lang="it-IT" sz="2400" u="sng" dirty="0"/>
              <a:t> contra </a:t>
            </a:r>
            <a:r>
              <a:rPr lang="it-IT" sz="2400" u="sng" dirty="0" err="1"/>
              <a:t>los</a:t>
            </a:r>
            <a:r>
              <a:rPr lang="it-IT" sz="2400" u="sng" dirty="0"/>
              <a:t> </a:t>
            </a:r>
            <a:r>
              <a:rPr lang="it-IT" sz="2400" u="sng" dirty="0" err="1"/>
              <a:t>Germanicos</a:t>
            </a:r>
            <a:r>
              <a:rPr lang="it-IT" sz="2400" u="sng" dirty="0"/>
              <a:t> </a:t>
            </a:r>
            <a:r>
              <a:rPr lang="it-IT" sz="2400" dirty="0"/>
              <a:t>(</a:t>
            </a:r>
            <a:r>
              <a:rPr lang="it-IT" sz="2400" dirty="0" err="1"/>
              <a:t>poblaciòn</a:t>
            </a:r>
            <a:r>
              <a:rPr lang="it-IT" sz="2400" dirty="0"/>
              <a:t> barbara semi-</a:t>
            </a:r>
            <a:r>
              <a:rPr lang="it-IT" sz="2400" dirty="0" err="1"/>
              <a:t>nòmada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presionaba</a:t>
            </a:r>
            <a:r>
              <a:rPr lang="it-IT" sz="2400" dirty="0"/>
              <a:t> </a:t>
            </a:r>
            <a:r>
              <a:rPr lang="it-IT" sz="2400" dirty="0" err="1"/>
              <a:t>las</a:t>
            </a:r>
            <a:r>
              <a:rPr lang="it-IT" sz="2400" dirty="0"/>
              <a:t> </a:t>
            </a:r>
            <a:r>
              <a:rPr lang="it-IT" sz="2400" dirty="0" err="1"/>
              <a:t>fronteras</a:t>
            </a:r>
            <a:r>
              <a:rPr lang="it-IT" sz="2400" dirty="0"/>
              <a:t> </a:t>
            </a:r>
            <a:r>
              <a:rPr lang="it-IT" sz="2400" dirty="0" err="1"/>
              <a:t>romanas</a:t>
            </a:r>
            <a:r>
              <a:rPr lang="it-IT" sz="2400" dirty="0"/>
              <a:t> para buscar </a:t>
            </a:r>
            <a:r>
              <a:rPr lang="it-IT" sz="2400" dirty="0" err="1"/>
              <a:t>terrenos</a:t>
            </a:r>
            <a:r>
              <a:rPr lang="it-IT" sz="2400" dirty="0"/>
              <a:t> </a:t>
            </a:r>
            <a:r>
              <a:rPr lang="it-IT" sz="2400" dirty="0" err="1"/>
              <a:t>cultivables</a:t>
            </a:r>
            <a:r>
              <a:rPr lang="it-IT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Se ritirò a </a:t>
            </a:r>
            <a:r>
              <a:rPr lang="it-IT" sz="2400" dirty="0" err="1"/>
              <a:t>vida</a:t>
            </a:r>
            <a:r>
              <a:rPr lang="it-IT" sz="2400" dirty="0"/>
              <a:t> </a:t>
            </a:r>
            <a:r>
              <a:rPr lang="it-IT" sz="2400" dirty="0" err="1"/>
              <a:t>privada</a:t>
            </a:r>
            <a:r>
              <a:rPr lang="it-IT" sz="2400" dirty="0"/>
              <a:t> y en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ùltimos</a:t>
            </a:r>
            <a:r>
              <a:rPr lang="it-IT" sz="2400" dirty="0"/>
              <a:t> 10 </a:t>
            </a:r>
            <a:r>
              <a:rPr lang="it-IT" sz="2400" dirty="0" err="1"/>
              <a:t>anos</a:t>
            </a:r>
            <a:r>
              <a:rPr lang="it-IT" sz="2400" dirty="0"/>
              <a:t> de su </a:t>
            </a:r>
            <a:r>
              <a:rPr lang="it-IT" sz="2400" dirty="0" err="1"/>
              <a:t>reinado</a:t>
            </a:r>
            <a:r>
              <a:rPr lang="it-IT" sz="2400" dirty="0"/>
              <a:t> </a:t>
            </a:r>
            <a:r>
              <a:rPr lang="it-IT" sz="2400" dirty="0" err="1"/>
              <a:t>gobernò</a:t>
            </a:r>
            <a:r>
              <a:rPr lang="it-IT" sz="2400" dirty="0"/>
              <a:t> </a:t>
            </a:r>
            <a:r>
              <a:rPr lang="it-IT" sz="2400" dirty="0" err="1"/>
              <a:t>desde</a:t>
            </a:r>
            <a:r>
              <a:rPr lang="it-IT" sz="2400" dirty="0"/>
              <a:t> </a:t>
            </a:r>
            <a:r>
              <a:rPr lang="it-IT" sz="2400" dirty="0" err="1"/>
              <a:t>lejos</a:t>
            </a:r>
            <a:r>
              <a:rPr lang="it-IT" sz="2400" dirty="0"/>
              <a:t> de la </a:t>
            </a:r>
            <a:r>
              <a:rPr lang="it-IT" sz="2400" dirty="0" err="1"/>
              <a:t>ciudad</a:t>
            </a:r>
            <a:r>
              <a:rPr lang="it-IT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Nombrò</a:t>
            </a:r>
            <a:r>
              <a:rPr lang="it-IT" sz="2400" dirty="0"/>
              <a:t> </a:t>
            </a:r>
            <a:r>
              <a:rPr lang="it-IT" sz="2400" dirty="0" err="1"/>
              <a:t>como</a:t>
            </a:r>
            <a:r>
              <a:rPr lang="it-IT" sz="2400" dirty="0"/>
              <a:t> </a:t>
            </a:r>
            <a:r>
              <a:rPr lang="it-IT" sz="2400" dirty="0" err="1"/>
              <a:t>sucesor</a:t>
            </a:r>
            <a:r>
              <a:rPr lang="it-IT" sz="2400" dirty="0"/>
              <a:t> su </a:t>
            </a:r>
            <a:r>
              <a:rPr lang="it-IT" sz="2400" dirty="0" err="1"/>
              <a:t>sobrino</a:t>
            </a:r>
            <a:r>
              <a:rPr lang="it-IT" sz="2400" dirty="0"/>
              <a:t> </a:t>
            </a:r>
            <a:r>
              <a:rPr lang="it-IT" sz="2400" b="1" dirty="0" err="1"/>
              <a:t>Calìgula</a:t>
            </a: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57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4FDD403-0F53-4377-A14B-4215E254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23" y="78291"/>
            <a:ext cx="1645159" cy="14438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E3CC2FF-AFE2-4F3E-A303-4D3B9D0C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418" y="78291"/>
            <a:ext cx="6848060" cy="1325563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Algerian" panose="04020705040A02060702" pitchFamily="82" charset="0"/>
              </a:rPr>
              <a:t>CALIGULA </a:t>
            </a:r>
            <a:r>
              <a:rPr lang="it-IT" dirty="0">
                <a:latin typeface="Algerian" panose="04020705040A02060702" pitchFamily="82" charset="0"/>
              </a:rPr>
              <a:t>(37-41 d.C.)</a:t>
            </a:r>
            <a:endParaRPr lang="es-ES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D5640D-013E-4C04-9331-70349C06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507" y="1403854"/>
            <a:ext cx="8354187" cy="214058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Su verdadero </a:t>
            </a:r>
            <a:r>
              <a:rPr lang="it-IT" dirty="0" err="1"/>
              <a:t>nombre</a:t>
            </a:r>
            <a:r>
              <a:rPr lang="it-IT" dirty="0"/>
              <a:t> era Gaio, pero se lo </a:t>
            </a:r>
            <a:r>
              <a:rPr lang="it-IT" dirty="0" err="1"/>
              <a:t>llamaba</a:t>
            </a:r>
            <a:r>
              <a:rPr lang="it-IT" dirty="0"/>
              <a:t> </a:t>
            </a:r>
            <a:r>
              <a:rPr lang="it-IT" dirty="0" err="1"/>
              <a:t>Calìgula</a:t>
            </a:r>
            <a:r>
              <a:rPr lang="it-IT" dirty="0"/>
              <a:t> por causa de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zapatos</a:t>
            </a:r>
            <a:r>
              <a:rPr lang="it-IT" dirty="0"/>
              <a:t> </a:t>
            </a:r>
            <a:r>
              <a:rPr lang="it-IT" dirty="0" err="1"/>
              <a:t>militares</a:t>
            </a:r>
            <a:r>
              <a:rPr lang="it-IT" dirty="0"/>
              <a:t> (</a:t>
            </a:r>
            <a:r>
              <a:rPr lang="it-IT" i="1" dirty="0"/>
              <a:t>caliga</a:t>
            </a:r>
            <a:r>
              <a:rPr lang="it-IT" dirty="0"/>
              <a:t>)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siempre</a:t>
            </a:r>
            <a:r>
              <a:rPr lang="it-IT" dirty="0"/>
              <a:t> </a:t>
            </a:r>
            <a:r>
              <a:rPr lang="it-IT" dirty="0" err="1"/>
              <a:t>tenìa</a:t>
            </a:r>
            <a:endParaRPr lang="it-IT" dirty="0"/>
          </a:p>
          <a:p>
            <a:r>
              <a:rPr lang="it-IT" dirty="0" err="1"/>
              <a:t>Fue</a:t>
            </a:r>
            <a:r>
              <a:rPr lang="it-IT" dirty="0"/>
              <a:t> </a:t>
            </a:r>
            <a:r>
              <a:rPr lang="it-IT" dirty="0" err="1"/>
              <a:t>Emperador</a:t>
            </a:r>
            <a:r>
              <a:rPr lang="it-IT" dirty="0"/>
              <a:t> solo 4 </a:t>
            </a:r>
            <a:r>
              <a:rPr lang="it-IT" dirty="0" err="1"/>
              <a:t>anos</a:t>
            </a:r>
            <a:r>
              <a:rPr lang="it-IT" dirty="0"/>
              <a:t> (37-41 d.C.), durante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cuales</a:t>
            </a:r>
            <a:r>
              <a:rPr lang="it-IT" dirty="0"/>
              <a:t> se inimicò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Senado</a:t>
            </a:r>
            <a:r>
              <a:rPr lang="it-IT" dirty="0"/>
              <a:t> (famoso es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echo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 </a:t>
            </a:r>
            <a:r>
              <a:rPr lang="it-IT" dirty="0" err="1"/>
              <a:t>nombrò</a:t>
            </a:r>
            <a:r>
              <a:rPr lang="it-IT" dirty="0"/>
              <a:t> su </a:t>
            </a:r>
            <a:r>
              <a:rPr lang="it-IT" dirty="0" err="1"/>
              <a:t>caballo</a:t>
            </a:r>
            <a:r>
              <a:rPr lang="it-IT" dirty="0"/>
              <a:t> </a:t>
            </a:r>
            <a:r>
              <a:rPr lang="it-IT" dirty="0" err="1"/>
              <a:t>Senador</a:t>
            </a:r>
            <a:r>
              <a:rPr lang="it-IT" dirty="0"/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5535E0-73B2-41C3-95D2-0E74B2A5A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" y="0"/>
            <a:ext cx="3326295" cy="44461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E9AF6F2-4E8C-466D-B360-B1E64AAE3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01" y="3962400"/>
            <a:ext cx="4447310" cy="28424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EBC17D-42AE-4959-8576-661402C966C8}"/>
              </a:ext>
            </a:extLst>
          </p:cNvPr>
          <p:cNvSpPr txBox="1"/>
          <p:nvPr/>
        </p:nvSpPr>
        <p:spPr>
          <a:xfrm>
            <a:off x="4667232" y="3777734"/>
            <a:ext cx="71934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/>
              <a:t>Se </a:t>
            </a:r>
            <a:r>
              <a:rPr lang="it-IT" sz="2600" dirty="0" err="1"/>
              <a:t>creìa</a:t>
            </a:r>
            <a:r>
              <a:rPr lang="it-IT" sz="2600" dirty="0"/>
              <a:t> un </a:t>
            </a:r>
            <a:r>
              <a:rPr lang="it-IT" sz="2600" dirty="0" err="1"/>
              <a:t>Dios</a:t>
            </a:r>
            <a:r>
              <a:rPr lang="it-IT" sz="2600" dirty="0"/>
              <a:t> en la </a:t>
            </a:r>
            <a:r>
              <a:rPr lang="it-IT" sz="2600" dirty="0" err="1"/>
              <a:t>vida</a:t>
            </a:r>
            <a:r>
              <a:rPr lang="it-IT" sz="2600" dirty="0"/>
              <a:t>, y </a:t>
            </a:r>
            <a:r>
              <a:rPr lang="it-IT" sz="2600" dirty="0" err="1"/>
              <a:t>como</a:t>
            </a:r>
            <a:r>
              <a:rPr lang="it-IT" sz="2600" dirty="0"/>
              <a:t> tal </a:t>
            </a:r>
            <a:r>
              <a:rPr lang="it-IT" sz="2600" dirty="0" err="1"/>
              <a:t>quisiera</a:t>
            </a:r>
            <a:r>
              <a:rPr lang="it-IT" sz="2600" dirty="0"/>
              <a:t> ser </a:t>
            </a:r>
            <a:r>
              <a:rPr lang="it-IT" sz="2600" dirty="0" err="1"/>
              <a:t>venerado</a:t>
            </a:r>
            <a:endParaRPr lang="it-IT" sz="2600" dirty="0"/>
          </a:p>
          <a:p>
            <a:endParaRPr lang="it-IT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Tras haberse atraído el odio hasta de sus colaboradores más cercanos, Calígula murió asesinado por su guardia personal.</a:t>
            </a:r>
          </a:p>
        </p:txBody>
      </p:sp>
    </p:spTree>
    <p:extLst>
      <p:ext uri="{BB962C8B-B14F-4D97-AF65-F5344CB8AC3E}">
        <p14:creationId xmlns:p14="http://schemas.microsoft.com/office/powerpoint/2010/main" val="89315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B7FA4-6DEA-412C-8F4C-C1CE5CAA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61" y="365125"/>
            <a:ext cx="6887817" cy="827571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CLAUDIO </a:t>
            </a:r>
            <a:r>
              <a:rPr lang="it-IT" sz="3600" dirty="0">
                <a:latin typeface="Algerian" panose="04020705040A02060702" pitchFamily="82" charset="0"/>
              </a:rPr>
              <a:t>(41-54 d.C.)</a:t>
            </a:r>
            <a:endParaRPr lang="es-ES" sz="36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AA5E04-E98D-42E1-9A8A-934118DE8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2" y="365125"/>
            <a:ext cx="2897991" cy="435133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6C392D-4965-40D4-8CAC-71DC04378BAD}"/>
              </a:ext>
            </a:extLst>
          </p:cNvPr>
          <p:cNvSpPr txBox="1"/>
          <p:nvPr/>
        </p:nvSpPr>
        <p:spPr>
          <a:xfrm>
            <a:off x="3776870" y="1318591"/>
            <a:ext cx="80970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Fue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b="1" dirty="0"/>
              <a:t>primer </a:t>
            </a:r>
            <a:r>
              <a:rPr lang="it-IT" sz="2000" b="1" dirty="0" err="1"/>
              <a:t>Emperador</a:t>
            </a:r>
            <a:r>
              <a:rPr lang="it-IT" sz="2000" b="1" dirty="0"/>
              <a:t> </a:t>
            </a:r>
            <a:r>
              <a:rPr lang="it-IT" sz="2000" b="1" dirty="0" err="1"/>
              <a:t>eligido</a:t>
            </a:r>
            <a:r>
              <a:rPr lang="it-IT" sz="2000" b="1" dirty="0"/>
              <a:t> por la </a:t>
            </a:r>
            <a:r>
              <a:rPr lang="it-IT" sz="2000" b="1" dirty="0" err="1"/>
              <a:t>clase</a:t>
            </a:r>
            <a:r>
              <a:rPr lang="it-IT" sz="2000" b="1" dirty="0"/>
              <a:t> militar</a:t>
            </a:r>
            <a:r>
              <a:rPr lang="it-IT" sz="2000" dirty="0"/>
              <a:t>: de </a:t>
            </a:r>
            <a:r>
              <a:rPr lang="it-IT" sz="2000" dirty="0" err="1"/>
              <a:t>echo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fue</a:t>
            </a:r>
            <a:r>
              <a:rPr lang="it-IT" sz="2000" dirty="0"/>
              <a:t> </a:t>
            </a:r>
            <a:r>
              <a:rPr lang="it-IT" sz="2000" dirty="0" err="1"/>
              <a:t>escogido</a:t>
            </a:r>
            <a:r>
              <a:rPr lang="it-IT" sz="2000" dirty="0"/>
              <a:t> por la guardia militar qua </a:t>
            </a:r>
            <a:r>
              <a:rPr lang="it-IT" sz="2000" dirty="0" err="1"/>
              <a:t>habìa</a:t>
            </a:r>
            <a:r>
              <a:rPr lang="it-IT" sz="2000" dirty="0"/>
              <a:t> </a:t>
            </a:r>
            <a:r>
              <a:rPr lang="it-IT" sz="2000" dirty="0" err="1"/>
              <a:t>asesinado</a:t>
            </a:r>
            <a:r>
              <a:rPr lang="it-IT" sz="2000" dirty="0"/>
              <a:t> a </a:t>
            </a:r>
            <a:r>
              <a:rPr lang="it-IT" sz="2000" dirty="0" err="1"/>
              <a:t>Calìgula</a:t>
            </a:r>
            <a:r>
              <a:rPr lang="it-IT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Timido y </a:t>
            </a:r>
            <a:r>
              <a:rPr lang="it-IT" sz="2000" dirty="0" err="1"/>
              <a:t>debil</a:t>
            </a:r>
            <a:r>
              <a:rPr lang="it-IT" sz="2000" dirty="0"/>
              <a:t>, </a:t>
            </a:r>
            <a:r>
              <a:rPr lang="it-IT" sz="2000" dirty="0" err="1"/>
              <a:t>parecìa</a:t>
            </a:r>
            <a:r>
              <a:rPr lang="it-IT" sz="2000" dirty="0"/>
              <a:t> poco </a:t>
            </a:r>
            <a:r>
              <a:rPr lang="it-IT" sz="2000" dirty="0" err="1"/>
              <a:t>adecuado</a:t>
            </a:r>
            <a:r>
              <a:rPr lang="it-IT" sz="2000" dirty="0"/>
              <a:t> a la </a:t>
            </a:r>
            <a:r>
              <a:rPr lang="it-IT" sz="2000" dirty="0" err="1"/>
              <a:t>vida</a:t>
            </a:r>
            <a:r>
              <a:rPr lang="it-IT" sz="2000" dirty="0"/>
              <a:t> </a:t>
            </a:r>
            <a:r>
              <a:rPr lang="it-IT" sz="2000" dirty="0" err="1"/>
              <a:t>polìtica</a:t>
            </a:r>
            <a:r>
              <a:rPr lang="it-IT" sz="2000" dirty="0"/>
              <a:t>. Sin embargo</a:t>
            </a:r>
            <a:r>
              <a:rPr lang="it-IT" sz="2000" b="1" dirty="0"/>
              <a:t>, su </a:t>
            </a:r>
            <a:r>
              <a:rPr lang="it-IT" sz="2000" b="1" dirty="0" err="1"/>
              <a:t>reinado</a:t>
            </a:r>
            <a:r>
              <a:rPr lang="it-IT" sz="2000" b="1" dirty="0"/>
              <a:t> </a:t>
            </a:r>
            <a:r>
              <a:rPr lang="it-IT" sz="2000" b="1" dirty="0" err="1"/>
              <a:t>fue</a:t>
            </a:r>
            <a:r>
              <a:rPr lang="it-IT" sz="2000" b="1" dirty="0"/>
              <a:t> positivo</a:t>
            </a:r>
            <a:r>
              <a:rPr lang="it-IT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2000" u="sng" dirty="0" err="1"/>
              <a:t>Fortaleciò</a:t>
            </a:r>
            <a:r>
              <a:rPr lang="it-IT" sz="2000" u="sng" dirty="0"/>
              <a:t> al </a:t>
            </a:r>
            <a:r>
              <a:rPr lang="it-IT" sz="2000" u="sng" dirty="0" err="1"/>
              <a:t>aparato</a:t>
            </a:r>
            <a:r>
              <a:rPr lang="it-IT" sz="2000" u="sng" dirty="0"/>
              <a:t> </a:t>
            </a:r>
            <a:r>
              <a:rPr lang="it-IT" sz="2000" u="sng" dirty="0" err="1"/>
              <a:t>burocràtico</a:t>
            </a:r>
            <a:r>
              <a:rPr lang="it-IT" sz="2000" u="sng" dirty="0"/>
              <a:t> </a:t>
            </a:r>
            <a:r>
              <a:rPr lang="it-IT" sz="2000" dirty="0"/>
              <a:t>para </a:t>
            </a:r>
            <a:r>
              <a:rPr lang="it-IT" sz="2000" dirty="0" err="1"/>
              <a:t>el</a:t>
            </a:r>
            <a:r>
              <a:rPr lang="it-IT" sz="2000" dirty="0"/>
              <a:t> control de </a:t>
            </a:r>
            <a:r>
              <a:rPr lang="it-IT" sz="2000" dirty="0" err="1"/>
              <a:t>las</a:t>
            </a:r>
            <a:r>
              <a:rPr lang="it-IT" sz="2000" dirty="0"/>
              <a:t> </a:t>
            </a:r>
            <a:r>
              <a:rPr lang="it-IT" sz="2000" dirty="0" err="1"/>
              <a:t>provincias</a:t>
            </a:r>
            <a:endParaRPr lang="it-IT" sz="2000" dirty="0"/>
          </a:p>
          <a:p>
            <a:pPr marL="800100" lvl="1" indent="-342900">
              <a:buFont typeface="+mj-lt"/>
              <a:buAutoNum type="arabicPeriod"/>
            </a:pPr>
            <a:r>
              <a:rPr lang="it-IT" sz="2000" u="sng" dirty="0" err="1"/>
              <a:t>Admitiò</a:t>
            </a:r>
            <a:r>
              <a:rPr lang="it-IT" sz="2000" u="sng" dirty="0"/>
              <a:t> en </a:t>
            </a:r>
            <a:r>
              <a:rPr lang="it-IT" sz="2000" u="sng" dirty="0" err="1"/>
              <a:t>el</a:t>
            </a:r>
            <a:r>
              <a:rPr lang="it-IT" sz="2000" u="sng" dirty="0"/>
              <a:t> </a:t>
            </a:r>
            <a:r>
              <a:rPr lang="it-IT" sz="2000" u="sng" dirty="0" err="1"/>
              <a:t>Senado</a:t>
            </a:r>
            <a:r>
              <a:rPr lang="it-IT" sz="2000" u="sng" dirty="0"/>
              <a:t> </a:t>
            </a:r>
            <a:r>
              <a:rPr lang="it-IT" sz="2000" u="sng" dirty="0" err="1"/>
              <a:t>hombres</a:t>
            </a:r>
            <a:r>
              <a:rPr lang="it-IT" sz="2000" u="sng" dirty="0"/>
              <a:t> de </a:t>
            </a:r>
            <a:r>
              <a:rPr lang="it-IT" sz="2000" u="sng" dirty="0" err="1"/>
              <a:t>las</a:t>
            </a:r>
            <a:r>
              <a:rPr lang="it-IT" sz="2000" u="sng" dirty="0"/>
              <a:t> </a:t>
            </a:r>
            <a:r>
              <a:rPr lang="it-IT" sz="2000" u="sng" dirty="0" err="1"/>
              <a:t>provincias</a:t>
            </a:r>
            <a:r>
              <a:rPr lang="it-IT" sz="2000" dirty="0"/>
              <a:t>, </a:t>
            </a:r>
            <a:r>
              <a:rPr lang="it-IT" sz="2000" dirty="0" err="1"/>
              <a:t>empezando</a:t>
            </a:r>
            <a:r>
              <a:rPr lang="it-IT" sz="2000" dirty="0"/>
              <a:t> con 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dirty="0" err="1"/>
              <a:t>proceso</a:t>
            </a:r>
            <a:r>
              <a:rPr lang="it-IT" sz="2000" dirty="0"/>
              <a:t> de </a:t>
            </a:r>
            <a:r>
              <a:rPr lang="it-IT" sz="2000" dirty="0" err="1"/>
              <a:t>asimilaciòn</a:t>
            </a:r>
            <a:r>
              <a:rPr lang="it-IT" sz="2000" dirty="0"/>
              <a:t> tipico de la Epoca Imperial (</a:t>
            </a:r>
            <a:r>
              <a:rPr lang="it-IT" sz="2000" dirty="0" err="1"/>
              <a:t>romanizaciòn</a:t>
            </a:r>
            <a:r>
              <a:rPr lang="it-IT" sz="20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2000" u="sng" dirty="0"/>
              <a:t>Conquistò la parte </a:t>
            </a:r>
            <a:r>
              <a:rPr lang="it-IT" sz="2000" u="sng" dirty="0" err="1"/>
              <a:t>meridional</a:t>
            </a:r>
            <a:r>
              <a:rPr lang="it-IT" sz="2000" u="sng" dirty="0"/>
              <a:t> de Britannia</a:t>
            </a:r>
            <a:r>
              <a:rPr lang="it-IT" sz="2000" dirty="0"/>
              <a:t>, </a:t>
            </a:r>
            <a:r>
              <a:rPr lang="it-IT" sz="2000" dirty="0" err="1"/>
              <a:t>fundando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primer nucleo de la </a:t>
            </a:r>
            <a:r>
              <a:rPr lang="it-IT" sz="2000" dirty="0" err="1"/>
              <a:t>ciudad</a:t>
            </a:r>
            <a:r>
              <a:rPr lang="it-IT" sz="2000" dirty="0"/>
              <a:t> de Londres (</a:t>
            </a:r>
            <a:r>
              <a:rPr lang="it-IT" sz="2000" i="1" dirty="0" err="1"/>
              <a:t>Londinium</a:t>
            </a:r>
            <a:r>
              <a:rPr lang="it-IT" sz="20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3C0416-2EC2-4650-A5B6-CA2A9658C04E}"/>
              </a:ext>
            </a:extLst>
          </p:cNvPr>
          <p:cNvSpPr txBox="1"/>
          <p:nvPr/>
        </p:nvSpPr>
        <p:spPr>
          <a:xfrm>
            <a:off x="437719" y="5381242"/>
            <a:ext cx="5234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La </a:t>
            </a:r>
            <a:r>
              <a:rPr lang="it-IT" sz="2000" dirty="0" err="1"/>
              <a:t>sucesiòn</a:t>
            </a:r>
            <a:r>
              <a:rPr lang="it-IT" sz="2000" dirty="0"/>
              <a:t> </a:t>
            </a:r>
            <a:r>
              <a:rPr lang="it-IT" sz="2000" dirty="0" err="1"/>
              <a:t>fue</a:t>
            </a:r>
            <a:r>
              <a:rPr lang="it-IT" sz="2000" dirty="0"/>
              <a:t> </a:t>
            </a:r>
            <a:r>
              <a:rPr lang="it-IT" sz="2000" dirty="0" err="1"/>
              <a:t>dificil</a:t>
            </a:r>
            <a:r>
              <a:rPr lang="it-IT" sz="2000" dirty="0"/>
              <a:t>. Por fin, </a:t>
            </a:r>
            <a:r>
              <a:rPr lang="it-IT" sz="2000" u="sng" dirty="0"/>
              <a:t>Claudio </a:t>
            </a:r>
            <a:r>
              <a:rPr lang="it-IT" sz="2000" u="sng" dirty="0" err="1"/>
              <a:t>fue</a:t>
            </a:r>
            <a:r>
              <a:rPr lang="it-IT" sz="2000" u="sng" dirty="0"/>
              <a:t> </a:t>
            </a:r>
            <a:r>
              <a:rPr lang="it-IT" sz="2000" u="sng" dirty="0" err="1"/>
              <a:t>asesinado</a:t>
            </a:r>
            <a:r>
              <a:rPr lang="it-IT" sz="2000" u="sng" dirty="0"/>
              <a:t> por mano de su </a:t>
            </a:r>
            <a:r>
              <a:rPr lang="it-IT" sz="2000" u="sng" dirty="0" err="1"/>
              <a:t>esposa</a:t>
            </a:r>
            <a:r>
              <a:rPr lang="it-IT" sz="2000" u="sng" dirty="0"/>
              <a:t> </a:t>
            </a:r>
            <a:r>
              <a:rPr lang="it-IT" sz="2000" b="1" u="sng" dirty="0" err="1"/>
              <a:t>Agripina</a:t>
            </a:r>
            <a:r>
              <a:rPr lang="it-IT" sz="2000" dirty="0"/>
              <a:t>, la </a:t>
            </a:r>
            <a:r>
              <a:rPr lang="it-IT" sz="2000" dirty="0" err="1"/>
              <a:t>cual</a:t>
            </a:r>
            <a:r>
              <a:rPr lang="it-IT" sz="2000" dirty="0"/>
              <a:t> </a:t>
            </a:r>
            <a:r>
              <a:rPr lang="it-IT" sz="2000" dirty="0" err="1"/>
              <a:t>quisiera</a:t>
            </a:r>
            <a:r>
              <a:rPr lang="it-IT" sz="2000" dirty="0"/>
              <a:t> </a:t>
            </a:r>
            <a:r>
              <a:rPr lang="it-IT" sz="2000" dirty="0" err="1"/>
              <a:t>poner</a:t>
            </a:r>
            <a:r>
              <a:rPr lang="it-IT" sz="2000" dirty="0"/>
              <a:t> en </a:t>
            </a:r>
            <a:r>
              <a:rPr lang="it-IT" sz="2000" dirty="0" err="1"/>
              <a:t>el</a:t>
            </a:r>
            <a:r>
              <a:rPr lang="it-IT" sz="2000" dirty="0"/>
              <a:t> trono su </a:t>
            </a:r>
            <a:r>
              <a:rPr lang="it-IT" sz="2000" dirty="0" err="1"/>
              <a:t>hijo</a:t>
            </a:r>
            <a:r>
              <a:rPr lang="it-IT" sz="2000" dirty="0"/>
              <a:t> </a:t>
            </a:r>
            <a:r>
              <a:rPr lang="it-IT" sz="2000" b="1" u="sng" dirty="0" err="1"/>
              <a:t>Neron</a:t>
            </a:r>
            <a:endParaRPr lang="es-ES" sz="2000" b="1" u="sng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8BA3A48-2A3C-4769-889F-1CD866A02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2" y="4765689"/>
            <a:ext cx="4027981" cy="20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2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16708-4AB5-4F5F-BABD-719C7F1F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64" y="365125"/>
            <a:ext cx="7298635" cy="920335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latin typeface="Algerian" panose="04020705040A02060702" pitchFamily="82" charset="0"/>
              </a:rPr>
              <a:t>NERON </a:t>
            </a:r>
            <a:r>
              <a:rPr lang="it-IT" sz="4000" dirty="0">
                <a:latin typeface="Algerian" panose="04020705040A02060702" pitchFamily="82" charset="0"/>
              </a:rPr>
              <a:t>(55-68 d.C.)</a:t>
            </a:r>
            <a:endParaRPr lang="es-ES" sz="40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9A81B45-818D-401D-945E-CA7737A7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6" y="365125"/>
            <a:ext cx="2599162" cy="346555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DB663D-4554-4FBD-8608-35640B2B26BA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E1795A-3978-4599-A752-1ACE37D8AE89}"/>
              </a:ext>
            </a:extLst>
          </p:cNvPr>
          <p:cNvSpPr txBox="1"/>
          <p:nvPr/>
        </p:nvSpPr>
        <p:spPr>
          <a:xfrm>
            <a:off x="3472070" y="1235764"/>
            <a:ext cx="8428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Ocupò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trono a </a:t>
            </a:r>
            <a:r>
              <a:rPr lang="it-IT" dirty="0" err="1"/>
              <a:t>los</a:t>
            </a:r>
            <a:r>
              <a:rPr lang="it-IT" dirty="0"/>
              <a:t> 17 </a:t>
            </a:r>
            <a:r>
              <a:rPr lang="es-ES" altLang="es-ES" dirty="0">
                <a:latin typeface="inherit"/>
              </a:rPr>
              <a:t>años</a:t>
            </a:r>
            <a:r>
              <a:rPr lang="it-IT" dirty="0"/>
              <a:t>, </a:t>
            </a:r>
            <a:r>
              <a:rPr lang="it-IT" dirty="0" err="1"/>
              <a:t>bajo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tutorato de su madre </a:t>
            </a:r>
            <a:r>
              <a:rPr lang="it-IT" dirty="0" err="1"/>
              <a:t>Agripina</a:t>
            </a:r>
            <a:r>
              <a:rPr lang="it-IT" dirty="0"/>
              <a:t>, y de </a:t>
            </a:r>
            <a:r>
              <a:rPr lang="it-IT" dirty="0" err="1"/>
              <a:t>dos</a:t>
            </a:r>
            <a:r>
              <a:rPr lang="it-IT" dirty="0"/>
              <a:t> </a:t>
            </a:r>
            <a:r>
              <a:rPr lang="it-IT" dirty="0" err="1"/>
              <a:t>senadores</a:t>
            </a:r>
            <a:r>
              <a:rPr lang="it-IT" dirty="0"/>
              <a:t>: </a:t>
            </a:r>
            <a:r>
              <a:rPr lang="it-IT" b="1" dirty="0"/>
              <a:t>Afranio Burro </a:t>
            </a:r>
            <a:r>
              <a:rPr lang="it-IT" dirty="0"/>
              <a:t>y </a:t>
            </a:r>
            <a:r>
              <a:rPr lang="it-IT" b="1" dirty="0"/>
              <a:t>Seneca (</a:t>
            </a:r>
            <a:r>
              <a:rPr lang="it-IT" dirty="0"/>
              <a:t>uno de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filòsofos</a:t>
            </a:r>
            <a:r>
              <a:rPr lang="it-IT" dirty="0"/>
              <a:t> </a:t>
            </a:r>
            <a:r>
              <a:rPr lang="it-IT" dirty="0" err="1"/>
              <a:t>màs</a:t>
            </a:r>
            <a:r>
              <a:rPr lang="it-IT" dirty="0"/>
              <a:t> </a:t>
            </a:r>
            <a:r>
              <a:rPr lang="it-IT" dirty="0" err="1"/>
              <a:t>importantes</a:t>
            </a:r>
            <a:r>
              <a:rPr lang="it-IT" dirty="0"/>
              <a:t> de </a:t>
            </a:r>
            <a:r>
              <a:rPr lang="it-IT" dirty="0" err="1"/>
              <a:t>època</a:t>
            </a:r>
            <a:r>
              <a:rPr lang="it-IT" dirty="0"/>
              <a:t> romana). </a:t>
            </a:r>
            <a:r>
              <a:rPr lang="it-IT" dirty="0" err="1"/>
              <a:t>Cuando</a:t>
            </a:r>
            <a:r>
              <a:rPr lang="it-IT" dirty="0"/>
              <a:t> </a:t>
            </a:r>
            <a:r>
              <a:rPr lang="it-IT" dirty="0" err="1"/>
              <a:t>muriò</a:t>
            </a:r>
            <a:r>
              <a:rPr lang="it-IT" dirty="0"/>
              <a:t> Burro, </a:t>
            </a:r>
            <a:r>
              <a:rPr lang="it-IT" u="sng" dirty="0" err="1"/>
              <a:t>gobernò</a:t>
            </a:r>
            <a:r>
              <a:rPr lang="it-IT" u="sng" dirty="0"/>
              <a:t> casi come un </a:t>
            </a:r>
            <a:r>
              <a:rPr lang="it-IT" u="sng" dirty="0" err="1"/>
              <a:t>soberano</a:t>
            </a:r>
            <a:r>
              <a:rPr lang="it-IT" u="sng" dirty="0"/>
              <a:t> </a:t>
            </a:r>
            <a:r>
              <a:rPr lang="it-IT" u="sng" dirty="0" err="1"/>
              <a:t>absoluto</a:t>
            </a:r>
            <a:r>
              <a:rPr lang="it-IT" u="sng" dirty="0"/>
              <a:t>, </a:t>
            </a:r>
            <a:r>
              <a:rPr lang="it-IT" u="sng" dirty="0" err="1"/>
              <a:t>ordenando</a:t>
            </a:r>
            <a:r>
              <a:rPr lang="it-IT" u="sng" dirty="0"/>
              <a:t> </a:t>
            </a:r>
            <a:r>
              <a:rPr lang="it-IT" u="sng" dirty="0" err="1"/>
              <a:t>el</a:t>
            </a:r>
            <a:r>
              <a:rPr lang="it-IT" u="sng" dirty="0"/>
              <a:t> </a:t>
            </a:r>
            <a:r>
              <a:rPr lang="it-IT" u="sng" dirty="0" err="1"/>
              <a:t>asesinio</a:t>
            </a:r>
            <a:r>
              <a:rPr lang="it-IT" u="sng" dirty="0"/>
              <a:t> de </a:t>
            </a:r>
            <a:r>
              <a:rPr lang="it-IT" u="sng" dirty="0" err="1"/>
              <a:t>muchos</a:t>
            </a:r>
            <a:r>
              <a:rPr lang="it-IT" u="sng" dirty="0"/>
              <a:t> </a:t>
            </a:r>
            <a:r>
              <a:rPr lang="it-IT" u="sng" dirty="0" err="1"/>
              <a:t>rivales</a:t>
            </a:r>
            <a:r>
              <a:rPr lang="it-IT" u="sng" dirty="0"/>
              <a:t> </a:t>
            </a:r>
            <a:r>
              <a:rPr lang="it-IT" u="sng" dirty="0" err="1"/>
              <a:t>polìticos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 politica </a:t>
            </a:r>
            <a:r>
              <a:rPr lang="it-IT" dirty="0" err="1"/>
              <a:t>exterior</a:t>
            </a:r>
            <a:r>
              <a:rPr lang="it-IT" dirty="0"/>
              <a:t>, </a:t>
            </a:r>
            <a:r>
              <a:rPr lang="it-IT" u="sng" dirty="0" err="1"/>
              <a:t>venciò</a:t>
            </a:r>
            <a:r>
              <a:rPr lang="it-IT" u="sng" dirty="0"/>
              <a:t> contra </a:t>
            </a:r>
            <a:r>
              <a:rPr lang="it-IT" u="sng" dirty="0" err="1"/>
              <a:t>los</a:t>
            </a:r>
            <a:r>
              <a:rPr lang="it-IT" u="sng" dirty="0"/>
              <a:t> Partes </a:t>
            </a:r>
            <a:r>
              <a:rPr lang="it-IT" dirty="0"/>
              <a:t>(</a:t>
            </a:r>
            <a:r>
              <a:rPr lang="it-IT" dirty="0" err="1"/>
              <a:t>Persianos</a:t>
            </a:r>
            <a:r>
              <a:rPr lang="it-IT" dirty="0"/>
              <a:t>) y </a:t>
            </a:r>
            <a:r>
              <a:rPr lang="it-IT" dirty="0" err="1"/>
              <a:t>impuso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control de Roma en </a:t>
            </a:r>
            <a:r>
              <a:rPr lang="it-IT" u="sng" dirty="0"/>
              <a:t>Armenia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 </a:t>
            </a:r>
            <a:r>
              <a:rPr lang="it-IT" dirty="0" err="1"/>
              <a:t>el</a:t>
            </a:r>
            <a:r>
              <a:rPr lang="it-IT" dirty="0"/>
              <a:t> 64 d.C. parte de </a:t>
            </a:r>
            <a:r>
              <a:rPr lang="it-IT" b="1" dirty="0"/>
              <a:t>Roma </a:t>
            </a:r>
            <a:r>
              <a:rPr lang="it-IT" b="1" dirty="0" err="1"/>
              <a:t>fue</a:t>
            </a:r>
            <a:r>
              <a:rPr lang="it-IT" b="1" dirty="0"/>
              <a:t> </a:t>
            </a:r>
            <a:r>
              <a:rPr lang="it-IT" b="1" dirty="0" err="1"/>
              <a:t>destruida</a:t>
            </a:r>
            <a:r>
              <a:rPr lang="it-IT" b="1" dirty="0"/>
              <a:t> por un incendio</a:t>
            </a:r>
            <a:r>
              <a:rPr lang="it-IT" dirty="0"/>
              <a:t>, de lo </a:t>
            </a:r>
            <a:r>
              <a:rPr lang="it-IT" dirty="0" err="1"/>
              <a:t>cual</a:t>
            </a:r>
            <a:r>
              <a:rPr lang="it-IT" dirty="0"/>
              <a:t> </a:t>
            </a:r>
            <a:r>
              <a:rPr lang="it-IT" dirty="0" err="1"/>
              <a:t>Neron</a:t>
            </a:r>
            <a:r>
              <a:rPr lang="it-IT" dirty="0"/>
              <a:t> </a:t>
            </a:r>
            <a:r>
              <a:rPr lang="it-IT" dirty="0" err="1"/>
              <a:t>echò</a:t>
            </a:r>
            <a:r>
              <a:rPr lang="it-IT" dirty="0"/>
              <a:t> la culpa a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Cristianos</a:t>
            </a:r>
            <a:r>
              <a:rPr lang="it-IT" dirty="0"/>
              <a:t> (</a:t>
            </a:r>
            <a:r>
              <a:rPr lang="it-IT" dirty="0" err="1"/>
              <a:t>que</a:t>
            </a:r>
            <a:r>
              <a:rPr lang="it-IT" dirty="0"/>
              <a:t> en </a:t>
            </a:r>
            <a:r>
              <a:rPr lang="it-IT" dirty="0" err="1"/>
              <a:t>ese</a:t>
            </a:r>
            <a:r>
              <a:rPr lang="it-IT" dirty="0"/>
              <a:t> </a:t>
            </a:r>
            <a:r>
              <a:rPr lang="it-IT" dirty="0" err="1"/>
              <a:t>tiempo</a:t>
            </a:r>
            <a:r>
              <a:rPr lang="it-IT" dirty="0"/>
              <a:t> se iban </a:t>
            </a:r>
            <a:r>
              <a:rPr lang="it-IT" dirty="0" err="1"/>
              <a:t>difundiendo</a:t>
            </a:r>
            <a:r>
              <a:rPr lang="it-IT" dirty="0"/>
              <a:t> en </a:t>
            </a:r>
            <a:r>
              <a:rPr lang="it-IT" dirty="0" err="1"/>
              <a:t>todo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Imperio). Pero </a:t>
            </a:r>
            <a:r>
              <a:rPr lang="it-IT" dirty="0" err="1"/>
              <a:t>segùn</a:t>
            </a:r>
            <a:r>
              <a:rPr lang="it-IT" dirty="0"/>
              <a:t> </a:t>
            </a:r>
            <a:r>
              <a:rPr lang="it-IT" dirty="0" err="1"/>
              <a:t>otros</a:t>
            </a:r>
            <a:r>
              <a:rPr lang="it-IT" dirty="0"/>
              <a:t> </a:t>
            </a:r>
            <a:r>
              <a:rPr lang="it-IT" dirty="0" err="1"/>
              <a:t>fue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mismo</a:t>
            </a:r>
            <a:r>
              <a:rPr lang="it-IT" dirty="0"/>
              <a:t> </a:t>
            </a:r>
            <a:r>
              <a:rPr lang="it-IT" dirty="0" err="1"/>
              <a:t>Neron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encendiò</a:t>
            </a:r>
            <a:r>
              <a:rPr lang="it-IT" dirty="0"/>
              <a:t> </a:t>
            </a:r>
            <a:r>
              <a:rPr lang="it-IT" dirty="0" err="1"/>
              <a:t>las</a:t>
            </a:r>
            <a:r>
              <a:rPr lang="it-IT" dirty="0"/>
              <a:t> </a:t>
            </a:r>
            <a:r>
              <a:rPr lang="it-IT" dirty="0" err="1"/>
              <a:t>llamas</a:t>
            </a:r>
            <a:r>
              <a:rPr lang="it-IT" dirty="0"/>
              <a:t>, para </a:t>
            </a:r>
            <a:r>
              <a:rPr lang="it-IT" dirty="0" err="1"/>
              <a:t>hacer</a:t>
            </a:r>
            <a:r>
              <a:rPr lang="it-IT" dirty="0"/>
              <a:t> </a:t>
            </a:r>
            <a:r>
              <a:rPr lang="it-IT" dirty="0" err="1"/>
              <a:t>espacio</a:t>
            </a:r>
            <a:r>
              <a:rPr lang="it-IT" dirty="0"/>
              <a:t> a su </a:t>
            </a:r>
            <a:r>
              <a:rPr lang="it-IT" dirty="0" err="1"/>
              <a:t>nuevo</a:t>
            </a:r>
            <a:r>
              <a:rPr lang="it-IT" dirty="0"/>
              <a:t> </a:t>
            </a:r>
            <a:r>
              <a:rPr lang="it-IT" dirty="0" err="1"/>
              <a:t>palacio</a:t>
            </a:r>
            <a:r>
              <a:rPr lang="it-IT" dirty="0"/>
              <a:t> </a:t>
            </a:r>
            <a:r>
              <a:rPr lang="it-IT" dirty="0" err="1"/>
              <a:t>imperial</a:t>
            </a:r>
            <a:r>
              <a:rPr lang="it-IT" dirty="0"/>
              <a:t>, la </a:t>
            </a:r>
            <a:r>
              <a:rPr lang="it-IT" i="1" dirty="0"/>
              <a:t>Domus Aurea</a:t>
            </a:r>
            <a:r>
              <a:rPr lang="it-IT" dirty="0"/>
              <a:t>. </a:t>
            </a:r>
            <a:br>
              <a:rPr lang="es-ES" dirty="0"/>
            </a:b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037045B-D488-4146-A0B4-D9A57BEED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8" y="4003387"/>
            <a:ext cx="3784048" cy="284147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841EF1-897D-48E4-81DF-52F67AFD5B8D}"/>
              </a:ext>
            </a:extLst>
          </p:cNvPr>
          <p:cNvSpPr txBox="1"/>
          <p:nvPr/>
        </p:nvSpPr>
        <p:spPr>
          <a:xfrm>
            <a:off x="309768" y="4269963"/>
            <a:ext cx="7588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gobierno despótico del emperador, junto con los enormes gastos para mantener la corte lujosa, le inimicò a los senadores. Finalmente, </a:t>
            </a:r>
            <a:r>
              <a:rPr lang="es-ES" b="1" u="sng" dirty="0"/>
              <a:t>en el 68 d.C. se vio obligado a suicidarse </a:t>
            </a:r>
            <a:r>
              <a:rPr lang="es-ES" u="sng" dirty="0"/>
              <a:t>tràs una conjura de militares y senadores</a:t>
            </a:r>
            <a:r>
              <a:rPr lang="es-ES" dirty="0"/>
              <a:t>. </a:t>
            </a:r>
            <a:r>
              <a:rPr lang="es-ES" b="1" u="sng" dirty="0"/>
              <a:t>Su muerte sin herederos puso fin a la dinastia Julio-Claudia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Nerón</a:t>
            </a:r>
            <a:r>
              <a:rPr lang="es-ES" dirty="0"/>
              <a:t> ha quedado como </a:t>
            </a:r>
            <a:r>
              <a:rPr lang="es-ES" u="sng" dirty="0"/>
              <a:t>ejemplo de la depravación a la que puede conducir un poder inconmensurable</a:t>
            </a:r>
            <a:r>
              <a:rPr lang="es-ES" dirty="0"/>
              <a:t>, cuando se deja en manos de un muchacho vanidoso y cruel.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590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637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inherit</vt:lpstr>
      <vt:lpstr>Tema di Office</vt:lpstr>
      <vt:lpstr>LA DINASTIA JULIO-CLAUDIA</vt:lpstr>
      <vt:lpstr>Presentazione standard di PowerPoint</vt:lpstr>
      <vt:lpstr>TIBERIO</vt:lpstr>
      <vt:lpstr>CALIGULA (37-41 d.C.)</vt:lpstr>
      <vt:lpstr>CLAUDIO (41-54 d.C.)</vt:lpstr>
      <vt:lpstr>NERON (55-68 d.C.)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DINASTIA JULIO-CLAUDIA</dc:title>
  <dc:creator>stefano zanni</dc:creator>
  <cp:lastModifiedBy>stefano zanni</cp:lastModifiedBy>
  <cp:revision>15</cp:revision>
  <dcterms:created xsi:type="dcterms:W3CDTF">2020-03-24T00:43:54Z</dcterms:created>
  <dcterms:modified xsi:type="dcterms:W3CDTF">2020-03-24T14:36:02Z</dcterms:modified>
</cp:coreProperties>
</file>