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51" r:id="rId2"/>
    <p:sldId id="352" r:id="rId3"/>
    <p:sldId id="283" r:id="rId4"/>
    <p:sldId id="338" r:id="rId5"/>
    <p:sldId id="284" r:id="rId6"/>
    <p:sldId id="285" r:id="rId7"/>
    <p:sldId id="287" r:id="rId8"/>
    <p:sldId id="289" r:id="rId9"/>
    <p:sldId id="290" r:id="rId10"/>
    <p:sldId id="291" r:id="rId11"/>
    <p:sldId id="292" r:id="rId12"/>
    <p:sldId id="353" r:id="rId13"/>
    <p:sldId id="354" r:id="rId14"/>
    <p:sldId id="293" r:id="rId15"/>
    <p:sldId id="355" r:id="rId16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FEE3B-BF21-47B8-81CA-AB4F42F8C3DC}" type="datetimeFigureOut">
              <a:rPr lang="es-DO" smtClean="0"/>
              <a:t>29/1/2021</a:t>
            </a:fld>
            <a:endParaRPr lang="es-D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D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D7BEA-BAFD-4895-95EF-E53B7FCED8D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009997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7B5771-9487-4A29-80D4-1BFF38A37CE4}" type="slidenum">
              <a:rPr lang="es-ES_tradnl" altLang="en-US"/>
              <a:pPr/>
              <a:t>4</a:t>
            </a:fld>
            <a:endParaRPr lang="es-ES_tradnl" altLang="en-US" dirty="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 altLang="en-US" dirty="0"/>
          </a:p>
        </p:txBody>
      </p:sp>
    </p:spTree>
    <p:extLst>
      <p:ext uri="{BB962C8B-B14F-4D97-AF65-F5344CB8AC3E}">
        <p14:creationId xmlns:p14="http://schemas.microsoft.com/office/powerpoint/2010/main" val="153350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C7D57B-4BD2-4AE9-8E80-B5AF8F59839C}" type="slidenum">
              <a:rPr lang="es-ES_tradnl" altLang="en-US"/>
              <a:pPr/>
              <a:t>5</a:t>
            </a:fld>
            <a:endParaRPr lang="es-ES_tradnl" altLang="en-US" dirty="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 altLang="en-US" dirty="0"/>
          </a:p>
        </p:txBody>
      </p:sp>
    </p:spTree>
    <p:extLst>
      <p:ext uri="{BB962C8B-B14F-4D97-AF65-F5344CB8AC3E}">
        <p14:creationId xmlns:p14="http://schemas.microsoft.com/office/powerpoint/2010/main" val="680909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10DCAF-66EC-4D2A-9977-93E1DD6EC485}" type="slidenum">
              <a:rPr lang="es-ES_tradnl" altLang="en-US"/>
              <a:pPr/>
              <a:t>6</a:t>
            </a:fld>
            <a:endParaRPr lang="es-ES_tradnl" altLang="en-US" dirty="0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 altLang="en-US" dirty="0"/>
          </a:p>
        </p:txBody>
      </p:sp>
    </p:spTree>
    <p:extLst>
      <p:ext uri="{BB962C8B-B14F-4D97-AF65-F5344CB8AC3E}">
        <p14:creationId xmlns:p14="http://schemas.microsoft.com/office/powerpoint/2010/main" val="405835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2525A5-A775-4D5F-B3C1-71E3D4630181}" type="slidenum">
              <a:rPr lang="es-ES_tradnl" altLang="en-US"/>
              <a:pPr/>
              <a:t>7</a:t>
            </a:fld>
            <a:endParaRPr lang="es-ES_tradnl" altLang="en-US" dirty="0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 altLang="en-US" dirty="0"/>
          </a:p>
        </p:txBody>
      </p:sp>
    </p:spTree>
    <p:extLst>
      <p:ext uri="{BB962C8B-B14F-4D97-AF65-F5344CB8AC3E}">
        <p14:creationId xmlns:p14="http://schemas.microsoft.com/office/powerpoint/2010/main" val="3768294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55129A-D614-40FD-90B9-1C6595CA09EE}" type="slidenum">
              <a:rPr lang="es-ES_tradnl" altLang="en-US"/>
              <a:pPr/>
              <a:t>8</a:t>
            </a:fld>
            <a:endParaRPr lang="es-ES_tradnl" altLang="en-US" dirty="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 altLang="en-US" dirty="0"/>
          </a:p>
        </p:txBody>
      </p:sp>
    </p:spTree>
    <p:extLst>
      <p:ext uri="{BB962C8B-B14F-4D97-AF65-F5344CB8AC3E}">
        <p14:creationId xmlns:p14="http://schemas.microsoft.com/office/powerpoint/2010/main" val="3837198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5F5133-CF67-4F8F-A983-327CCEEF4A9D}" type="slidenum">
              <a:rPr lang="es-ES_tradnl" altLang="en-US"/>
              <a:pPr/>
              <a:t>9</a:t>
            </a:fld>
            <a:endParaRPr lang="es-ES_tradnl" altLang="en-US" dirty="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 altLang="en-US" dirty="0"/>
          </a:p>
        </p:txBody>
      </p:sp>
    </p:spTree>
    <p:extLst>
      <p:ext uri="{BB962C8B-B14F-4D97-AF65-F5344CB8AC3E}">
        <p14:creationId xmlns:p14="http://schemas.microsoft.com/office/powerpoint/2010/main" val="954504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76FBCB-C1A7-4F25-885D-FB698689E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0C658F-88E0-4D6E-A5C6-F125D69423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87F6A1-AC66-4AE9-90CE-182CCE373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80F6-ABF5-40EA-9441-88100FC5E2F3}" type="datetimeFigureOut">
              <a:rPr lang="es-DO" smtClean="0"/>
              <a:t>29/1/2021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A50B12-B3DA-4ED6-A37F-60AFFDC89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4F377B-8BD0-4EE6-AAFA-24573C66C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EDEEE-A18D-42F6-BA58-A3CB6A4A500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216347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CAB4D8-933C-45E0-85A9-D36D69968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3CA6D2D-B07E-48E7-9429-22ACF918E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AB2628-672A-443E-BDC5-10DC7FE74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80F6-ABF5-40EA-9441-88100FC5E2F3}" type="datetimeFigureOut">
              <a:rPr lang="es-DO" smtClean="0"/>
              <a:t>29/1/2021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DD8970-EE2B-486C-84E9-56EA9D0EF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82946A-31A6-45C7-8E12-E6223225A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EDEEE-A18D-42F6-BA58-A3CB6A4A500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60658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ACA8279-5239-4F3D-89A0-3CA9E4F1B8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A5E9B59-FD40-42C6-888C-BD28D9279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68293F-9EAE-472B-821C-F779BAA6A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80F6-ABF5-40EA-9441-88100FC5E2F3}" type="datetimeFigureOut">
              <a:rPr lang="es-DO" smtClean="0"/>
              <a:t>29/1/2021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92DC49-0F07-4097-AFEF-091A6EB7A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BA83A3-47CB-451D-8339-1D4E204EC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EDEEE-A18D-42F6-BA58-A3CB6A4A500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89395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3C920-072E-4C59-8196-94221B668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83E2F6-12ED-4433-A3A7-C2E007468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96512A-59A4-47B6-ACC7-1FBD8E16C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80F6-ABF5-40EA-9441-88100FC5E2F3}" type="datetimeFigureOut">
              <a:rPr lang="es-DO" smtClean="0"/>
              <a:t>29/1/2021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8D7009-B340-4826-8A2C-521EB7ACC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77A741-B8C1-4359-8FAA-08862F558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EDEEE-A18D-42F6-BA58-A3CB6A4A500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976274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E95BDB-41BC-4AFE-A961-A2C225999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A4FA94-BC39-4F35-A6F7-6AF9B135F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1624E0-8FF9-49F7-B119-14C646731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80F6-ABF5-40EA-9441-88100FC5E2F3}" type="datetimeFigureOut">
              <a:rPr lang="es-DO" smtClean="0"/>
              <a:t>29/1/2021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28F7A1-9B65-48BB-9338-F9C85E28F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03E629-DF7F-4E8C-841C-E1D22BC85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EDEEE-A18D-42F6-BA58-A3CB6A4A500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3760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0CEB83-FCC3-48A8-BDA3-9E5CE464C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CFE004-CB8C-4613-A294-7A4D62C861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853716-6018-4383-BA96-8ABCEC298B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9D0F431-1B93-4869-BC3C-310395DF4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80F6-ABF5-40EA-9441-88100FC5E2F3}" type="datetimeFigureOut">
              <a:rPr lang="es-DO" smtClean="0"/>
              <a:t>29/1/2021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60DAD9-16A4-4C02-B33D-0C9A109CE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6C707D-0C75-42AD-AEEE-F7AF207D1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EDEEE-A18D-42F6-BA58-A3CB6A4A500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586445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B81917-C5EE-44EF-84C7-E4E5038B8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FF8D7A-CC7A-4709-86BC-9A26B5849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9C1BE18-B891-4180-BA78-112B01F48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1813A93-1DAB-487F-8EBC-2ED213D541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35128C2-2981-4183-BDE3-FE54A7D7A4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7784633-BEF8-47AE-884D-29E677312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80F6-ABF5-40EA-9441-88100FC5E2F3}" type="datetimeFigureOut">
              <a:rPr lang="es-DO" smtClean="0"/>
              <a:t>29/1/2021</a:t>
            </a:fld>
            <a:endParaRPr lang="es-D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692B51C-837A-4CA3-9799-19FD4A103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BB6D288-B48C-4C43-AC8C-584664AF2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EDEEE-A18D-42F6-BA58-A3CB6A4A500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3901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EAD747-BA54-45E3-89A0-A920DF5C9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6A1B6B6-EB52-47AF-B086-DE68A64AA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80F6-ABF5-40EA-9441-88100FC5E2F3}" type="datetimeFigureOut">
              <a:rPr lang="es-DO" smtClean="0"/>
              <a:t>29/1/2021</a:t>
            </a:fld>
            <a:endParaRPr lang="es-D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3ADE525-1DC4-42CA-8AB7-9FB04702F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720D86A-49B1-4FAE-A2A7-698A8C8DE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EDEEE-A18D-42F6-BA58-A3CB6A4A500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8181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0207BC0-A032-4B12-B5DA-FD696076D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80F6-ABF5-40EA-9441-88100FC5E2F3}" type="datetimeFigureOut">
              <a:rPr lang="es-DO" smtClean="0"/>
              <a:t>29/1/2021</a:t>
            </a:fld>
            <a:endParaRPr lang="es-D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87879F0-6AB6-4791-B6ED-C0DF8E8F5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1F99F60-709F-43D9-B630-37ED760FD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EDEEE-A18D-42F6-BA58-A3CB6A4A500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22140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ADDF6D-B785-4FB5-948B-2981A33A5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4A8592-B097-4A9F-A749-61F5C2C37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EA34E13-E10A-4B2D-993E-2B8F21684C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D58FB4-4A25-4D04-A4E2-DFBCE7D48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80F6-ABF5-40EA-9441-88100FC5E2F3}" type="datetimeFigureOut">
              <a:rPr lang="es-DO" smtClean="0"/>
              <a:t>29/1/2021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41A12-46A7-44FA-88FC-A1E13DBEE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C0AB9C9-C2A5-41D1-830E-15D4C6F53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EDEEE-A18D-42F6-BA58-A3CB6A4A500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16970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C674AB-0CBE-40B3-A7D2-360A08BA0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1DF0EF-977E-48FB-8B52-6F7127BC20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224B95A-9486-4AC9-B389-7E659FC7D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6A51DE-6CEE-4E03-8CC6-456CBA20D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80F6-ABF5-40EA-9441-88100FC5E2F3}" type="datetimeFigureOut">
              <a:rPr lang="es-DO" smtClean="0"/>
              <a:t>29/1/2021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6D9EDFC-3134-4A18-A2FA-8417C14C3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39E73AF-F6CD-4D13-B7AD-1AF51A64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EDEEE-A18D-42F6-BA58-A3CB6A4A500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63900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E6EB6E9-7596-4FEC-AE61-801BEC9AD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AFF5693-C3FA-4165-B8C8-ED5F49076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B9D475-413E-4455-965E-3C3B860804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280F6-ABF5-40EA-9441-88100FC5E2F3}" type="datetimeFigureOut">
              <a:rPr lang="es-DO" smtClean="0"/>
              <a:t>29/1/2021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739FBF-3877-4404-849C-10ED559462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730B21-6A18-4E38-BB81-C9825FD9B6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EDEEE-A18D-42F6-BA58-A3CB6A4A5004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036072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7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4.gif"/><Relationship Id="rId4" Type="http://schemas.openxmlformats.org/officeDocument/2006/relationships/image" Target="../media/image2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3677" y="681037"/>
            <a:ext cx="10515600" cy="1325563"/>
          </a:xfrm>
        </p:spPr>
        <p:txBody>
          <a:bodyPr/>
          <a:lstStyle/>
          <a:p>
            <a:pPr algn="ctr"/>
            <a:r>
              <a:rPr lang="es-DO" b="1" dirty="0"/>
              <a:t>La</a:t>
            </a:r>
            <a:r>
              <a:rPr lang="es-DO" dirty="0"/>
              <a:t> </a:t>
            </a:r>
            <a:r>
              <a:rPr lang="es-DO" b="1" dirty="0"/>
              <a:t>proporcionalidad</a:t>
            </a:r>
            <a:r>
              <a:rPr lang="es-DO" dirty="0"/>
              <a:t> 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3677" y="1807721"/>
            <a:ext cx="10844645" cy="3975838"/>
          </a:xfrm>
        </p:spPr>
        <p:txBody>
          <a:bodyPr/>
          <a:lstStyle/>
          <a:p>
            <a:pPr marL="0" indent="0" algn="just">
              <a:buNone/>
            </a:pPr>
            <a:endParaRPr lang="es-DO" dirty="0"/>
          </a:p>
          <a:p>
            <a:pPr marL="0" indent="0" algn="just">
              <a:buNone/>
            </a:pPr>
            <a:r>
              <a:rPr lang="es-DO" dirty="0"/>
              <a:t>Es una relación o razón constante entre diferentes cantidades numéricas, Si una cantidad aumenta o disminuye la otra también aumenta o disminuye proporcionalmente. Es decir, si una se multiplica por 2, la otra también queda multiplicada por dos. Si una de ellas se divide entre 3 la otra también queda dividida  entre 3. </a:t>
            </a:r>
          </a:p>
        </p:txBody>
      </p:sp>
      <p:pic>
        <p:nvPicPr>
          <p:cNvPr id="4" name="Imagen 3" descr="Recorte de pantalla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024" y="4656875"/>
            <a:ext cx="8543519" cy="18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49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1736" y="1952926"/>
            <a:ext cx="11530264" cy="1791072"/>
          </a:xfrm>
        </p:spPr>
        <p:txBody>
          <a:bodyPr>
            <a:normAutofit/>
          </a:bodyPr>
          <a:lstStyle/>
          <a:p>
            <a:pPr algn="ctr"/>
            <a:r>
              <a:rPr lang="es-DO" b="1" dirty="0"/>
              <a:t>CONGRUENCIA DE TRIANGULOS</a:t>
            </a:r>
          </a:p>
        </p:txBody>
      </p:sp>
    </p:spTree>
    <p:extLst>
      <p:ext uri="{BB962C8B-B14F-4D97-AF65-F5344CB8AC3E}">
        <p14:creationId xmlns:p14="http://schemas.microsoft.com/office/powerpoint/2010/main" val="937958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DO" sz="4000" b="1" dirty="0"/>
              <a:t>CONGRUENCIA DE TRIANGULOS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76726" y="1392487"/>
            <a:ext cx="11490158" cy="5212849"/>
          </a:xfrm>
        </p:spPr>
        <p:txBody>
          <a:bodyPr/>
          <a:lstStyle/>
          <a:p>
            <a:pPr marL="0" indent="0" algn="just">
              <a:buNone/>
            </a:pPr>
            <a:r>
              <a:rPr lang="es-DO" dirty="0"/>
              <a:t>Dos triángulos son congruentes </a:t>
            </a:r>
            <a:r>
              <a:rPr lang="es-ES" dirty="0"/>
              <a:t>cuando tienen la misma forma y el </a:t>
            </a:r>
            <a:r>
              <a:rPr lang="es-DO" dirty="0"/>
              <a:t>mismo tamaño, además, coinciden exactamente cuando se sobreponen (se colocan una sobre la otra).</a:t>
            </a:r>
          </a:p>
          <a:p>
            <a:pPr marL="0" indent="0" algn="just">
              <a:buNone/>
            </a:pPr>
            <a:endParaRPr lang="es-DO" dirty="0"/>
          </a:p>
          <a:p>
            <a:pPr marL="0" indent="0" algn="just">
              <a:buNone/>
            </a:pPr>
            <a:endParaRPr lang="es-DO" dirty="0"/>
          </a:p>
        </p:txBody>
      </p:sp>
      <p:pic>
        <p:nvPicPr>
          <p:cNvPr id="6148" name="Picture 4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42" y="3380873"/>
            <a:ext cx="5536860" cy="2851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418" y="3380873"/>
            <a:ext cx="5754300" cy="2419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22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DO" sz="4800" b="1" dirty="0"/>
              <a:t>Criterios de congruencias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DO" dirty="0"/>
              <a:t>Algunos criterios de congruencias que existen son:</a:t>
            </a:r>
          </a:p>
          <a:p>
            <a:endParaRPr lang="es-DO" dirty="0"/>
          </a:p>
          <a:p>
            <a:r>
              <a:rPr lang="es-DO" dirty="0"/>
              <a:t>LLL (Lado, Lado, Lado).</a:t>
            </a:r>
          </a:p>
          <a:p>
            <a:r>
              <a:rPr lang="es-DO" dirty="0"/>
              <a:t>LAL (Lado, Ángulo, Lado).</a:t>
            </a:r>
          </a:p>
          <a:p>
            <a:r>
              <a:rPr lang="es-DO" dirty="0"/>
              <a:t>ALA (Ángulo, Lado, Ángulo).</a:t>
            </a:r>
          </a:p>
          <a:p>
            <a:pPr marL="0" indent="0">
              <a:buNone/>
            </a:pPr>
            <a:r>
              <a:rPr lang="es-D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1284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DO" b="1" dirty="0"/>
              <a:t>Criterio LLL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7838"/>
          </a:xfrm>
        </p:spPr>
        <p:txBody>
          <a:bodyPr/>
          <a:lstStyle/>
          <a:p>
            <a:pPr algn="just"/>
            <a:r>
              <a:rPr lang="es-DO" dirty="0"/>
              <a:t>Dos triángulos son congruentes si sus tres lados en ambos triángulos son iguales.</a:t>
            </a:r>
          </a:p>
          <a:p>
            <a:pPr marL="0" indent="0">
              <a:buNone/>
            </a:pPr>
            <a:endParaRPr lang="es-DO" dirty="0"/>
          </a:p>
          <a:p>
            <a:r>
              <a:rPr lang="es-DO" b="1" dirty="0"/>
              <a:t>Ejemplo:</a:t>
            </a:r>
          </a:p>
          <a:p>
            <a:endParaRPr lang="es-DO" b="1" dirty="0"/>
          </a:p>
          <a:p>
            <a:endParaRPr lang="es-DO" b="1" dirty="0"/>
          </a:p>
          <a:p>
            <a:endParaRPr lang="es-DO" b="1" dirty="0"/>
          </a:p>
          <a:p>
            <a:endParaRPr lang="es-DO" b="1" dirty="0"/>
          </a:p>
          <a:p>
            <a:pPr marL="0" indent="0">
              <a:buNone/>
            </a:pPr>
            <a:r>
              <a:rPr lang="es-DO" sz="2400" dirty="0"/>
              <a:t>                                                                                       ¿Estos triángulos son congruente?</a:t>
            </a:r>
          </a:p>
          <a:p>
            <a:pPr marL="0" indent="0">
              <a:buNone/>
            </a:pPr>
            <a:endParaRPr lang="es-DO" dirty="0"/>
          </a:p>
        </p:txBody>
      </p:sp>
      <p:pic>
        <p:nvPicPr>
          <p:cNvPr id="4" name="Imagen 3" descr="Recorte de pantalla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0" t="30760" r="76378" b="11453"/>
          <a:stretch/>
        </p:blipFill>
        <p:spPr>
          <a:xfrm>
            <a:off x="930442" y="3886199"/>
            <a:ext cx="962527" cy="1167063"/>
          </a:xfrm>
          <a:prstGeom prst="rect">
            <a:avLst/>
          </a:prstGeom>
        </p:spPr>
      </p:pic>
      <p:pic>
        <p:nvPicPr>
          <p:cNvPr id="5" name="Imagen 4" descr="Recorte de pantalla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87" t="9574" r="6416" b="4638"/>
          <a:stretch/>
        </p:blipFill>
        <p:spPr>
          <a:xfrm>
            <a:off x="1985211" y="3675648"/>
            <a:ext cx="3356810" cy="1972984"/>
          </a:xfrm>
          <a:prstGeom prst="rect">
            <a:avLst/>
          </a:prstGeom>
        </p:spPr>
      </p:pic>
      <p:pic>
        <p:nvPicPr>
          <p:cNvPr id="7170" name="Picture 2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9032" y="2854408"/>
            <a:ext cx="4777373" cy="2579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08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DO" b="1" dirty="0"/>
              <a:t>Criterio LAL.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20316" y="1431758"/>
                <a:ext cx="11233484" cy="5053263"/>
              </a:xfrm>
            </p:spPr>
            <p:txBody>
              <a:bodyPr>
                <a:normAutofit fontScale="85000" lnSpcReduction="10000"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s-DO" sz="3100" dirty="0"/>
                  <a:t>Dos triángulos son congruentes si tienen respectivamente dos lados iguales y el ángulo comprendido entre ellos también igual.</a:t>
                </a:r>
              </a:p>
              <a:p>
                <a:pPr marL="0" indent="0" algn="just">
                  <a:buNone/>
                </a:pPr>
                <a:endParaRPr lang="es-DO" sz="1100" dirty="0"/>
              </a:p>
              <a:p>
                <a:pPr algn="just"/>
                <a:r>
                  <a:rPr lang="es-DO" b="1" dirty="0"/>
                  <a:t>Ejemplo: </a:t>
                </a:r>
              </a:p>
              <a:p>
                <a:pPr algn="just"/>
                <a:endParaRPr lang="es-DO" b="1" dirty="0"/>
              </a:p>
              <a:p>
                <a:pPr algn="just"/>
                <a:endParaRPr lang="es-DO" b="1" dirty="0"/>
              </a:p>
              <a:p>
                <a:pPr algn="just"/>
                <a:endParaRPr lang="es-DO" b="1" dirty="0"/>
              </a:p>
              <a:p>
                <a:pPr algn="just"/>
                <a:endParaRPr lang="es-DO" b="1" dirty="0"/>
              </a:p>
              <a:p>
                <a:pPr algn="just"/>
                <a:endParaRPr lang="es-DO" b="1" dirty="0"/>
              </a:p>
              <a:p>
                <a:pPr marL="0" indent="0" algn="just">
                  <a:buNone/>
                </a:pPr>
                <a:r>
                  <a:rPr lang="es-DO" b="1" dirty="0"/>
                  <a:t> </a:t>
                </a:r>
                <a14:m>
                  <m:oMath xmlns:m="http://schemas.openxmlformats.org/officeDocument/2006/math">
                    <m:r>
                      <a:rPr lang="es-DO" b="1" i="1" smtClean="0"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endParaRPr lang="es-DO" b="1" i="1" dirty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s-DO" b="1" dirty="0"/>
              </a:p>
              <a:p>
                <a:pPr marL="0" indent="0" algn="just">
                  <a:buNone/>
                </a:pPr>
                <a:r>
                  <a:rPr lang="es-DO" b="1" dirty="0"/>
                  <a:t>                                                                      </a:t>
                </a:r>
                <a:r>
                  <a:rPr lang="es-DO" dirty="0"/>
                  <a:t>¿Estos dos triángulos, cumplen con el criterio LAL?</a:t>
                </a:r>
              </a:p>
              <a:p>
                <a:pPr algn="just"/>
                <a:endParaRPr lang="es-DO" b="1" dirty="0"/>
              </a:p>
              <a:p>
                <a:pPr algn="just"/>
                <a:endParaRPr lang="es-DO" dirty="0"/>
              </a:p>
              <a:p>
                <a:pPr marL="0" indent="0" algn="just">
                  <a:buNone/>
                </a:pPr>
                <a:endParaRPr lang="es-DO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0316" y="1431758"/>
                <a:ext cx="11233484" cy="5053263"/>
              </a:xfrm>
              <a:blipFill rotWithShape="0">
                <a:blip r:embed="rId2"/>
                <a:stretch>
                  <a:fillRect l="-868" t="-603" r="-977" b="-1327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222" y="2757321"/>
            <a:ext cx="5300970" cy="273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466" y="4874723"/>
            <a:ext cx="2290513" cy="150421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832" y="3014666"/>
            <a:ext cx="5230095" cy="1887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31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DO" b="1" dirty="0"/>
              <a:t>Criterio ALA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4493" y="1431758"/>
            <a:ext cx="11817321" cy="5426242"/>
          </a:xfrm>
        </p:spPr>
        <p:txBody>
          <a:bodyPr>
            <a:normAutofit/>
          </a:bodyPr>
          <a:lstStyle/>
          <a:p>
            <a:pPr algn="just"/>
            <a:r>
              <a:rPr lang="es-DO" dirty="0"/>
              <a:t>Dos triángulos son congruentes, si tienen dos ángulos respectivamente iguales y el lado comprendido entre ellos también igual.</a:t>
            </a:r>
          </a:p>
          <a:p>
            <a:pPr algn="just"/>
            <a:endParaRPr lang="es-DO" sz="1100" dirty="0"/>
          </a:p>
          <a:p>
            <a:pPr algn="just"/>
            <a:r>
              <a:rPr lang="es-DO" b="1" dirty="0"/>
              <a:t>Ejemplo:  </a:t>
            </a:r>
          </a:p>
          <a:p>
            <a:pPr algn="just"/>
            <a:endParaRPr lang="es-DO" b="1" dirty="0"/>
          </a:p>
          <a:p>
            <a:pPr algn="just"/>
            <a:endParaRPr lang="es-DO" b="1" dirty="0"/>
          </a:p>
          <a:p>
            <a:pPr algn="just"/>
            <a:endParaRPr lang="es-DO" b="1" dirty="0"/>
          </a:p>
          <a:p>
            <a:pPr algn="just"/>
            <a:endParaRPr lang="es-DO" b="1" dirty="0"/>
          </a:p>
          <a:p>
            <a:pPr algn="just"/>
            <a:endParaRPr lang="es-DO" b="1" dirty="0"/>
          </a:p>
          <a:p>
            <a:pPr marL="0" indent="0" algn="just">
              <a:buNone/>
            </a:pPr>
            <a:endParaRPr lang="es-DO" b="1" dirty="0"/>
          </a:p>
          <a:p>
            <a:pPr algn="just"/>
            <a:endParaRPr lang="es-DO" sz="2000" b="1" dirty="0"/>
          </a:p>
          <a:p>
            <a:pPr marL="0" indent="0" algn="just">
              <a:buNone/>
            </a:pPr>
            <a:endParaRPr lang="es-DO" b="1" dirty="0"/>
          </a:p>
        </p:txBody>
      </p:sp>
      <p:pic>
        <p:nvPicPr>
          <p:cNvPr id="10" name="Picture 4" descr="Resultado de imagen para congruencia de triÃ¡ngulo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93" y="3013109"/>
            <a:ext cx="3826243" cy="2601628"/>
          </a:xfrm>
          <a:prstGeom prst="rect">
            <a:avLst/>
          </a:prstGeom>
          <a:noFill/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251" y="5606845"/>
            <a:ext cx="1847850" cy="1181100"/>
          </a:xfrm>
          <a:prstGeom prst="rect">
            <a:avLst/>
          </a:prstGeom>
        </p:spPr>
      </p:pic>
      <p:pic>
        <p:nvPicPr>
          <p:cNvPr id="8198" name="Picture 6" descr="Resultado de imagen para congruencia de triÃ¡ngul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513" y="2521242"/>
            <a:ext cx="4184484" cy="2099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13" descr="Imagen relacionada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6352" y="2009268"/>
            <a:ext cx="2805462" cy="3043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0" descr="Resultado de imagen para congruencia de triÃ¡ngulos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716"/>
          <a:stretch/>
        </p:blipFill>
        <p:spPr bwMode="auto">
          <a:xfrm>
            <a:off x="3885725" y="5110625"/>
            <a:ext cx="6016264" cy="17353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73887" y="6069501"/>
            <a:ext cx="485626" cy="255788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2312" y="5826876"/>
            <a:ext cx="485626" cy="255788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80745" y="5982425"/>
            <a:ext cx="257622" cy="13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60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DO" b="1" dirty="0"/>
              <a:t>Ejemplo de proporción en triángulo: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360947" y="1825624"/>
            <a:ext cx="11538285" cy="4695491"/>
          </a:xfrm>
        </p:spPr>
        <p:txBody>
          <a:bodyPr/>
          <a:lstStyle/>
          <a:p>
            <a:endParaRPr lang="es-DO" dirty="0"/>
          </a:p>
          <a:p>
            <a:endParaRPr lang="es-DO" dirty="0"/>
          </a:p>
          <a:p>
            <a:endParaRPr lang="es-DO" dirty="0"/>
          </a:p>
          <a:p>
            <a:endParaRPr lang="es-DO" dirty="0"/>
          </a:p>
          <a:p>
            <a:endParaRPr lang="es-DO" dirty="0"/>
          </a:p>
          <a:p>
            <a:pPr marL="0" indent="0">
              <a:buNone/>
            </a:pPr>
            <a:endParaRPr lang="es-DO" dirty="0"/>
          </a:p>
          <a:p>
            <a:pPr marL="0" indent="0">
              <a:buNone/>
            </a:pPr>
            <a:endParaRPr lang="es-DO" dirty="0"/>
          </a:p>
          <a:p>
            <a:pPr marL="0" indent="0">
              <a:buNone/>
            </a:pPr>
            <a:endParaRPr lang="es-DO" dirty="0"/>
          </a:p>
        </p:txBody>
      </p:sp>
      <p:pic>
        <p:nvPicPr>
          <p:cNvPr id="7" name="Picture 2" descr="Resultado de imagen para semejanza de triÃ¡ngul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87730"/>
            <a:ext cx="4400286" cy="2024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semejanza de triÃ¡ngu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380" y="2029496"/>
            <a:ext cx="5474051" cy="214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CuadroTexto 4"/>
              <p:cNvSpPr txBox="1"/>
              <p:nvPr/>
            </p:nvSpPr>
            <p:spPr>
              <a:xfrm>
                <a:off x="959504" y="4803149"/>
                <a:ext cx="2927870" cy="10983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DO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DO" b="0" i="1" smtClean="0">
                              <a:latin typeface="Cambria Math" panose="02040503050406030204" pitchFamily="18" charset="0"/>
                            </a:rPr>
                            <m:t>8 </m:t>
                          </m:r>
                        </m:num>
                        <m:den>
                          <m:r>
                            <a:rPr lang="es-DO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s-DO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DO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DO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s-DO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s-DO" b="0" i="1" dirty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DO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DO" b="0" i="1" dirty="0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s-DO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s-DO" dirty="0"/>
              </a:p>
              <a:p>
                <a:endParaRPr lang="es-DO" dirty="0"/>
              </a:p>
              <a:p>
                <a:r>
                  <a:rPr lang="es-DO" dirty="0"/>
                  <a:t>2 </a:t>
                </a:r>
                <a14:m>
                  <m:oMath xmlns:m="http://schemas.openxmlformats.org/officeDocument/2006/math">
                    <m:r>
                      <a:rPr lang="es-DO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DO" dirty="0"/>
                  <a:t>    2 </a:t>
                </a:r>
                <a14:m>
                  <m:oMath xmlns:m="http://schemas.openxmlformats.org/officeDocument/2006/math">
                    <m:r>
                      <a:rPr lang="es-DO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DO" b="0" i="1" dirty="0" smtClean="0">
                        <a:latin typeface="Cambria Math" panose="02040503050406030204" pitchFamily="18" charset="0"/>
                      </a:rPr>
                      <m:t>   2</m:t>
                    </m:r>
                  </m:oMath>
                </a14:m>
                <a:endParaRPr lang="es-DO" dirty="0"/>
              </a:p>
            </p:txBody>
          </p:sp>
        </mc:Choice>
        <mc:Fallback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504" y="4803149"/>
                <a:ext cx="2927870" cy="1098314"/>
              </a:xfrm>
              <a:prstGeom prst="rect">
                <a:avLst/>
              </a:prstGeom>
              <a:blipFill>
                <a:blip r:embed="rId4"/>
                <a:stretch>
                  <a:fillRect l="-4782" b="-10000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8240900" y="4803149"/>
                <a:ext cx="1587742" cy="10800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DO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DO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s-DO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s-DO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D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DO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num>
                        <m:den>
                          <m:r>
                            <a:rPr lang="es-DO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s-DO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D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DO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es-DO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s-DO" b="0" i="1" dirty="0">
                  <a:latin typeface="Cambria Math" panose="02040503050406030204" pitchFamily="18" charset="0"/>
                </a:endParaRPr>
              </a:p>
              <a:p>
                <a:r>
                  <a:rPr lang="es-DO" b="0" dirty="0"/>
                  <a:t>   </a:t>
                </a:r>
              </a:p>
              <a:p>
                <a:r>
                  <a:rPr lang="es-DO" dirty="0"/>
                  <a:t>   </a:t>
                </a:r>
                <a:r>
                  <a:rPr lang="es-DO" b="0" dirty="0"/>
                  <a:t>3</a:t>
                </a:r>
                <a14:m>
                  <m:oMath xmlns:m="http://schemas.openxmlformats.org/officeDocument/2006/math">
                    <m:r>
                      <a:rPr lang="es-DO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DO" b="0" i="1" smtClean="0">
                        <a:latin typeface="Cambria Math" panose="02040503050406030204" pitchFamily="18" charset="0"/>
                      </a:rPr>
                      <m:t>=   3=    3</m:t>
                    </m:r>
                  </m:oMath>
                </a14:m>
                <a:endParaRPr lang="es-DO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0900" y="4803149"/>
                <a:ext cx="1587742" cy="1080039"/>
              </a:xfrm>
              <a:prstGeom prst="rect">
                <a:avLst/>
              </a:prstGeom>
              <a:blipFill>
                <a:blip r:embed="rId5"/>
                <a:stretch>
                  <a:fillRect b="-12429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772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7528" y="2420888"/>
            <a:ext cx="8229600" cy="1143000"/>
          </a:xfrm>
        </p:spPr>
        <p:txBody>
          <a:bodyPr>
            <a:normAutofit/>
          </a:bodyPr>
          <a:lstStyle/>
          <a:p>
            <a:r>
              <a:rPr lang="es-DO" sz="6000" b="1" dirty="0"/>
              <a:t>Semejanza de Triángulos</a:t>
            </a:r>
          </a:p>
        </p:txBody>
      </p:sp>
    </p:spTree>
    <p:extLst>
      <p:ext uri="{BB962C8B-B14F-4D97-AF65-F5344CB8AC3E}">
        <p14:creationId xmlns:p14="http://schemas.microsoft.com/office/powerpoint/2010/main" val="130609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8415" y="2256764"/>
            <a:ext cx="3527425" cy="4032250"/>
          </a:xfrm>
        </p:spPr>
        <p:txBody>
          <a:bodyPr/>
          <a:lstStyle/>
          <a:p>
            <a:pPr marL="0" indent="0">
              <a:buNone/>
            </a:pPr>
            <a:r>
              <a:rPr lang="es-ES" altLang="en-US" dirty="0"/>
              <a:t>Si dibujamos dos triángulos en la pizarra…</a:t>
            </a:r>
          </a:p>
          <a:p>
            <a:pPr marL="0" indent="0">
              <a:buNone/>
            </a:pPr>
            <a:endParaRPr lang="es-ES" altLang="en-US" dirty="0"/>
          </a:p>
          <a:p>
            <a:pPr marL="0" indent="0">
              <a:buNone/>
            </a:pPr>
            <a:r>
              <a:rPr lang="es-ES" altLang="en-US" dirty="0"/>
              <a:t>¿Cómo saber si son semejantes o no?</a:t>
            </a:r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9134088" y="1483515"/>
            <a:ext cx="1439862" cy="12446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DO" dirty="0"/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8605570" y="3155683"/>
            <a:ext cx="3168650" cy="2738437"/>
          </a:xfrm>
          <a:prstGeom prst="triangle">
            <a:avLst>
              <a:gd name="adj" fmla="val 5000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DO" dirty="0"/>
          </a:p>
        </p:txBody>
      </p:sp>
      <p:sp>
        <p:nvSpPr>
          <p:cNvPr id="2" name="Rectángulo 1"/>
          <p:cNvSpPr/>
          <p:nvPr/>
        </p:nvSpPr>
        <p:spPr>
          <a:xfrm>
            <a:off x="646771" y="245150"/>
            <a:ext cx="104821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DO" sz="2800" b="1" dirty="0">
                <a:latin typeface="Verdana" panose="020B0604030504040204" pitchFamily="34" charset="0"/>
              </a:rPr>
              <a:t>Triángulos semejantes</a:t>
            </a:r>
          </a:p>
          <a:p>
            <a:pPr algn="ctr"/>
            <a:endParaRPr lang="es-DO" sz="2000" dirty="0">
              <a:latin typeface="Verdana" panose="020B060403050404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38254" y="2216380"/>
            <a:ext cx="577261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DO" b="1" dirty="0">
                <a:latin typeface="Verdana" panose="020B0604030504040204" pitchFamily="34" charset="0"/>
              </a:rPr>
              <a:t>Dos de los ángulos de un triángulo miden 60º y 40º; Pero en otro triángulo dos de los ángulos miden 80º y 20º. </a:t>
            </a:r>
          </a:p>
          <a:p>
            <a:pPr algn="just"/>
            <a:endParaRPr lang="es-DO" b="1" dirty="0">
              <a:latin typeface="Verdana" panose="020B0604030504040204" pitchFamily="34" charset="0"/>
            </a:endParaRPr>
          </a:p>
          <a:p>
            <a:pPr algn="just"/>
            <a:r>
              <a:rPr lang="es-DO" b="1" dirty="0">
                <a:latin typeface="Verdana" panose="020B0604030504040204" pitchFamily="34" charset="0"/>
              </a:rPr>
              <a:t>¿Ambos triángulos son semejantes?</a:t>
            </a:r>
          </a:p>
          <a:p>
            <a:pPr algn="just"/>
            <a:endParaRPr lang="es-DO" b="1" dirty="0">
              <a:latin typeface="Verdana" panose="020B0604030504040204" pitchFamily="34" charset="0"/>
            </a:endParaRPr>
          </a:p>
          <a:p>
            <a:pPr algn="just"/>
            <a:r>
              <a:rPr lang="es-DO" sz="2000" b="1" dirty="0">
                <a:latin typeface="Verdana" panose="020B0604030504040204" pitchFamily="34" charset="0"/>
              </a:rPr>
              <a:t>¿Todos los triángulos isósceles son semejantes entre sí?.</a:t>
            </a:r>
            <a:endParaRPr lang="es-DO" sz="2000" b="1" dirty="0"/>
          </a:p>
        </p:txBody>
      </p:sp>
      <p:sp>
        <p:nvSpPr>
          <p:cNvPr id="4" name="Rectángulo 3"/>
          <p:cNvSpPr/>
          <p:nvPr/>
        </p:nvSpPr>
        <p:spPr>
          <a:xfrm>
            <a:off x="338254" y="1108894"/>
            <a:ext cx="90956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DO" sz="2400" dirty="0">
                <a:latin typeface="Verdana" panose="020B0604030504040204" pitchFamily="34" charset="0"/>
              </a:rPr>
              <a:t>Dos triángulos son semejantes si las medidas de cada ángulos en cada uno de los triángulos son iguales.</a:t>
            </a:r>
          </a:p>
        </p:txBody>
      </p:sp>
    </p:spTree>
    <p:extLst>
      <p:ext uri="{BB962C8B-B14F-4D97-AF65-F5344CB8AC3E}">
        <p14:creationId xmlns:p14="http://schemas.microsoft.com/office/powerpoint/2010/main" val="36126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36870" grpId="0" animBg="1"/>
      <p:bldP spid="368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02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208213" y="1700213"/>
                <a:ext cx="7772400" cy="41148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s-ES" altLang="en-US" dirty="0"/>
                  <a:t>Existen tres criterios de semejanza que te ayudarán a determinar si un triángulo es semejante con otro.</a:t>
                </a:r>
              </a:p>
              <a:p>
                <a:pPr marL="0" indent="0">
                  <a:buNone/>
                </a:pPr>
                <a:r>
                  <a:rPr lang="es-ES" altLang="en-US" dirty="0"/>
                  <a:t>Estos son:</a:t>
                </a:r>
              </a:p>
              <a:p>
                <a:pPr lvl="1"/>
                <a:r>
                  <a:rPr lang="es-ES" altLang="en-US" dirty="0">
                    <a:solidFill>
                      <a:schemeClr val="hlink"/>
                    </a:solidFill>
                  </a:rPr>
                  <a:t>Criterio AAA</a:t>
                </a:r>
              </a:p>
              <a:p>
                <a:pPr lvl="1"/>
                <a:r>
                  <a:rPr lang="es-ES" altLang="en-US" dirty="0">
                    <a:solidFill>
                      <a:schemeClr val="hlink"/>
                    </a:solidFill>
                  </a:rPr>
                  <a:t>Criterio LAL</a:t>
                </a:r>
              </a:p>
              <a:p>
                <a:pPr lvl="1"/>
                <a:r>
                  <a:rPr lang="es-ES" altLang="en-US" dirty="0">
                    <a:solidFill>
                      <a:schemeClr val="hlink"/>
                    </a:solidFill>
                  </a:rPr>
                  <a:t>Criterio LLL</a:t>
                </a:r>
              </a:p>
              <a:p>
                <a:pPr lvl="1"/>
                <a:endParaRPr lang="es-ES" altLang="en-US" dirty="0">
                  <a:solidFill>
                    <a:schemeClr val="hlink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DO" altLang="en-US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  <m:r>
                      <a:rPr lang="es-MX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s-DO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s-ES" altLang="en-US" dirty="0">
                    <a:solidFill>
                      <a:schemeClr val="hlink"/>
                    </a:solidFill>
                  </a:rPr>
                  <a:t> </a:t>
                </a:r>
                <a:r>
                  <a:rPr lang="es-ES" altLang="en-US" dirty="0"/>
                  <a:t>significado</a:t>
                </a:r>
              </a:p>
              <a:p>
                <a:pPr marL="457200" lvl="1" indent="0">
                  <a:buNone/>
                </a:pPr>
                <a:r>
                  <a:rPr lang="es-ES" altLang="en-US" dirty="0"/>
                  <a:t>m</a:t>
                </a:r>
                <a:r>
                  <a:rPr lang="es-ES" altLang="en-US" dirty="0">
                    <a:solidFill>
                      <a:schemeClr val="hlink"/>
                    </a:solidFill>
                  </a:rPr>
                  <a:t> medida.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s-MX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s-ES" altLang="en-US" dirty="0">
                    <a:solidFill>
                      <a:schemeClr val="hlink"/>
                    </a:solidFill>
                  </a:rPr>
                  <a:t> ángulo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s-DO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s-ES" altLang="en-US" dirty="0">
                    <a:solidFill>
                      <a:schemeClr val="hlink"/>
                    </a:solidFill>
                  </a:rPr>
                  <a:t> nombre del ángulo</a:t>
                </a:r>
              </a:p>
              <a:p>
                <a:pPr marL="457200" lvl="1" indent="0">
                  <a:buNone/>
                </a:pPr>
                <a:endParaRPr lang="es-ES" altLang="en-US" dirty="0">
                  <a:solidFill>
                    <a:schemeClr val="hlink"/>
                  </a:solidFill>
                </a:endParaRPr>
              </a:p>
            </p:txBody>
          </p:sp>
        </mc:Choice>
        <mc:Fallback xmlns="">
          <p:sp>
            <p:nvSpPr>
              <p:cNvPr id="5120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208213" y="1700213"/>
                <a:ext cx="7772400" cy="4114800"/>
              </a:xfrm>
              <a:blipFill>
                <a:blip r:embed="rId3"/>
                <a:stretch>
                  <a:fillRect l="-1569" t="-3407" r="-157" b="-2963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03" name="AutoShape 3"/>
          <p:cNvSpPr>
            <a:spLocks noChangeArrowheads="1"/>
          </p:cNvSpPr>
          <p:nvPr/>
        </p:nvSpPr>
        <p:spPr bwMode="auto">
          <a:xfrm>
            <a:off x="2030413" y="328613"/>
            <a:ext cx="8077200" cy="762000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noFill/>
          </a:ln>
        </p:spPr>
        <p:txBody>
          <a:bodyPr wrap="none" anchor="ctr"/>
          <a:lstStyle/>
          <a:p>
            <a:pPr algn="ctr"/>
            <a:endParaRPr lang="es-MX" altLang="en-US" dirty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2063751" y="404813"/>
            <a:ext cx="79930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s-ES_tradnl" altLang="en-US" dirty="0">
                <a:solidFill>
                  <a:schemeClr val="bg1"/>
                </a:solidFill>
              </a:rPr>
              <a:t>Criterios de semejanza</a:t>
            </a:r>
            <a:endParaRPr lang="es-ES_tradnl" alt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21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1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1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1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1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1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2226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959006" y="1484314"/>
                <a:ext cx="10303726" cy="3176587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s-ES" altLang="en-US" dirty="0"/>
                  <a:t>Dos triángulos son semejantes cuando en ambos triángulos existen dos ángulos iguales.</a:t>
                </a:r>
              </a:p>
              <a:p>
                <a:pPr marL="0" indent="0">
                  <a:buNone/>
                </a:pPr>
                <a:endParaRPr lang="es-ES" altLang="en-US" dirty="0"/>
              </a:p>
              <a:p>
                <a:pPr marL="0" indent="0">
                  <a:buNone/>
                </a:pPr>
                <a:r>
                  <a:rPr lang="es-ES" altLang="en-US" dirty="0"/>
                  <a:t>Es decir:</a:t>
                </a:r>
              </a:p>
              <a:p>
                <a:pPr>
                  <a:buFontTx/>
                  <a:buNone/>
                </a:pPr>
                <a:r>
                  <a:rPr lang="es-MX" altLang="en-US" dirty="0"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DO" altLang="en-US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  <m:r>
                      <a:rPr lang="es-MX" alt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s-DO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s-DO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s-DO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s-DO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s-DO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</m:oMath>
                </a14:m>
                <a:endParaRPr lang="es-ES" altLang="en-US" dirty="0">
                  <a:cs typeface="Arial" panose="020B0604020202020204" pitchFamily="34" charset="0"/>
                </a:endParaRPr>
              </a:p>
              <a:p>
                <a:pPr>
                  <a:buNone/>
                </a:pPr>
                <a:r>
                  <a:rPr lang="es-MX" altLang="en-US" dirty="0"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DO" altLang="en-US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  <m:r>
                      <a:rPr lang="es-MX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s-DO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s-DO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s-DO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s-DO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s-DO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</m:oMath>
                </a14:m>
                <a:endParaRPr lang="es-ES" altLang="en-US" dirty="0">
                  <a:cs typeface="Arial" panose="020B0604020202020204" pitchFamily="34" charset="0"/>
                </a:endParaRPr>
              </a:p>
              <a:p>
                <a:pPr>
                  <a:buFontTx/>
                  <a:buNone/>
                </a:pPr>
                <a:endParaRPr lang="el-GR" altLang="en-US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222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59006" y="1484314"/>
                <a:ext cx="10303726" cy="3176587"/>
              </a:xfrm>
              <a:blipFill rotWithShape="0">
                <a:blip r:embed="rId3"/>
                <a:stretch>
                  <a:fillRect l="-1183" t="-3065" r="-1183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227" name="AutoShape 3"/>
          <p:cNvSpPr>
            <a:spLocks noChangeArrowheads="1"/>
          </p:cNvSpPr>
          <p:nvPr/>
        </p:nvSpPr>
        <p:spPr bwMode="auto">
          <a:xfrm>
            <a:off x="2030413" y="328613"/>
            <a:ext cx="8077200" cy="762000"/>
          </a:xfrm>
          <a:prstGeom prst="roundRect">
            <a:avLst>
              <a:gd name="adj" fmla="val 16667"/>
            </a:avLst>
          </a:prstGeom>
          <a:solidFill>
            <a:srgbClr val="FF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DO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063751" y="404813"/>
            <a:ext cx="7993063" cy="60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s-ES_tradnl" altLang="en-US" dirty="0">
                <a:solidFill>
                  <a:schemeClr val="bg1"/>
                </a:solidFill>
              </a:rPr>
              <a:t>Criterio AA (ángulo - ángulo)</a:t>
            </a:r>
            <a:endParaRPr lang="es-ES_tradnl" altLang="en-US" dirty="0">
              <a:solidFill>
                <a:schemeClr val="bg2"/>
              </a:solidFill>
            </a:endParaRPr>
          </a:p>
        </p:txBody>
      </p:sp>
      <p:pic>
        <p:nvPicPr>
          <p:cNvPr id="2054" name="Picture 6" descr="Resultado de imagen para criterios de semejanzas AA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16" t="5445" b="29671"/>
          <a:stretch/>
        </p:blipFill>
        <p:spPr bwMode="auto">
          <a:xfrm>
            <a:off x="3055441" y="4315525"/>
            <a:ext cx="2698595" cy="2486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Resultado de imagen para criterios de semejanzas AA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5" t="5445" r="53819" b="33163"/>
          <a:stretch/>
        </p:blipFill>
        <p:spPr bwMode="auto">
          <a:xfrm>
            <a:off x="775200" y="4399607"/>
            <a:ext cx="1878795" cy="1672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Resultado de imagen para criterios de semejanzas AA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61" t="81094" r="38099"/>
          <a:stretch/>
        </p:blipFill>
        <p:spPr bwMode="auto">
          <a:xfrm>
            <a:off x="356846" y="6115361"/>
            <a:ext cx="2720897" cy="724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4928839" y="2580970"/>
            <a:ext cx="71564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altLang="en-US" sz="2400" dirty="0"/>
              <a:t>Siguiendo el criterio AA, ¿Estos triángulos han de ser semejantes?.</a:t>
            </a:r>
          </a:p>
        </p:txBody>
      </p:sp>
      <p:grpSp>
        <p:nvGrpSpPr>
          <p:cNvPr id="17" name="Group 29"/>
          <p:cNvGrpSpPr>
            <a:grpSpLocks/>
          </p:cNvGrpSpPr>
          <p:nvPr/>
        </p:nvGrpSpPr>
        <p:grpSpPr bwMode="auto">
          <a:xfrm>
            <a:off x="6069013" y="3526994"/>
            <a:ext cx="3805392" cy="2031892"/>
            <a:chOff x="612" y="1842"/>
            <a:chExt cx="3311" cy="1895"/>
          </a:xfrm>
        </p:grpSpPr>
        <p:grpSp>
          <p:nvGrpSpPr>
            <p:cNvPr id="18" name="Group 15"/>
            <p:cNvGrpSpPr>
              <a:grpSpLocks/>
            </p:cNvGrpSpPr>
            <p:nvPr/>
          </p:nvGrpSpPr>
          <p:grpSpPr bwMode="auto">
            <a:xfrm>
              <a:off x="612" y="1842"/>
              <a:ext cx="3311" cy="1895"/>
              <a:chOff x="295" y="1797"/>
              <a:chExt cx="2540" cy="1454"/>
            </a:xfrm>
          </p:grpSpPr>
          <p:sp>
            <p:nvSpPr>
              <p:cNvPr id="21" name="Line 5"/>
              <p:cNvSpPr>
                <a:spLocks noChangeShapeType="1"/>
              </p:cNvSpPr>
              <p:nvPr/>
            </p:nvSpPr>
            <p:spPr bwMode="auto">
              <a:xfrm flipV="1">
                <a:off x="295" y="1797"/>
                <a:ext cx="1212" cy="14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DO" dirty="0"/>
              </a:p>
            </p:txBody>
          </p:sp>
          <p:sp>
            <p:nvSpPr>
              <p:cNvPr id="22" name="Line 6"/>
              <p:cNvSpPr>
                <a:spLocks noChangeShapeType="1"/>
              </p:cNvSpPr>
              <p:nvPr/>
            </p:nvSpPr>
            <p:spPr bwMode="auto">
              <a:xfrm>
                <a:off x="1507" y="1797"/>
                <a:ext cx="1328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DO" dirty="0"/>
              </a:p>
            </p:txBody>
          </p:sp>
          <p:sp>
            <p:nvSpPr>
              <p:cNvPr id="23" name="Line 7"/>
              <p:cNvSpPr>
                <a:spLocks noChangeShapeType="1"/>
              </p:cNvSpPr>
              <p:nvPr/>
            </p:nvSpPr>
            <p:spPr bwMode="auto">
              <a:xfrm flipV="1">
                <a:off x="295" y="2115"/>
                <a:ext cx="2540" cy="1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DO" dirty="0"/>
              </a:p>
            </p:txBody>
          </p:sp>
        </p:grpSp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2063" y="1979"/>
              <a:ext cx="39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s-ES" altLang="en-US" dirty="0"/>
                <a:t>100º</a:t>
              </a:r>
            </a:p>
          </p:txBody>
        </p:sp>
        <p:sp>
          <p:nvSpPr>
            <p:cNvPr id="20" name="Text Box 25"/>
            <p:cNvSpPr txBox="1">
              <a:spLocks noChangeArrowheads="1"/>
            </p:cNvSpPr>
            <p:nvPr/>
          </p:nvSpPr>
          <p:spPr bwMode="auto">
            <a:xfrm>
              <a:off x="1020" y="3158"/>
              <a:ext cx="32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s-ES" altLang="en-US" dirty="0"/>
                <a:t>30º</a:t>
              </a:r>
            </a:p>
          </p:txBody>
        </p:sp>
      </p:grpSp>
      <p:grpSp>
        <p:nvGrpSpPr>
          <p:cNvPr id="24" name="Group 27"/>
          <p:cNvGrpSpPr>
            <a:grpSpLocks/>
          </p:cNvGrpSpPr>
          <p:nvPr/>
        </p:nvGrpSpPr>
        <p:grpSpPr bwMode="auto">
          <a:xfrm>
            <a:off x="9025674" y="4075794"/>
            <a:ext cx="2987675" cy="1754188"/>
            <a:chOff x="3243" y="2132"/>
            <a:chExt cx="1882" cy="1105"/>
          </a:xfrm>
        </p:grpSpPr>
        <p:sp>
          <p:nvSpPr>
            <p:cNvPr id="25" name="Text Box 14"/>
            <p:cNvSpPr txBox="1">
              <a:spLocks noChangeArrowheads="1"/>
            </p:cNvSpPr>
            <p:nvPr/>
          </p:nvSpPr>
          <p:spPr bwMode="auto">
            <a:xfrm>
              <a:off x="4014" y="2931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s-ES" altLang="en-US" dirty="0"/>
                <a:t>100º</a:t>
              </a:r>
            </a:p>
          </p:txBody>
        </p:sp>
        <p:grpSp>
          <p:nvGrpSpPr>
            <p:cNvPr id="26" name="Group 16"/>
            <p:cNvGrpSpPr>
              <a:grpSpLocks/>
            </p:cNvGrpSpPr>
            <p:nvPr/>
          </p:nvGrpSpPr>
          <p:grpSpPr bwMode="auto">
            <a:xfrm rot="9497846">
              <a:off x="3243" y="2160"/>
              <a:ext cx="1882" cy="1077"/>
              <a:chOff x="295" y="1797"/>
              <a:chExt cx="2540" cy="1454"/>
            </a:xfrm>
          </p:grpSpPr>
          <p:sp>
            <p:nvSpPr>
              <p:cNvPr id="28" name="Line 17"/>
              <p:cNvSpPr>
                <a:spLocks noChangeShapeType="1"/>
              </p:cNvSpPr>
              <p:nvPr/>
            </p:nvSpPr>
            <p:spPr bwMode="auto">
              <a:xfrm flipV="1">
                <a:off x="295" y="1797"/>
                <a:ext cx="1212" cy="14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DO" dirty="0"/>
              </a:p>
            </p:txBody>
          </p:sp>
          <p:sp>
            <p:nvSpPr>
              <p:cNvPr id="29" name="Line 18"/>
              <p:cNvSpPr>
                <a:spLocks noChangeShapeType="1"/>
              </p:cNvSpPr>
              <p:nvPr/>
            </p:nvSpPr>
            <p:spPr bwMode="auto">
              <a:xfrm>
                <a:off x="1507" y="1797"/>
                <a:ext cx="1328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DO" dirty="0"/>
              </a:p>
            </p:txBody>
          </p:sp>
          <p:sp>
            <p:nvSpPr>
              <p:cNvPr id="30" name="Line 19"/>
              <p:cNvSpPr>
                <a:spLocks noChangeShapeType="1"/>
              </p:cNvSpPr>
              <p:nvPr/>
            </p:nvSpPr>
            <p:spPr bwMode="auto">
              <a:xfrm flipV="1">
                <a:off x="295" y="2115"/>
                <a:ext cx="2540" cy="1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DO" dirty="0"/>
              </a:p>
            </p:txBody>
          </p:sp>
        </p:grp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4444" y="2132"/>
              <a:ext cx="3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s-ES" altLang="en-US" dirty="0"/>
                <a:t>30º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646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2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2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427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810491" y="1268414"/>
                <a:ext cx="11112804" cy="5373018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buNone/>
                </a:pPr>
                <a:r>
                  <a:rPr lang="es-ES" altLang="en-US" dirty="0"/>
                  <a:t>Dos triángulos que tienen dos lados proporcionales y el ángulo entre estos dos lados congruente, entonces son semejantes.</a:t>
                </a:r>
              </a:p>
              <a:p>
                <a:pPr marL="0" indent="0">
                  <a:buNone/>
                </a:pPr>
                <a:r>
                  <a:rPr lang="es-ES" altLang="en-US" dirty="0"/>
                  <a:t>Ejemplo:</a:t>
                </a:r>
              </a:p>
              <a:p>
                <a:pPr marL="0" indent="0">
                  <a:buNone/>
                </a:pPr>
                <a:endParaRPr lang="es-ES" altLang="en-US" dirty="0"/>
              </a:p>
              <a:p>
                <a:pPr marL="0" indent="0">
                  <a:buNone/>
                </a:pPr>
                <a:endParaRPr lang="es-ES" altLang="en-US" dirty="0"/>
              </a:p>
              <a:p>
                <a:pPr marL="0" indent="0">
                  <a:buNone/>
                </a:pPr>
                <a:endParaRPr lang="es-ES" altLang="en-US" dirty="0"/>
              </a:p>
              <a:p>
                <a:pPr marL="0" indent="0">
                  <a:buNone/>
                </a:pPr>
                <a:endParaRPr lang="es-ES" altLang="en-US" dirty="0"/>
              </a:p>
              <a:p>
                <a:pPr marL="0" indent="0">
                  <a:buNone/>
                </a:pPr>
                <a:endParaRPr lang="es-ES" altLang="en-US" dirty="0"/>
              </a:p>
              <a:p>
                <a:pPr marL="0" indent="0">
                  <a:buNone/>
                </a:pPr>
                <a:r>
                  <a:rPr lang="es-ES" altLang="en-US" dirty="0"/>
                  <a:t>                                             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alt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DO" altLang="en-US" i="1">
                            <a:latin typeface="Cambria Math" panose="02040503050406030204" pitchFamily="18" charset="0"/>
                          </a:rPr>
                          <m:t>7.5</m:t>
                        </m:r>
                        <m:r>
                          <a:rPr lang="es-DO" altLang="en-US" i="1">
                            <a:latin typeface="Cambria Math" panose="02040503050406030204" pitchFamily="18" charset="0"/>
                          </a:rPr>
                          <m:t>𝑐𝑚</m:t>
                        </m:r>
                      </m:num>
                      <m:den>
                        <m:r>
                          <a:rPr lang="es-DO" altLang="en-US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DO" altLang="en-US" i="1">
                            <a:latin typeface="Cambria Math" panose="02040503050406030204" pitchFamily="18" charset="0"/>
                          </a:rPr>
                          <m:t>𝑐𝑚</m:t>
                        </m:r>
                      </m:den>
                    </m:f>
                    <m:r>
                      <a:rPr lang="es-DO" alt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DO" alt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DO" altLang="en-US" i="1">
                            <a:latin typeface="Cambria Math" panose="02040503050406030204" pitchFamily="18" charset="0"/>
                          </a:rPr>
                          <m:t>12.5</m:t>
                        </m:r>
                        <m:r>
                          <a:rPr lang="es-DO" altLang="en-US" i="1">
                            <a:latin typeface="Cambria Math" panose="02040503050406030204" pitchFamily="18" charset="0"/>
                          </a:rPr>
                          <m:t>𝑐𝑚</m:t>
                        </m:r>
                      </m:num>
                      <m:den>
                        <m:r>
                          <a:rPr lang="es-DO" altLang="en-US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s-DO" altLang="en-US" i="1">
                            <a:latin typeface="Cambria Math" panose="02040503050406030204" pitchFamily="18" charset="0"/>
                          </a:rPr>
                          <m:t>𝑐𝑚</m:t>
                        </m:r>
                      </m:den>
                    </m:f>
                  </m:oMath>
                </a14:m>
                <a:endParaRPr lang="es-ES" altLang="en-US" dirty="0"/>
              </a:p>
              <a:p>
                <a:pPr marL="0" indent="0">
                  <a:buNone/>
                </a:pPr>
                <a:r>
                  <a:rPr lang="es-ES" altLang="en-US" dirty="0"/>
                  <a:t>        </a:t>
                </a:r>
              </a:p>
              <a:p>
                <a:pPr marL="0" indent="0">
                  <a:buNone/>
                </a:pPr>
                <a:r>
                  <a:rPr lang="es-ES" altLang="en-US" dirty="0"/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alt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DO" altLang="en-US" i="1"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s-DO" altLang="en-US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s-DO" alt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DO" alt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DO" altLang="en-US" i="1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s-DO" altLang="en-US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s-ES" altLang="en-US" dirty="0"/>
              </a:p>
            </p:txBody>
          </p:sp>
        </mc:Choice>
        <mc:Fallback xmlns="">
          <p:sp>
            <p:nvSpPr>
              <p:cNvPr id="5427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10491" y="1268414"/>
                <a:ext cx="11112804" cy="5373018"/>
              </a:xfrm>
              <a:blipFill rotWithShape="0">
                <a:blip r:embed="rId3"/>
                <a:stretch>
                  <a:fillRect l="-1152" t="-2497" r="-1097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2030413" y="328613"/>
            <a:ext cx="8077200" cy="762000"/>
          </a:xfrm>
          <a:prstGeom prst="roundRect">
            <a:avLst>
              <a:gd name="adj" fmla="val 16667"/>
            </a:avLst>
          </a:prstGeom>
          <a:solidFill>
            <a:srgbClr val="FF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DO" dirty="0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2114550" y="404813"/>
            <a:ext cx="7993063" cy="60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s-ES_tradnl" altLang="en-US" dirty="0">
                <a:solidFill>
                  <a:schemeClr val="bg1"/>
                </a:solidFill>
              </a:rPr>
              <a:t>Criterio LAL (lado – ángulo – lado)</a:t>
            </a:r>
            <a:endParaRPr lang="es-ES_tradnl" altLang="en-US" dirty="0">
              <a:solidFill>
                <a:schemeClr val="bg2"/>
              </a:solidFill>
            </a:endParaRPr>
          </a:p>
        </p:txBody>
      </p:sp>
      <p:pic>
        <p:nvPicPr>
          <p:cNvPr id="3074" name="Picture 2" descr="Resultado de imagen para semejanza de triÃ¡ngulo L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487" y="2693170"/>
            <a:ext cx="3334756" cy="275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sultado de imagen para semejanza de triÃ¡ngulo LAL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58"/>
          <a:stretch/>
        </p:blipFill>
        <p:spPr bwMode="auto">
          <a:xfrm>
            <a:off x="6260385" y="3329563"/>
            <a:ext cx="5300068" cy="1481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5636794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160265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42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4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4696" y="1287379"/>
            <a:ext cx="11670630" cy="5378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altLang="en-US" dirty="0"/>
              <a:t>Dos triángulos son semejantes cuando sus tres lados son proporcionales, respectivamente.</a:t>
            </a:r>
          </a:p>
          <a:p>
            <a:pPr marL="0" indent="0">
              <a:buNone/>
            </a:pPr>
            <a:r>
              <a:rPr lang="es-ES" altLang="en-US" dirty="0"/>
              <a:t>Es decir:</a:t>
            </a:r>
          </a:p>
          <a:p>
            <a:pPr marL="0" indent="0">
              <a:buNone/>
            </a:pPr>
            <a:endParaRPr lang="es-ES" altLang="en-US" dirty="0"/>
          </a:p>
          <a:p>
            <a:pPr marL="0" indent="0">
              <a:buNone/>
            </a:pPr>
            <a:endParaRPr lang="es-ES" altLang="en-US" dirty="0"/>
          </a:p>
          <a:p>
            <a:pPr>
              <a:buFontTx/>
              <a:buNone/>
            </a:pPr>
            <a:r>
              <a:rPr lang="es-ES" altLang="en-US" dirty="0">
                <a:cs typeface="Arial" panose="020B0604020202020204" pitchFamily="34" charset="0"/>
              </a:rPr>
              <a:t>	</a:t>
            </a:r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2030413" y="328613"/>
            <a:ext cx="8077200" cy="762000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noFill/>
          </a:ln>
        </p:spPr>
        <p:txBody>
          <a:bodyPr wrap="none" anchor="ctr"/>
          <a:lstStyle/>
          <a:p>
            <a:endParaRPr lang="es-DO" dirty="0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2063751" y="404813"/>
            <a:ext cx="7993063" cy="60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s-ES_tradnl" altLang="en-US" dirty="0">
                <a:solidFill>
                  <a:schemeClr val="bg1"/>
                </a:solidFill>
              </a:rPr>
              <a:t>Criterio LLL (lado – lado – lado)</a:t>
            </a:r>
            <a:endParaRPr lang="es-ES_tradnl" altLang="en-US" dirty="0">
              <a:solidFill>
                <a:schemeClr val="bg2"/>
              </a:solidFill>
            </a:endParaRPr>
          </a:p>
        </p:txBody>
      </p:sp>
      <p:pic>
        <p:nvPicPr>
          <p:cNvPr id="4098" name="Picture 2" descr="Imagen relacionad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95"/>
          <a:stretch/>
        </p:blipFill>
        <p:spPr bwMode="auto">
          <a:xfrm>
            <a:off x="264696" y="2652996"/>
            <a:ext cx="4835907" cy="229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868365" y="5152296"/>
                <a:ext cx="1162048" cy="5745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DO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DO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DO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s-DO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D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DO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s-DO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  <m:r>
                        <a:rPr lang="es-DO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D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DO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s-DO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</m:oMath>
                  </m:oMathPara>
                </a14:m>
                <a:endParaRPr lang="es-DO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365" y="5152296"/>
                <a:ext cx="1162048" cy="57451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264696" y="6024215"/>
                <a:ext cx="1399422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DO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DO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s-DO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s-DO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D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DO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s-DO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s-DO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D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DO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s-DO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s-DO" dirty="0"/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696" y="6024215"/>
                <a:ext cx="1399422" cy="5203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echa derecha 3"/>
          <p:cNvSpPr/>
          <p:nvPr/>
        </p:nvSpPr>
        <p:spPr>
          <a:xfrm>
            <a:off x="1773239" y="6154314"/>
            <a:ext cx="581024" cy="26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2463384" y="6024215"/>
                <a:ext cx="1142942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DO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D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D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DO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D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D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D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DO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D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D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D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DO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384" y="6024215"/>
                <a:ext cx="1142942" cy="5186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n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96589" y="2749957"/>
            <a:ext cx="6338737" cy="22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87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uiExpand="1" build="p"/>
      <p:bldP spid="2" grpId="0"/>
      <p:bldP spid="3" grpId="0"/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2030413" y="328613"/>
            <a:ext cx="8077200" cy="762000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noFill/>
          </a:ln>
        </p:spPr>
        <p:txBody>
          <a:bodyPr wrap="none" anchor="ctr"/>
          <a:lstStyle/>
          <a:p>
            <a:endParaRPr lang="es-DO" dirty="0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2063751" y="404813"/>
            <a:ext cx="79930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s-ES_tradnl" altLang="en-US" dirty="0">
                <a:solidFill>
                  <a:schemeClr val="bg1"/>
                </a:solidFill>
              </a:rPr>
              <a:t>Ejemplos de triángulos no semejantes</a:t>
            </a:r>
            <a:endParaRPr lang="es-ES_tradnl" altLang="en-US" dirty="0">
              <a:solidFill>
                <a:schemeClr val="bg2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853" y="1479383"/>
            <a:ext cx="6057349" cy="206617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934325"/>
            <a:ext cx="5483835" cy="2245643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0282" y="3094121"/>
            <a:ext cx="606742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59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6667</TotalTime>
  <Words>519</Words>
  <Application>Microsoft Office PowerPoint</Application>
  <PresentationFormat>Panorámica</PresentationFormat>
  <Paragraphs>118</Paragraphs>
  <Slides>15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Verdana</vt:lpstr>
      <vt:lpstr>Tema de Office</vt:lpstr>
      <vt:lpstr>La proporcionalidad </vt:lpstr>
      <vt:lpstr>Ejemplo de proporción en triángulo:</vt:lpstr>
      <vt:lpstr>Semejanza de Triángulos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CONGRUENCIA DE TRIANGULOS</vt:lpstr>
      <vt:lpstr>CONGRUENCIA DE TRIANGULOS</vt:lpstr>
      <vt:lpstr>Criterios de congruencias </vt:lpstr>
      <vt:lpstr>Criterio LLL</vt:lpstr>
      <vt:lpstr>Criterio LAL.</vt:lpstr>
      <vt:lpstr>Criterio ALA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 proporcionalidad</dc:title>
  <dc:creator>Samuel Hidalgo</dc:creator>
  <cp:lastModifiedBy>DEVINSON LOPEZ TORIBIO</cp:lastModifiedBy>
  <cp:revision>11</cp:revision>
  <dcterms:created xsi:type="dcterms:W3CDTF">2021-01-25T23:02:13Z</dcterms:created>
  <dcterms:modified xsi:type="dcterms:W3CDTF">2021-02-02T02:00:24Z</dcterms:modified>
</cp:coreProperties>
</file>