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22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1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53AE9-9F4B-46D8-9A8C-CDE7D2692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FC981A-80AE-4B7C-96CC-90BC59636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83D6F-30E8-4E45-AA58-A32527881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30B9-85C5-4E12-91C4-BA50B1A8DE4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1B4E4-2591-4CE0-B5E7-69D81D778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210E3-ADFA-45AF-981A-8D586E6A1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1DB6C-683E-4E05-BBD0-158B8F36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71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73D5E-4520-4E51-BCA1-36942876B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FD834B-14CD-4F86-AC67-CB0E277ABB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932A3-D8CC-4225-9F41-644355BD8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30B9-85C5-4E12-91C4-BA50B1A8DE4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75290-ED7E-488E-8328-1C049E12C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0CC95-16D5-4747-A3FA-C4D1EB702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1DB6C-683E-4E05-BBD0-158B8F36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0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641679-9E85-4780-9D46-066CCC2C9E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FA3CE0-9F12-42A8-9E31-BAF32634E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842B0-726E-446D-A47F-775E5FAFF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30B9-85C5-4E12-91C4-BA50B1A8DE4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93139-26BC-43C1-9F8A-6DD6BEBC0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B0C38-7AE1-466E-ADFC-FBE9FBFB4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1DB6C-683E-4E05-BBD0-158B8F36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33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1675A-E778-4528-98F0-842728FBC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E7016-B6B2-4179-968F-0DA9B176B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C0C5D-5DC7-4BEE-BFEC-4290350B8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30B9-85C5-4E12-91C4-BA50B1A8DE4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BA22A-7115-48BA-A6FB-1FED0DD50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521BA-7317-4933-9293-A45484A7C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1DB6C-683E-4E05-BBD0-158B8F36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8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BAE29-18B7-4313-9DD5-BD67430E3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300757-117D-4702-A000-A1532D59A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1FD1A-98E1-41E7-B5C9-158B7BADC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30B9-85C5-4E12-91C4-BA50B1A8DE4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50175-BCCA-4C6B-BF19-A02F065D9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5A3D0-6CAE-4041-8B81-6740AA87C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1DB6C-683E-4E05-BBD0-158B8F36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4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B7EC6-F3A8-40D4-B735-B9569A0C0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C48F2-CFFC-46A3-95B0-A381359DBF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F14CD1-54C1-48A1-9470-6AE8E91972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8C91B3-61BC-485C-AEB7-13C356090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30B9-85C5-4E12-91C4-BA50B1A8DE4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ED6FDB-8741-4A1E-AF63-AC766565B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FE1730-A60D-4BFB-909F-C8BEBE89B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1DB6C-683E-4E05-BBD0-158B8F36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8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B4EBF-12C0-4FC9-94D4-8EA57AB7D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1FF90-548A-4945-BAFB-8B9C19E2E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321BB-0B33-4820-9C0A-47D83A1E0C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F9BEB5-5D69-4724-95AB-52410BAAAA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E95C7F-72D9-4FEA-BC8F-14FAD34259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E7BE7F-27B2-4B0E-82EE-4D39EB533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30B9-85C5-4E12-91C4-BA50B1A8DE4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320A79-184B-4F4C-9150-0A4E9E29B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6C7CEF-951A-45D9-BE3B-32C10056C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1DB6C-683E-4E05-BBD0-158B8F36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3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7D542-718E-4BD1-911A-6ED8332B1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3E223-0FE4-4306-80BA-4264FF00A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30B9-85C5-4E12-91C4-BA50B1A8DE4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63B256-AC46-44B7-95F5-CF286DCA9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F3547E-D7F2-4511-881A-197C960DB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1DB6C-683E-4E05-BBD0-158B8F36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2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9383D-01DF-43D2-86AD-38C5C75CB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30B9-85C5-4E12-91C4-BA50B1A8DE4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D5F531-EDF5-43FB-82A4-AB5253FFA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B2ED55-7ABD-4641-9A25-93BE15E86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1DB6C-683E-4E05-BBD0-158B8F36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3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F148C-2B8B-4DD7-9C7A-71D99F198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C5AAD-C404-4809-BC1A-FAC06BDB2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960250-5C61-4E2F-BD22-C642091CBE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59885A-C07E-45D3-BB2A-FB14F2061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30B9-85C5-4E12-91C4-BA50B1A8DE4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A13CA4-66EE-4FE1-B5BB-E28460211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7859B9-4E31-441B-BC4D-58CE304C4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1DB6C-683E-4E05-BBD0-158B8F36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1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8D3A7-51C2-4B2A-83D2-50EA34419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65142B-B1F8-48EB-A872-192A6EE650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E62A23-0E05-464D-89FD-678A461E9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8A90BC-5B3A-4901-AAD8-FE87E9C50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30B9-85C5-4E12-91C4-BA50B1A8DE4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1BF58-945D-4782-9F6B-930835267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C957D-B949-4908-95E9-BF0168AF8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1DB6C-683E-4E05-BBD0-158B8F36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1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9C9915-D682-4B3D-8903-8E1FDF2CE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B2F8AA-3B3E-4BB6-BD32-39BF73AD9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AC4AB-C61D-4EFF-8712-3CA82FB24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C30B9-85C5-4E12-91C4-BA50B1A8DE4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1760A-4321-4A0C-9ACE-D7D89E1CB5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DC914-9A93-40F9-9F49-A6C62697AF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1DB6C-683E-4E05-BBD0-158B8F36D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6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2.tmp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1.tmp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94BFF50-BA01-4B9E-A06B-991A8ABC6CB1}"/>
              </a:ext>
            </a:extLst>
          </p:cNvPr>
          <p:cNvSpPr txBox="1"/>
          <p:nvPr/>
        </p:nvSpPr>
        <p:spPr>
          <a:xfrm>
            <a:off x="643094" y="2321169"/>
            <a:ext cx="106742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7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Teoría sobre los polinomios</a:t>
            </a:r>
            <a:endParaRPr lang="en-US" sz="7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4255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6B2D71-31FC-4847-8A01-6C8978FC57C3}"/>
              </a:ext>
            </a:extLst>
          </p:cNvPr>
          <p:cNvSpPr/>
          <p:nvPr/>
        </p:nvSpPr>
        <p:spPr>
          <a:xfrm>
            <a:off x="1286189" y="342539"/>
            <a:ext cx="98775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9- ¿Cuándo el polinomio contiene más de tres términos como se llama?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38464B-4C54-4555-A8AE-ABFE9363C2C6}"/>
              </a:ext>
            </a:extLst>
          </p:cNvPr>
          <p:cNvSpPr txBox="1"/>
          <p:nvPr/>
        </p:nvSpPr>
        <p:spPr>
          <a:xfrm>
            <a:off x="2692958" y="1175658"/>
            <a:ext cx="6139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Simplemente recibe el nombre de polinomio.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8F26455-8D32-4295-8D17-F061B93D8B66}"/>
                  </a:ext>
                </a:extLst>
              </p:cNvPr>
              <p:cNvSpPr txBox="1"/>
              <p:nvPr/>
            </p:nvSpPr>
            <p:spPr>
              <a:xfrm>
                <a:off x="1397175" y="2848768"/>
                <a:ext cx="8731108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2400" b="1" dirty="0">
                    <a:solidFill>
                      <a:schemeClr val="accent1">
                        <a:lumMod val="75000"/>
                      </a:schemeClr>
                    </a:solidFill>
                  </a:rPr>
                  <a:t>10. ¿Cuál es la diferencia entre llamar a un polinomio </a:t>
                </a:r>
                <a14:m>
                  <m:oMath xmlns:m="http://schemas.openxmlformats.org/officeDocument/2006/math">
                    <m:r>
                      <a:rPr lang="es-ES" sz="24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s-ES" sz="24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s-ES" sz="24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s-ES" sz="24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ES" sz="2400" b="1" dirty="0">
                    <a:solidFill>
                      <a:schemeClr val="accent1">
                        <a:lumMod val="75000"/>
                      </a:schemeClr>
                    </a:solidFill>
                  </a:rPr>
                  <a:t> y </a:t>
                </a:r>
                <a14:m>
                  <m:oMath xmlns:m="http://schemas.openxmlformats.org/officeDocument/2006/math">
                    <m:r>
                      <a:rPr lang="es-ES" sz="24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𝑭</m:t>
                    </m:r>
                    <m:r>
                      <a:rPr lang="es-ES" sz="24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s-ES" sz="24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s-ES" sz="2400" b="1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ES" sz="2400" b="1" dirty="0">
                    <a:solidFill>
                      <a:schemeClr val="accent1">
                        <a:lumMod val="75000"/>
                      </a:schemeClr>
                    </a:solidFill>
                  </a:rPr>
                  <a:t>?</a:t>
                </a:r>
                <a:endParaRPr lang="en-US" sz="2400" b="1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8F26455-8D32-4295-8D17-F061B93D8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175" y="2848768"/>
                <a:ext cx="8731108" cy="738664"/>
              </a:xfrm>
              <a:prstGeom prst="rect">
                <a:avLst/>
              </a:prstGeom>
              <a:blipFill>
                <a:blip r:embed="rId2"/>
                <a:stretch>
                  <a:fillRect l="-1047" t="-6612" r="-2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7998171D-C528-4DB6-B8F3-77C9DED1691E}"/>
              </a:ext>
            </a:extLst>
          </p:cNvPr>
          <p:cNvSpPr txBox="1"/>
          <p:nvPr/>
        </p:nvSpPr>
        <p:spPr>
          <a:xfrm>
            <a:off x="502417" y="3587432"/>
            <a:ext cx="1099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Realmente no existe ninguna diferencia es una simbología para nombrar un polinomio.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667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07F7D5-99D9-4B5D-B44D-2BFAB78F52C0}"/>
              </a:ext>
            </a:extLst>
          </p:cNvPr>
          <p:cNvSpPr/>
          <p:nvPr/>
        </p:nvSpPr>
        <p:spPr>
          <a:xfrm>
            <a:off x="2159153" y="641811"/>
            <a:ext cx="7873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11. Explicar cuando un polinomio es completo o incompleto.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4B1653-5F8F-40D8-AD88-CBA9BA8BBD2F}"/>
              </a:ext>
            </a:extLst>
          </p:cNvPr>
          <p:cNvSpPr txBox="1"/>
          <p:nvPr/>
        </p:nvSpPr>
        <p:spPr>
          <a:xfrm flipH="1">
            <a:off x="703384" y="1406769"/>
            <a:ext cx="11183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Un polinomio esta completo cuando todos los coeficientes de las variables son distintos de cero mientras que están incompleto  cuando al menos de uno de los coeficientes es cero.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AAF4BB-ECC8-4569-85A6-EF08158A6717}"/>
              </a:ext>
            </a:extLst>
          </p:cNvPr>
          <p:cNvSpPr txBox="1"/>
          <p:nvPr/>
        </p:nvSpPr>
        <p:spPr>
          <a:xfrm>
            <a:off x="1034624" y="3026784"/>
            <a:ext cx="2753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rgbClr val="00B0F0"/>
                </a:solidFill>
              </a:rPr>
              <a:t>Polinomio completo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3F897F-157D-4C9C-94AE-2019B55E5521}"/>
              </a:ext>
            </a:extLst>
          </p:cNvPr>
          <p:cNvSpPr txBox="1"/>
          <p:nvPr/>
        </p:nvSpPr>
        <p:spPr>
          <a:xfrm>
            <a:off x="6785987" y="3026784"/>
            <a:ext cx="2994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rgbClr val="00B0F0"/>
                </a:solidFill>
              </a:rPr>
              <a:t>Polinomio incompleto</a:t>
            </a:r>
            <a:endParaRPr lang="en-US" sz="2400" b="1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331E00C-780A-4728-9BBC-9D84A091565E}"/>
                  </a:ext>
                </a:extLst>
              </p:cNvPr>
              <p:cNvSpPr txBox="1"/>
              <p:nvPr/>
            </p:nvSpPr>
            <p:spPr>
              <a:xfrm>
                <a:off x="703384" y="4166830"/>
                <a:ext cx="283321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DO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DO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DO" sz="2400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s-DO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DO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DO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s-DO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DO" sz="24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331E00C-780A-4728-9BBC-9D84A09156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384" y="4166830"/>
                <a:ext cx="2833211" cy="369332"/>
              </a:xfrm>
              <a:prstGeom prst="rect">
                <a:avLst/>
              </a:prstGeom>
              <a:blipFill>
                <a:blip r:embed="rId2"/>
                <a:stretch>
                  <a:fillRect l="-1935" t="-1667" r="-2151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9618767-617C-43D3-BE1A-F799E488ED31}"/>
                  </a:ext>
                </a:extLst>
              </p:cNvPr>
              <p:cNvSpPr txBox="1"/>
              <p:nvPr/>
            </p:nvSpPr>
            <p:spPr>
              <a:xfrm>
                <a:off x="6866585" y="3951714"/>
                <a:ext cx="27070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DO" sz="2400" dirty="0"/>
                  <a:t>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DO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DO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DO" sz="2400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s-DO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DO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E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DO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ES" sz="2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s-DO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DO" sz="2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9618767-617C-43D3-BE1A-F799E488ED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6585" y="3951714"/>
                <a:ext cx="2707088" cy="369332"/>
              </a:xfrm>
              <a:prstGeom prst="rect">
                <a:avLst/>
              </a:prstGeom>
              <a:blipFill>
                <a:blip r:embed="rId3"/>
                <a:stretch>
                  <a:fillRect l="-6757" t="-24590" r="-3153" b="-49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C0ADD0F-6326-441E-939A-5D0AF21536B4}"/>
                  </a:ext>
                </a:extLst>
              </p:cNvPr>
              <p:cNvSpPr txBox="1"/>
              <p:nvPr/>
            </p:nvSpPr>
            <p:spPr>
              <a:xfrm>
                <a:off x="7107534" y="4601729"/>
                <a:ext cx="199830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DO" sz="2400" b="0" dirty="0"/>
                  <a:t>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DO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DO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DO" sz="2400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s-DO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DO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E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DO" sz="2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C0ADD0F-6326-441E-939A-5D0AF21536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7534" y="4601729"/>
                <a:ext cx="1998304" cy="369332"/>
              </a:xfrm>
              <a:prstGeom prst="rect">
                <a:avLst/>
              </a:prstGeom>
              <a:blipFill>
                <a:blip r:embed="rId4"/>
                <a:stretch>
                  <a:fillRect l="-9451" t="-26667" r="-4268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088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4E9B2D-1137-44DB-A4B2-A69A26BBE966}"/>
              </a:ext>
            </a:extLst>
          </p:cNvPr>
          <p:cNvSpPr txBox="1"/>
          <p:nvPr/>
        </p:nvSpPr>
        <p:spPr>
          <a:xfrm flipH="1">
            <a:off x="228579" y="-46227"/>
            <a:ext cx="10505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accent1">
                    <a:lumMod val="75000"/>
                  </a:schemeClr>
                </a:solidFill>
              </a:rPr>
              <a:t>Valor numérico de un polinomio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DB4991-2C4A-480D-9E85-4A9AF91A0ED9}"/>
              </a:ext>
            </a:extLst>
          </p:cNvPr>
          <p:cNvSpPr/>
          <p:nvPr/>
        </p:nvSpPr>
        <p:spPr>
          <a:xfrm>
            <a:off x="0" y="539160"/>
            <a:ext cx="11766620" cy="1655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indent="-180340">
              <a:lnSpc>
                <a:spcPct val="107000"/>
              </a:lnSpc>
              <a:spcAft>
                <a:spcPts val="800"/>
              </a:spcAf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 que Faraday</a:t>
            </a:r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(FD= 1), 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Convit </a:t>
            </a:r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(CV = 2), 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Jackson</a:t>
            </a:r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(JS = 3), 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Jonhson </a:t>
            </a:r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(JN=4) y </a:t>
            </a:r>
            <a:r>
              <a:rPr lang="es-E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</a:t>
            </a:r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(P=5)  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asigne este valor a la constante</a:t>
            </a:r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a. 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También indique numéricamente su mes de nacimiento y asigne este valor a la constant</a:t>
            </a:r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b. 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Y, su día de nacimiento y asigne a la constante</a:t>
            </a:r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Con </a:t>
            </a:r>
            <a:r>
              <a:rPr lang="es-DO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 información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llene la siguiente tabla</a:t>
            </a:r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49D0C74-90EA-4816-AAE7-7DB4ADEEE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99929"/>
              </p:ext>
            </p:extLst>
          </p:nvPr>
        </p:nvGraphicFramePr>
        <p:xfrm>
          <a:off x="158241" y="2240480"/>
          <a:ext cx="2504574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2287">
                  <a:extLst>
                    <a:ext uri="{9D8B030D-6E8A-4147-A177-3AD203B41FA5}">
                      <a16:colId xmlns:a16="http://schemas.microsoft.com/office/drawing/2014/main" val="3912095427"/>
                    </a:ext>
                  </a:extLst>
                </a:gridCol>
                <a:gridCol w="1252287">
                  <a:extLst>
                    <a:ext uri="{9D8B030D-6E8A-4147-A177-3AD203B41FA5}">
                      <a16:colId xmlns:a16="http://schemas.microsoft.com/office/drawing/2014/main" val="1569627417"/>
                    </a:ext>
                  </a:extLst>
                </a:gridCol>
              </a:tblGrid>
              <a:tr h="357791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Constante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Valor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867323"/>
                  </a:ext>
                </a:extLst>
              </a:tr>
              <a:tr h="359708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110416"/>
                  </a:ext>
                </a:extLst>
              </a:tr>
              <a:tr h="359708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625479"/>
                  </a:ext>
                </a:extLst>
              </a:tr>
              <a:tr h="359708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 dirty="0">
                          <a:solidFill>
                            <a:schemeClr val="accent6"/>
                          </a:solidFill>
                        </a:rPr>
                        <a:t>15</a:t>
                      </a:r>
                      <a:endParaRPr lang="en-US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755709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5695476-7F0B-437D-B9DF-FEBFF175E5C8}"/>
                  </a:ext>
                </a:extLst>
              </p:cNvPr>
              <p:cNvSpPr/>
              <p:nvPr/>
            </p:nvSpPr>
            <p:spPr>
              <a:xfrm>
                <a:off x="49412" y="3683238"/>
                <a:ext cx="11859588" cy="8642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07000"/>
                  </a:lnSpc>
                  <a:spcAft>
                    <a:spcPts val="800"/>
                  </a:spcAft>
                  <a:buSzPts val="1100"/>
                  <a:tabLst>
                    <a:tab pos="180340" algn="l"/>
                  </a:tabLst>
                </a:pPr>
                <a:r>
                  <a:rPr lang="es-ES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Calcule el valor numérico del polinomio </a:t>
                </a:r>
                <a14:m>
                  <m:oMath xmlns:m="http://schemas.openxmlformats.org/officeDocument/2006/math">
                    <m:r>
                      <a:rPr lang="es-E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s-E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s-E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s-E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)=</m:t>
                    </m:r>
                    <m:r>
                      <a:rPr lang="es-E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E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s-ES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s-E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+ </m:t>
                    </m:r>
                    <m:r>
                      <a:rPr lang="es-E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es-E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+ </m:t>
                    </m:r>
                    <m:r>
                      <a:rPr lang="es-E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es-ES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con sus valores de a, b y c según la tabla de constantes y evalué con </a:t>
                </a:r>
                <a14:m>
                  <m:oMath xmlns:m="http://schemas.openxmlformats.org/officeDocument/2006/math">
                    <m:r>
                      <a:rPr lang="es-E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s-ES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=3</m:t>
                    </m:r>
                  </m:oMath>
                </a14:m>
                <a:r>
                  <a:rPr lang="es-ES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5695476-7F0B-437D-B9DF-FEBFF175E5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12" y="3683238"/>
                <a:ext cx="11859588" cy="864211"/>
              </a:xfrm>
              <a:prstGeom prst="rect">
                <a:avLst/>
              </a:prstGeom>
              <a:blipFill>
                <a:blip r:embed="rId2"/>
                <a:stretch>
                  <a:fillRect l="-771" t="-4930" b="-14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0A57295-EB32-4558-B9A7-DD2941CEEB49}"/>
                  </a:ext>
                </a:extLst>
              </p:cNvPr>
              <p:cNvSpPr/>
              <p:nvPr/>
            </p:nvSpPr>
            <p:spPr>
              <a:xfrm>
                <a:off x="1229391" y="4718267"/>
                <a:ext cx="30743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es-ES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s-ES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𝟑</m:t>
                      </m:r>
                      <m:r>
                        <a:rPr lang="es-E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s-ES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𝟓</m:t>
                          </m:r>
                          <m:d>
                            <m:d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s-ES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s-E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+</m:t>
                      </m:r>
                      <m:r>
                        <a:rPr lang="es-ES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𝟏𝟎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s-ES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es-E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+</m:t>
                      </m:r>
                      <m:r>
                        <a:rPr lang="es-ES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0A57295-EB32-4558-B9A7-DD2941CEEB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391" y="4718267"/>
                <a:ext cx="3074367" cy="369332"/>
              </a:xfrm>
              <a:prstGeom prst="rect">
                <a:avLst/>
              </a:prstGeom>
              <a:blipFill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8D96E2A-59D3-4994-AD98-AC27587780C4}"/>
                  </a:ext>
                </a:extLst>
              </p:cNvPr>
              <p:cNvSpPr txBox="1"/>
              <p:nvPr/>
            </p:nvSpPr>
            <p:spPr>
              <a:xfrm>
                <a:off x="1410528" y="5133401"/>
                <a:ext cx="23199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+30+</m:t>
                      </m:r>
                      <m:r>
                        <a:rPr lang="es-ES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8D96E2A-59D3-4994-AD98-AC2758778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0528" y="5133401"/>
                <a:ext cx="2319930" cy="276999"/>
              </a:xfrm>
              <a:prstGeom prst="rect">
                <a:avLst/>
              </a:prstGeom>
              <a:blipFill>
                <a:blip r:embed="rId4"/>
                <a:stretch>
                  <a:fillRect l="-3412" t="-2174" r="-2100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DB4BBB0-BDA3-4980-816A-3CBB01515BE8}"/>
                  </a:ext>
                </a:extLst>
              </p:cNvPr>
              <p:cNvSpPr txBox="1"/>
              <p:nvPr/>
            </p:nvSpPr>
            <p:spPr>
              <a:xfrm>
                <a:off x="1311310" y="5619177"/>
                <a:ext cx="21283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s-E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45</m:t>
                      </m:r>
                      <m:r>
                        <a:rPr lang="es-ES" i="1">
                          <a:latin typeface="Cambria Math" panose="02040503050406030204" pitchFamily="18" charset="0"/>
                        </a:rPr>
                        <m:t>+30+</m:t>
                      </m:r>
                      <m:r>
                        <a:rPr lang="es-ES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DB4BBB0-BDA3-4980-816A-3CBB01515B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1310" y="5619177"/>
                <a:ext cx="2128340" cy="276999"/>
              </a:xfrm>
              <a:prstGeom prst="rect">
                <a:avLst/>
              </a:prstGeom>
              <a:blipFill>
                <a:blip r:embed="rId5"/>
                <a:stretch>
                  <a:fillRect l="-3438" t="-2222" r="-2292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BF6F90D-741E-4D3A-AEC2-5472DA12983E}"/>
                  </a:ext>
                </a:extLst>
              </p:cNvPr>
              <p:cNvSpPr txBox="1"/>
              <p:nvPr/>
            </p:nvSpPr>
            <p:spPr>
              <a:xfrm>
                <a:off x="1369595" y="5975153"/>
                <a:ext cx="108337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s-E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90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BF6F90D-741E-4D3A-AEC2-5472DA1298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9595" y="5975153"/>
                <a:ext cx="1083374" cy="553998"/>
              </a:xfrm>
              <a:prstGeom prst="rect">
                <a:avLst/>
              </a:prstGeom>
              <a:blipFill>
                <a:blip r:embed="rId6"/>
                <a:stretch>
                  <a:fillRect l="-6215" t="-1099" r="-3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3743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DF9F64A-4844-409F-8FF7-BC4CCD64DBB5}"/>
                  </a:ext>
                </a:extLst>
              </p:cNvPr>
              <p:cNvSpPr txBox="1"/>
              <p:nvPr/>
            </p:nvSpPr>
            <p:spPr>
              <a:xfrm>
                <a:off x="291402" y="243512"/>
                <a:ext cx="11465170" cy="6001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2400" b="1" dirty="0"/>
                  <a:t>Preguntas formuladas por los estudiantes sobre el contenido teoría sobre los polinomios.</a:t>
                </a:r>
              </a:p>
              <a:p>
                <a:r>
                  <a:rPr lang="es-ES" sz="2400" b="1" dirty="0"/>
                  <a:t> </a:t>
                </a:r>
                <a:endParaRPr lang="en-US" sz="3200" b="1" dirty="0"/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es-ES" sz="2400" dirty="0"/>
                  <a:t>Explicar la simbología de los polinomios</a:t>
                </a:r>
                <a:endParaRPr lang="en-US" sz="2400" dirty="0"/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es-ES" sz="2400" dirty="0"/>
                  <a:t>¿Cómo identifico cuando una expresión algebraica es un polinomio?</a:t>
                </a:r>
                <a:endParaRPr lang="en-US" sz="2400" dirty="0"/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es-ES" sz="2400" dirty="0"/>
                  <a:t>¿Si un polinomio no esta ordenado no se puede resolver?</a:t>
                </a:r>
                <a:endParaRPr lang="en-US" sz="2400" dirty="0"/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es-ES" sz="2400" dirty="0"/>
                  <a:t>¿Cuándo el polinomio no está ordenado que hago? ¿solo es para identificar si es completo o incompleto?</a:t>
                </a:r>
                <a:endParaRPr lang="en-US" sz="2400" dirty="0"/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es-ES" sz="2400" dirty="0"/>
                  <a:t>¿Cómo identifico el termino principal de un polinomio?</a:t>
                </a:r>
                <a:endParaRPr lang="en-US" sz="2400" dirty="0"/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es-ES" sz="2400" dirty="0"/>
                  <a:t>¿Cuándo dos términos o más son semejantes?</a:t>
                </a:r>
                <a:endParaRPr lang="en-US" sz="2400" dirty="0"/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es-ES" sz="2400" dirty="0"/>
                  <a:t>Explicar cuando un polinomio es nulo.</a:t>
                </a:r>
                <a:endParaRPr lang="en-US" sz="2400" dirty="0"/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es-ES" sz="2400" dirty="0"/>
                  <a:t>¿Qué es el grado de un polinomio?</a:t>
                </a:r>
                <a:endParaRPr lang="en-US" sz="2400" dirty="0"/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es-ES" sz="2400" dirty="0"/>
                  <a:t>¿Cuándo el polinomio contiene más de tres términos como se llama?</a:t>
                </a:r>
                <a:endParaRPr lang="en-US" sz="2400" dirty="0"/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es-ES" sz="2400" dirty="0"/>
                  <a:t>¿Cuál es la diferencia entre llamar a un polinomio </a:t>
                </a:r>
                <a14:m>
                  <m:oMath xmlns:m="http://schemas.openxmlformats.org/officeDocument/2006/math">
                    <m:r>
                      <a:rPr lang="es-ES" sz="2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s-E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s-E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ES" sz="2400" dirty="0"/>
                  <a:t> y </a:t>
                </a:r>
                <a14:m>
                  <m:oMath xmlns:m="http://schemas.openxmlformats.org/officeDocument/2006/math">
                    <m:r>
                      <a:rPr lang="es-ES" sz="2400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s-E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s-E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ES" sz="2400" dirty="0"/>
                  <a:t>?</a:t>
                </a:r>
                <a:endParaRPr lang="en-US" sz="2400" dirty="0"/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es-ES" sz="2400" dirty="0"/>
                  <a:t>Explicar cuando un polinomio es completo o incompleto.</a:t>
                </a:r>
                <a:endParaRPr lang="en-US" sz="2400" dirty="0"/>
              </a:p>
              <a:p>
                <a:r>
                  <a:rPr lang="es-ES" sz="2400" dirty="0"/>
                  <a:t> </a:t>
                </a:r>
                <a:endParaRPr lang="en-US" sz="2400" dirty="0"/>
              </a:p>
              <a:p>
                <a:r>
                  <a:rPr lang="es-ES" sz="2400" dirty="0"/>
                  <a:t> 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DF9F64A-4844-409F-8FF7-BC4CCD64DB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402" y="243512"/>
                <a:ext cx="11465170" cy="6001643"/>
              </a:xfrm>
              <a:prstGeom prst="rect">
                <a:avLst/>
              </a:prstGeom>
              <a:blipFill>
                <a:blip r:embed="rId2"/>
                <a:stretch>
                  <a:fillRect l="-851" t="-813" r="-4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3561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C0B924D-11F0-496C-81CB-48357EB58F7F}"/>
              </a:ext>
            </a:extLst>
          </p:cNvPr>
          <p:cNvSpPr/>
          <p:nvPr/>
        </p:nvSpPr>
        <p:spPr>
          <a:xfrm>
            <a:off x="1250742" y="133166"/>
            <a:ext cx="82675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s-ES" sz="3600" b="1" dirty="0">
                <a:solidFill>
                  <a:schemeClr val="accent1">
                    <a:lumMod val="75000"/>
                  </a:schemeClr>
                </a:solidFill>
              </a:rPr>
              <a:t> Explicar la simbología de los polinomios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DECB0C-135A-4D15-B87B-75D0EE7593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896" y="3242294"/>
            <a:ext cx="76207" cy="37341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05B6D06-A80D-4043-86F9-41FF525857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80" y="965623"/>
            <a:ext cx="10365543" cy="12294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B18E791-6CAC-431C-AD70-994F11BCF388}"/>
                  </a:ext>
                </a:extLst>
              </p:cNvPr>
              <p:cNvSpPr txBox="1"/>
              <p:nvPr/>
            </p:nvSpPr>
            <p:spPr>
              <a:xfrm>
                <a:off x="490857" y="3011461"/>
                <a:ext cx="5875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B18E791-6CAC-431C-AD70-994F11BCF3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857" y="3011461"/>
                <a:ext cx="587597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2570C84-58D0-4B8B-BB51-CE6AC4DB958B}"/>
                  </a:ext>
                </a:extLst>
              </p:cNvPr>
              <p:cNvSpPr txBox="1"/>
              <p:nvPr/>
            </p:nvSpPr>
            <p:spPr>
              <a:xfrm>
                <a:off x="412342" y="3615706"/>
                <a:ext cx="8809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2570C84-58D0-4B8B-BB51-CE6AC4DB95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342" y="3615706"/>
                <a:ext cx="880947" cy="461665"/>
              </a:xfrm>
              <a:prstGeom prst="rect">
                <a:avLst/>
              </a:prstGeom>
              <a:blipFill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48274E8-6BF8-47AB-A50F-053481CC1F01}"/>
                  </a:ext>
                </a:extLst>
              </p:cNvPr>
              <p:cNvSpPr txBox="1"/>
              <p:nvPr/>
            </p:nvSpPr>
            <p:spPr>
              <a:xfrm>
                <a:off x="423172" y="4238558"/>
                <a:ext cx="8809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48274E8-6BF8-47AB-A50F-053481CC1F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172" y="4238558"/>
                <a:ext cx="880947" cy="461665"/>
              </a:xfrm>
              <a:prstGeom prst="rect">
                <a:avLst/>
              </a:prstGeom>
              <a:blipFill>
                <a:blip r:embed="rId6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296D44A2-9531-4C75-A941-F08BCFF37643}"/>
              </a:ext>
            </a:extLst>
          </p:cNvPr>
          <p:cNvSpPr txBox="1"/>
          <p:nvPr/>
        </p:nvSpPr>
        <p:spPr>
          <a:xfrm flipH="1">
            <a:off x="543880" y="4663254"/>
            <a:ext cx="661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…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23A618A-082E-4508-8DA5-379ECEF52317}"/>
                  </a:ext>
                </a:extLst>
              </p:cNvPr>
              <p:cNvSpPr txBox="1"/>
              <p:nvPr/>
            </p:nvSpPr>
            <p:spPr>
              <a:xfrm>
                <a:off x="504405" y="5183014"/>
                <a:ext cx="5677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23A618A-082E-4508-8DA5-379ECEF523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05" y="5183014"/>
                <a:ext cx="567720" cy="461665"/>
              </a:xfrm>
              <a:prstGeom prst="rect">
                <a:avLst/>
              </a:prstGeom>
              <a:blipFill>
                <a:blip r:embed="rId7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314EFAD-D012-4C14-B1B9-AE143842FA84}"/>
                  </a:ext>
                </a:extLst>
              </p:cNvPr>
              <p:cNvSpPr txBox="1"/>
              <p:nvPr/>
            </p:nvSpPr>
            <p:spPr>
              <a:xfrm flipH="1">
                <a:off x="416940" y="5663005"/>
                <a:ext cx="7405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314EFAD-D012-4C14-B1B9-AE143842FA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16940" y="5663005"/>
                <a:ext cx="740505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845D040-C371-4691-97D8-1F05D6CFD933}"/>
                  </a:ext>
                </a:extLst>
              </p:cNvPr>
              <p:cNvSpPr txBox="1"/>
              <p:nvPr/>
            </p:nvSpPr>
            <p:spPr>
              <a:xfrm>
                <a:off x="490857" y="6304632"/>
                <a:ext cx="5677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845D040-C371-4691-97D8-1F05D6CFD9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857" y="6304632"/>
                <a:ext cx="567720" cy="461665"/>
              </a:xfrm>
              <a:prstGeom prst="rect">
                <a:avLst/>
              </a:prstGeom>
              <a:blipFill>
                <a:blip r:embed="rId9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4D982A7-5352-4257-8F9E-9F6053995337}"/>
                  </a:ext>
                </a:extLst>
              </p:cNvPr>
              <p:cNvSpPr txBox="1"/>
              <p:nvPr/>
            </p:nvSpPr>
            <p:spPr>
              <a:xfrm>
                <a:off x="543880" y="2407391"/>
                <a:ext cx="105370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" sz="2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s-ES" sz="2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2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2000" b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s-DO" sz="2000" noProof="1"/>
                  <a:t>Nombre</a:t>
                </a:r>
                <a:r>
                  <a:rPr lang="en-US" sz="2000" dirty="0"/>
                  <a:t> del </a:t>
                </a:r>
                <a:r>
                  <a:rPr lang="es-DO" sz="2000" dirty="0"/>
                  <a:t>polinomio, normalmente los polinomios se nombran como </a:t>
                </a:r>
                <a14:m>
                  <m:oMath xmlns:m="http://schemas.openxmlformats.org/officeDocument/2006/math">
                    <m:r>
                      <a:rPr lang="es-DO" sz="2000" i="1" dirty="0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s-E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s-DO" sz="2000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DO" sz="2000" b="0" i="0" smtClean="0">
                        <a:latin typeface="Cambria Math" panose="02040503050406030204" pitchFamily="18" charset="0"/>
                      </a:rPr>
                      <m:t>g</m:t>
                    </m:r>
                    <m:d>
                      <m:dPr>
                        <m:ctrlPr>
                          <a:rPr lang="es-E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DO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s-DO" sz="2000" b="0" i="1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s-DO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DO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DO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DO" sz="20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s-E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DO" sz="2000" b="0" i="1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s-DO" sz="20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4D982A7-5352-4257-8F9E-9F6053995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880" y="2407391"/>
                <a:ext cx="10537052" cy="307777"/>
              </a:xfrm>
              <a:prstGeom prst="rect">
                <a:avLst/>
              </a:prstGeom>
              <a:blipFill>
                <a:blip r:embed="rId10"/>
                <a:stretch>
                  <a:fillRect l="-1099" t="-26000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ight Brace 18">
            <a:extLst>
              <a:ext uri="{FF2B5EF4-FFF2-40B4-BE49-F238E27FC236}">
                <a16:creationId xmlns:a16="http://schemas.microsoft.com/office/drawing/2014/main" id="{A03C9B69-8E00-4A6D-87A3-97D00890C1A8}"/>
              </a:ext>
            </a:extLst>
          </p:cNvPr>
          <p:cNvSpPr/>
          <p:nvPr/>
        </p:nvSpPr>
        <p:spPr>
          <a:xfrm>
            <a:off x="729300" y="3117217"/>
            <a:ext cx="951442" cy="364126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41B4C1D-BAE2-4D16-B90B-5B4C7896127E}"/>
                  </a:ext>
                </a:extLst>
              </p:cNvPr>
              <p:cNvSpPr txBox="1"/>
              <p:nvPr/>
            </p:nvSpPr>
            <p:spPr>
              <a:xfrm>
                <a:off x="1680742" y="4181180"/>
                <a:ext cx="3285836" cy="1631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just"/>
                <a:r>
                  <a:rPr lang="es-DO" sz="2000" b="1" dirty="0">
                    <a:solidFill>
                      <a:srgbClr val="C00000"/>
                    </a:solidFill>
                  </a:rPr>
                  <a:t>Coeficientes del polinomio</a:t>
                </a:r>
                <a:r>
                  <a:rPr lang="es-DO" sz="2000" dirty="0"/>
                  <a:t>,</a:t>
                </a:r>
              </a:p>
              <a:p>
                <a:pPr algn="just"/>
                <a:r>
                  <a:rPr lang="es-DO" sz="2000" dirty="0"/>
                  <a:t>Recuerda que un  </a:t>
                </a:r>
                <a:r>
                  <a:rPr lang="es-DO" sz="2000" b="1" dirty="0"/>
                  <a:t>coeficiente</a:t>
                </a:r>
                <a:r>
                  <a:rPr lang="es-DO" sz="2000" dirty="0"/>
                  <a:t> </a:t>
                </a:r>
              </a:p>
              <a:p>
                <a:pPr algn="just"/>
                <a:r>
                  <a:rPr lang="es-DO" sz="2000" dirty="0"/>
                  <a:t>es un número que está </a:t>
                </a:r>
              </a:p>
              <a:p>
                <a:pPr algn="just"/>
                <a:r>
                  <a:rPr lang="es-DO" sz="2000" dirty="0"/>
                  <a:t>multiplicando a una variable.</a:t>
                </a:r>
              </a:p>
              <a:p>
                <a:pPr algn="just"/>
                <a:r>
                  <a:rPr lang="es-DO" sz="2000" dirty="0"/>
                  <a:t>Ejemplos: </a:t>
                </a:r>
                <a14:m>
                  <m:oMath xmlns:m="http://schemas.openxmlformats.org/officeDocument/2006/math">
                    <m:r>
                      <a:rPr lang="es-DO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sSup>
                      <m:sSupPr>
                        <m:ctrlPr>
                          <a:rPr lang="es-DO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DO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DO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41B4C1D-BAE2-4D16-B90B-5B4C789612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742" y="4181180"/>
                <a:ext cx="3285836" cy="1631216"/>
              </a:xfrm>
              <a:prstGeom prst="rect">
                <a:avLst/>
              </a:prstGeom>
              <a:blipFill>
                <a:blip r:embed="rId11"/>
                <a:stretch>
                  <a:fillRect l="-2041" t="-2247" b="-59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0B72A93-6332-48C8-AF30-D551B6456349}"/>
                  </a:ext>
                </a:extLst>
              </p:cNvPr>
              <p:cNvSpPr txBox="1"/>
              <p:nvPr/>
            </p:nvSpPr>
            <p:spPr>
              <a:xfrm>
                <a:off x="6134103" y="3117217"/>
                <a:ext cx="5963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DO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DO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0B72A93-6332-48C8-AF30-D551B64563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4103" y="3117217"/>
                <a:ext cx="596381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B3F21F3F-E540-4E58-A769-ED319033D93D}"/>
                  </a:ext>
                </a:extLst>
              </p:cNvPr>
              <p:cNvSpPr/>
              <p:nvPr/>
            </p:nvSpPr>
            <p:spPr>
              <a:xfrm>
                <a:off x="6024297" y="3655210"/>
                <a:ext cx="8897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DO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DO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DO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B3F21F3F-E540-4E58-A769-ED319033D9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4297" y="3655210"/>
                <a:ext cx="889731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078CF0F-48A2-4B1A-885D-F51997B78A52}"/>
                  </a:ext>
                </a:extLst>
              </p:cNvPr>
              <p:cNvSpPr/>
              <p:nvPr/>
            </p:nvSpPr>
            <p:spPr>
              <a:xfrm>
                <a:off x="6134102" y="4165351"/>
                <a:ext cx="8897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DO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DO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DO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078CF0F-48A2-4B1A-885D-F51997B78A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4102" y="4165351"/>
                <a:ext cx="889731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61EB1F27-48E5-4397-8A25-F2CD89584FB7}"/>
                  </a:ext>
                </a:extLst>
              </p:cNvPr>
              <p:cNvSpPr/>
              <p:nvPr/>
            </p:nvSpPr>
            <p:spPr>
              <a:xfrm>
                <a:off x="6286098" y="4709420"/>
                <a:ext cx="4347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2000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61EB1F27-48E5-4397-8A25-F2CD89584F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098" y="4709420"/>
                <a:ext cx="434734" cy="4001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A7EAAD7-7870-40B8-BCBA-77AF48F23922}"/>
                  </a:ext>
                </a:extLst>
              </p:cNvPr>
              <p:cNvSpPr txBox="1"/>
              <p:nvPr/>
            </p:nvSpPr>
            <p:spPr>
              <a:xfrm>
                <a:off x="6286098" y="5275346"/>
                <a:ext cx="39183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DO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DO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A7EAAD7-7870-40B8-BCBA-77AF48F239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098" y="5275346"/>
                <a:ext cx="391838" cy="369332"/>
              </a:xfrm>
              <a:prstGeom prst="rect">
                <a:avLst/>
              </a:prstGeom>
              <a:blipFill>
                <a:blip r:embed="rId16"/>
                <a:stretch>
                  <a:fillRect l="-9375" r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D4A5931-38BF-41F2-B03D-88C72B8C9812}"/>
                  </a:ext>
                </a:extLst>
              </p:cNvPr>
              <p:cNvSpPr txBox="1"/>
              <p:nvPr/>
            </p:nvSpPr>
            <p:spPr>
              <a:xfrm>
                <a:off x="6308122" y="5857813"/>
                <a:ext cx="2417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D4A5931-38BF-41F2-B03D-88C72B8C98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8122" y="5857813"/>
                <a:ext cx="241733" cy="369332"/>
              </a:xfrm>
              <a:prstGeom prst="rect">
                <a:avLst/>
              </a:prstGeom>
              <a:blipFill>
                <a:blip r:embed="rId17"/>
                <a:stretch>
                  <a:fillRect l="-17949" r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DB024D1A-E5DD-4771-BA3A-D32E1461B27D}"/>
                  </a:ext>
                </a:extLst>
              </p:cNvPr>
              <p:cNvSpPr/>
              <p:nvPr/>
            </p:nvSpPr>
            <p:spPr>
              <a:xfrm>
                <a:off x="6142768" y="6355502"/>
                <a:ext cx="11465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DO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DO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s-DO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DB024D1A-E5DD-4771-BA3A-D32E1461B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2768" y="6355502"/>
                <a:ext cx="1146596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ight Brace 30">
            <a:extLst>
              <a:ext uri="{FF2B5EF4-FFF2-40B4-BE49-F238E27FC236}">
                <a16:creationId xmlns:a16="http://schemas.microsoft.com/office/drawing/2014/main" id="{AA91A0CC-63B2-47C9-8FD4-285790FB2D14}"/>
              </a:ext>
            </a:extLst>
          </p:cNvPr>
          <p:cNvSpPr/>
          <p:nvPr/>
        </p:nvSpPr>
        <p:spPr>
          <a:xfrm>
            <a:off x="6549855" y="3101227"/>
            <a:ext cx="1274677" cy="3805706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D3E4BA2-C9B4-41BF-8C4A-D0686F16AE1C}"/>
              </a:ext>
            </a:extLst>
          </p:cNvPr>
          <p:cNvSpPr txBox="1"/>
          <p:nvPr/>
        </p:nvSpPr>
        <p:spPr>
          <a:xfrm>
            <a:off x="7968343" y="4293922"/>
            <a:ext cx="3440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400" b="1" dirty="0">
                <a:solidFill>
                  <a:schemeClr val="accent1">
                    <a:lumMod val="50000"/>
                  </a:schemeClr>
                </a:solidFill>
              </a:rPr>
              <a:t>Variables con exponentes</a:t>
            </a:r>
          </a:p>
          <a:p>
            <a:r>
              <a:rPr lang="es-DO" sz="2400" b="1" dirty="0">
                <a:solidFill>
                  <a:schemeClr val="accent1">
                    <a:lumMod val="50000"/>
                  </a:schemeClr>
                </a:solidFill>
              </a:rPr>
              <a:t> enteros y positivos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30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/>
      <p:bldP spid="11" grpId="0"/>
      <p:bldP spid="12" grpId="0"/>
      <p:bldP spid="14" grpId="0"/>
      <p:bldP spid="15" grpId="0"/>
      <p:bldP spid="16" grpId="0"/>
      <p:bldP spid="17" grpId="0"/>
      <p:bldP spid="19" grpId="0" animBg="1"/>
      <p:bldP spid="20" grpId="0"/>
      <p:bldP spid="21" grpId="0"/>
      <p:bldP spid="23" grpId="0"/>
      <p:bldP spid="24" grpId="0"/>
      <p:bldP spid="26" grpId="0"/>
      <p:bldP spid="27" grpId="0"/>
      <p:bldP spid="28" grpId="0"/>
      <p:bldP spid="30" grpId="0"/>
      <p:bldP spid="31" grpId="0" animBg="1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B7570EC-4CAF-4348-BA3D-C201E2A3DA4A}"/>
              </a:ext>
            </a:extLst>
          </p:cNvPr>
          <p:cNvSpPr/>
          <p:nvPr/>
        </p:nvSpPr>
        <p:spPr>
          <a:xfrm>
            <a:off x="532563" y="191814"/>
            <a:ext cx="114752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800" b="1" dirty="0">
                <a:solidFill>
                  <a:schemeClr val="accent1">
                    <a:lumMod val="75000"/>
                  </a:schemeClr>
                </a:solidFill>
              </a:rPr>
              <a:t>2. ¿Cómo identifico cuando una expresión algebraica es un polinomio?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77A14E-4A7F-4407-81F2-C6CFC3C68F09}"/>
              </a:ext>
            </a:extLst>
          </p:cNvPr>
          <p:cNvSpPr txBox="1"/>
          <p:nvPr/>
        </p:nvSpPr>
        <p:spPr>
          <a:xfrm>
            <a:off x="221065" y="1065126"/>
            <a:ext cx="11970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DO" sz="2400" dirty="0"/>
              <a:t>Es muy sencillo identificar cuando una expresión algebraica es un polinomio, solo debo verificar que el exponte de  la variable es un número </a:t>
            </a:r>
            <a:r>
              <a:rPr lang="es-DO" sz="2400" b="1" dirty="0">
                <a:solidFill>
                  <a:srgbClr val="C00000"/>
                </a:solidFill>
              </a:rPr>
              <a:t>entero y positivo</a:t>
            </a:r>
            <a:r>
              <a:rPr lang="es-DO" sz="2400" dirty="0"/>
              <a:t>; si no se cumplen esas dos características pues mi expresi</a:t>
            </a:r>
            <a:r>
              <a:rPr lang="es-ES" sz="2400" dirty="0" err="1"/>
              <a:t>ón</a:t>
            </a:r>
            <a:r>
              <a:rPr lang="es-ES" sz="2400" dirty="0"/>
              <a:t> algebraica no será un polinomio.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98B096-98DB-4A6F-BE84-5A5A216074A2}"/>
              </a:ext>
            </a:extLst>
          </p:cNvPr>
          <p:cNvSpPr txBox="1"/>
          <p:nvPr/>
        </p:nvSpPr>
        <p:spPr>
          <a:xfrm>
            <a:off x="289288" y="2453556"/>
            <a:ext cx="3231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400" b="1" dirty="0">
                <a:solidFill>
                  <a:srgbClr val="00B0F0"/>
                </a:solidFill>
              </a:rPr>
              <a:t>Ejemplos de polinomios</a:t>
            </a:r>
            <a:endParaRPr lang="en-US" sz="2400" b="1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50DA7B7-1A4A-4CC7-A4A2-D482C37B8CFA}"/>
                  </a:ext>
                </a:extLst>
              </p:cNvPr>
              <p:cNvSpPr/>
              <p:nvPr/>
            </p:nvSpPr>
            <p:spPr>
              <a:xfrm>
                <a:off x="221065" y="3411457"/>
                <a:ext cx="341542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DO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DO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DO" sz="20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s-DO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DO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DO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s-DO" sz="2000" b="0" i="1" smtClean="0">
                          <a:latin typeface="Cambria Math" panose="02040503050406030204" pitchFamily="18" charset="0"/>
                        </a:rPr>
                        <m:t>+8</m:t>
                      </m:r>
                      <m:sSup>
                        <m:sSupPr>
                          <m:ctrlPr>
                            <a:rPr lang="es-DO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DO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DO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DO" sz="2000" b="0" i="1" smtClean="0">
                          <a:latin typeface="Cambria Math" panose="02040503050406030204" pitchFamily="18" charset="0"/>
                        </a:rPr>
                        <m:t>−11</m:t>
                      </m:r>
                      <m:r>
                        <a:rPr lang="es-DO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DO" sz="20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50DA7B7-1A4A-4CC7-A4A2-D482C37B8C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065" y="3411457"/>
                <a:ext cx="3415422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89A5334-364B-490E-8276-F2DAE728B62B}"/>
                  </a:ext>
                </a:extLst>
              </p:cNvPr>
              <p:cNvSpPr txBox="1"/>
              <p:nvPr/>
            </p:nvSpPr>
            <p:spPr>
              <a:xfrm>
                <a:off x="389771" y="3976534"/>
                <a:ext cx="122956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2000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s-DO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DO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DO" sz="20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s-DO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89A5334-364B-490E-8276-F2DAE728B6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771" y="3976534"/>
                <a:ext cx="1229567" cy="307777"/>
              </a:xfrm>
              <a:prstGeom prst="rect">
                <a:avLst/>
              </a:prstGeom>
              <a:blipFill>
                <a:blip r:embed="rId3"/>
                <a:stretch>
                  <a:fillRect l="-4455" r="-2970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6302424-645C-410D-BF1E-612E6BE1229C}"/>
                  </a:ext>
                </a:extLst>
              </p:cNvPr>
              <p:cNvSpPr/>
              <p:nvPr/>
            </p:nvSpPr>
            <p:spPr>
              <a:xfrm>
                <a:off x="289288" y="4449278"/>
                <a:ext cx="130106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2000" b="0" i="1" smtClean="0">
                          <a:latin typeface="Cambria Math" panose="02040503050406030204" pitchFamily="18" charset="0"/>
                        </a:rPr>
                        <m:t>𝑀</m:t>
                      </m:r>
                      <m:d>
                        <m:dPr>
                          <m:ctrlPr>
                            <a:rPr lang="es-DO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DO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DO" sz="20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6302424-645C-410D-BF1E-612E6BE122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88" y="4449278"/>
                <a:ext cx="130106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9E08F2A-2449-4B90-8447-83E496DC1964}"/>
                  </a:ext>
                </a:extLst>
              </p:cNvPr>
              <p:cNvSpPr txBox="1"/>
              <p:nvPr/>
            </p:nvSpPr>
            <p:spPr>
              <a:xfrm>
                <a:off x="90435" y="5005450"/>
                <a:ext cx="2754664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2000" b="0" i="1" smtClean="0">
                          <a:latin typeface="Cambria Math" panose="02040503050406030204" pitchFamily="18" charset="0"/>
                        </a:rPr>
                        <m:t>𝑤</m:t>
                      </m:r>
                      <m:d>
                        <m:dPr>
                          <m:ctrlPr>
                            <a:rPr lang="es-DO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DO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DO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DO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DO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sSup>
                        <m:sSupPr>
                          <m:ctrlPr>
                            <a:rPr lang="es-DO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DO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DO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s-DO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DO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DO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s-DO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DO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DO" sz="2000" b="0" i="1" smtClean="0">
                          <a:latin typeface="Cambria Math" panose="02040503050406030204" pitchFamily="18" charset="0"/>
                        </a:rPr>
                        <m:t>+11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9E08F2A-2449-4B90-8447-83E496DC19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35" y="5005450"/>
                <a:ext cx="2754664" cy="5761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ight Brace 11">
            <a:extLst>
              <a:ext uri="{FF2B5EF4-FFF2-40B4-BE49-F238E27FC236}">
                <a16:creationId xmlns:a16="http://schemas.microsoft.com/office/drawing/2014/main" id="{4A7BE814-192C-4236-94A4-477D89F29979}"/>
              </a:ext>
            </a:extLst>
          </p:cNvPr>
          <p:cNvSpPr/>
          <p:nvPr/>
        </p:nvSpPr>
        <p:spPr>
          <a:xfrm>
            <a:off x="3135225" y="3077212"/>
            <a:ext cx="944545" cy="2931252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8890F6-798C-456F-97F8-3ADBCF7577D2}"/>
              </a:ext>
            </a:extLst>
          </p:cNvPr>
          <p:cNvSpPr txBox="1"/>
          <p:nvPr/>
        </p:nvSpPr>
        <p:spPr>
          <a:xfrm>
            <a:off x="3636487" y="3388676"/>
            <a:ext cx="29431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2400" dirty="0"/>
              <a:t>Cumple con la </a:t>
            </a:r>
          </a:p>
          <a:p>
            <a:r>
              <a:rPr lang="es-DO" sz="2400" dirty="0"/>
              <a:t>condición de ser</a:t>
            </a:r>
          </a:p>
          <a:p>
            <a:r>
              <a:rPr lang="es-DO" sz="2400" dirty="0"/>
              <a:t> un polinomio pues </a:t>
            </a:r>
          </a:p>
          <a:p>
            <a:r>
              <a:rPr lang="es-DO" sz="2400" dirty="0"/>
              <a:t>los exponentes de </a:t>
            </a:r>
          </a:p>
          <a:p>
            <a:r>
              <a:rPr lang="es-DO" sz="2400" dirty="0"/>
              <a:t>la variables son números </a:t>
            </a:r>
            <a:r>
              <a:rPr lang="es-DO" sz="2400" b="1" dirty="0">
                <a:solidFill>
                  <a:srgbClr val="C00000"/>
                </a:solidFill>
              </a:rPr>
              <a:t>enteros</a:t>
            </a:r>
            <a:r>
              <a:rPr lang="es-DO" sz="2400" dirty="0"/>
              <a:t> </a:t>
            </a:r>
            <a:r>
              <a:rPr lang="es-DO" sz="2400" b="1" dirty="0">
                <a:solidFill>
                  <a:srgbClr val="C00000"/>
                </a:solidFill>
              </a:rPr>
              <a:t>y positivos.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4912EC-DCFF-4272-9400-2E124E0D92B5}"/>
              </a:ext>
            </a:extLst>
          </p:cNvPr>
          <p:cNvSpPr txBox="1"/>
          <p:nvPr/>
        </p:nvSpPr>
        <p:spPr>
          <a:xfrm>
            <a:off x="7184571" y="2365400"/>
            <a:ext cx="2637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400" b="1" dirty="0">
                <a:solidFill>
                  <a:srgbClr val="00B0F0"/>
                </a:solidFill>
              </a:rPr>
              <a:t>No son polinomios </a:t>
            </a:r>
            <a:endParaRPr lang="en-US" sz="2400" b="1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F9917B8-7F65-4A3F-9FF2-2BC9524E841E}"/>
                  </a:ext>
                </a:extLst>
              </p:cNvPr>
              <p:cNvSpPr txBox="1"/>
              <p:nvPr/>
            </p:nvSpPr>
            <p:spPr>
              <a:xfrm>
                <a:off x="6733809" y="3263168"/>
                <a:ext cx="248895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DO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DO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DO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DO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DO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DO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DO" sz="20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s-DO" sz="20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s-DO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DO" sz="20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F9917B8-7F65-4A3F-9FF2-2BC9524E84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3809" y="3263168"/>
                <a:ext cx="2488950" cy="307777"/>
              </a:xfrm>
              <a:prstGeom prst="rect">
                <a:avLst/>
              </a:prstGeom>
              <a:blipFill>
                <a:blip r:embed="rId6"/>
                <a:stretch>
                  <a:fillRect l="-3186" t="-1961" r="-1716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7C2AAD8-38D1-472B-8357-83947C5F168D}"/>
                  </a:ext>
                </a:extLst>
              </p:cNvPr>
              <p:cNvSpPr txBox="1"/>
              <p:nvPr/>
            </p:nvSpPr>
            <p:spPr>
              <a:xfrm>
                <a:off x="6733809" y="3976534"/>
                <a:ext cx="2355773" cy="6520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2000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s-DO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DO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DO" sz="2000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s-DO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DO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type m:val="skw"/>
                              <m:ctrlPr>
                                <a:rPr lang="es-DO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DO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s-DO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s-DO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s-DO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DO" sz="2000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7C2AAD8-38D1-472B-8357-83947C5F16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3809" y="3976534"/>
                <a:ext cx="2355773" cy="652038"/>
              </a:xfrm>
              <a:prstGeom prst="rect">
                <a:avLst/>
              </a:prstGeom>
              <a:blipFill>
                <a:blip r:embed="rId7"/>
                <a:stretch>
                  <a:fillRect t="-74766" b="-55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A578947-1DEE-411C-81B8-0BB4A8E9FC85}"/>
                  </a:ext>
                </a:extLst>
              </p:cNvPr>
              <p:cNvSpPr txBox="1"/>
              <p:nvPr/>
            </p:nvSpPr>
            <p:spPr>
              <a:xfrm>
                <a:off x="6986523" y="4669091"/>
                <a:ext cx="1322991" cy="3633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2000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s-DO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DO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DO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DO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DO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ad>
                            <m:radPr>
                              <m:degHide m:val="on"/>
                              <m:ctrlPr>
                                <a:rPr lang="es-DO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DO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A578947-1DEE-411C-81B8-0BB4A8E9FC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6523" y="4669091"/>
                <a:ext cx="1322991" cy="363369"/>
              </a:xfrm>
              <a:prstGeom prst="rect">
                <a:avLst/>
              </a:prstGeom>
              <a:blipFill>
                <a:blip r:embed="rId8"/>
                <a:stretch>
                  <a:fillRect l="-5530" r="-1843" b="-2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ight Brace 17">
            <a:extLst>
              <a:ext uri="{FF2B5EF4-FFF2-40B4-BE49-F238E27FC236}">
                <a16:creationId xmlns:a16="http://schemas.microsoft.com/office/drawing/2014/main" id="{7DE64105-59A0-4165-9B11-C2589CD92DFE}"/>
              </a:ext>
            </a:extLst>
          </p:cNvPr>
          <p:cNvSpPr/>
          <p:nvPr/>
        </p:nvSpPr>
        <p:spPr>
          <a:xfrm>
            <a:off x="8606373" y="2927010"/>
            <a:ext cx="1423441" cy="2429285"/>
          </a:xfrm>
          <a:prstGeom prst="rightBrace">
            <a:avLst>
              <a:gd name="adj1" fmla="val 8333"/>
              <a:gd name="adj2" fmla="val 51655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06945C-FE7E-4BBA-ABBC-5D5DE1BA120E}"/>
              </a:ext>
            </a:extLst>
          </p:cNvPr>
          <p:cNvSpPr txBox="1"/>
          <p:nvPr/>
        </p:nvSpPr>
        <p:spPr>
          <a:xfrm>
            <a:off x="9496468" y="3491880"/>
            <a:ext cx="26934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000" dirty="0"/>
              <a:t>No cumple con la </a:t>
            </a:r>
          </a:p>
          <a:p>
            <a:r>
              <a:rPr lang="es-DO" sz="2000" dirty="0"/>
              <a:t> condición de ser un </a:t>
            </a:r>
          </a:p>
          <a:p>
            <a:r>
              <a:rPr lang="es-DO" sz="2000" dirty="0"/>
              <a:t>polinomio pues existen </a:t>
            </a:r>
          </a:p>
          <a:p>
            <a:r>
              <a:rPr lang="es-DO" sz="2000" b="1" dirty="0">
                <a:solidFill>
                  <a:srgbClr val="C00000"/>
                </a:solidFill>
              </a:rPr>
              <a:t>exponentes</a:t>
            </a:r>
            <a:r>
              <a:rPr lang="es-DO" sz="2000" dirty="0"/>
              <a:t> que </a:t>
            </a:r>
            <a:r>
              <a:rPr lang="es-DO" sz="2000" dirty="0">
                <a:solidFill>
                  <a:srgbClr val="C00000"/>
                </a:solidFill>
              </a:rPr>
              <a:t>no son </a:t>
            </a:r>
          </a:p>
          <a:p>
            <a:r>
              <a:rPr lang="es-DO" sz="2000" dirty="0">
                <a:solidFill>
                  <a:srgbClr val="C00000"/>
                </a:solidFill>
              </a:rPr>
              <a:t> números enteros </a:t>
            </a:r>
          </a:p>
          <a:p>
            <a:r>
              <a:rPr lang="es-DO" sz="2000" dirty="0">
                <a:solidFill>
                  <a:srgbClr val="C00000"/>
                </a:solidFill>
              </a:rPr>
              <a:t>y positivos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04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10" grpId="0"/>
      <p:bldP spid="11" grpId="0"/>
      <p:bldP spid="12" grpId="0" animBg="1"/>
      <p:bldP spid="13" grpId="0"/>
      <p:bldP spid="14" grpId="0"/>
      <p:bldP spid="15" grpId="0"/>
      <p:bldP spid="16" grpId="0"/>
      <p:bldP spid="17" grpId="0"/>
      <p:bldP spid="18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1865FD3-221B-45DE-B05B-A48363BC2D41}"/>
              </a:ext>
            </a:extLst>
          </p:cNvPr>
          <p:cNvSpPr/>
          <p:nvPr/>
        </p:nvSpPr>
        <p:spPr>
          <a:xfrm>
            <a:off x="1046318" y="552497"/>
            <a:ext cx="90764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S" sz="2800" b="1" dirty="0">
                <a:solidFill>
                  <a:schemeClr val="accent1">
                    <a:lumMod val="75000"/>
                  </a:schemeClr>
                </a:solidFill>
              </a:rPr>
              <a:t>3. ¿Si un polinomio no esta ordenado no se puede resolver?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B5B020-3022-4D93-8989-EB4BEA024578}"/>
              </a:ext>
            </a:extLst>
          </p:cNvPr>
          <p:cNvSpPr txBox="1"/>
          <p:nvPr/>
        </p:nvSpPr>
        <p:spPr>
          <a:xfrm>
            <a:off x="576105" y="1554521"/>
            <a:ext cx="109168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400" dirty="0"/>
              <a:t>Los polinomios se ordenan con el propósito de facilitar las operaciones que se realizan</a:t>
            </a:r>
          </a:p>
          <a:p>
            <a:r>
              <a:rPr lang="es-DO" sz="2400" dirty="0"/>
              <a:t>con los polinomios, por eso es importante ordenarlos.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9BB7B1-9E8C-404A-A8AE-03C363E752E7}"/>
              </a:ext>
            </a:extLst>
          </p:cNvPr>
          <p:cNvSpPr/>
          <p:nvPr/>
        </p:nvSpPr>
        <p:spPr>
          <a:xfrm>
            <a:off x="1448950" y="3125932"/>
            <a:ext cx="96665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4. ¿Cuándo el polinomio no está ordenado que hago? ¿solo es para identificar si es completo o incompleto?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E0B76A-7C39-4F38-91FF-2A3830B091A2}"/>
              </a:ext>
            </a:extLst>
          </p:cNvPr>
          <p:cNvSpPr txBox="1"/>
          <p:nvPr/>
        </p:nvSpPr>
        <p:spPr>
          <a:xfrm>
            <a:off x="576105" y="4652557"/>
            <a:ext cx="11615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2400" dirty="0"/>
              <a:t>Se deberá ordenar en forma ascendente  o descendente. No necesariamente ordenarlos me dice si esta completo o incompleto, pero quizás me facilita un poco las cosas</a:t>
            </a:r>
            <a:r>
              <a:rPr lang="es-DO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1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8CD03CA-FF78-4685-ABDA-B407F9CAC199}"/>
              </a:ext>
            </a:extLst>
          </p:cNvPr>
          <p:cNvSpPr/>
          <p:nvPr/>
        </p:nvSpPr>
        <p:spPr>
          <a:xfrm>
            <a:off x="1688121" y="470989"/>
            <a:ext cx="7457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5. ¿Cómo identifico el término principal de un polinomio?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6FB72A-7B77-419C-89AB-E4C6101F8382}"/>
              </a:ext>
            </a:extLst>
          </p:cNvPr>
          <p:cNvSpPr txBox="1"/>
          <p:nvPr/>
        </p:nvSpPr>
        <p:spPr>
          <a:xfrm>
            <a:off x="743579" y="1105319"/>
            <a:ext cx="10550769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DO" sz="2400" dirty="0"/>
              <a:t>Es importante ordenar nuestro polinomio, luego de esto observo el término que  tiene la variable con  el exponente mayor entonces asumiré que este es mi término principal.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113A69-8648-45A5-BC9D-13A705E315B8}"/>
              </a:ext>
            </a:extLst>
          </p:cNvPr>
          <p:cNvSpPr txBox="1"/>
          <p:nvPr/>
        </p:nvSpPr>
        <p:spPr>
          <a:xfrm>
            <a:off x="864159" y="2502040"/>
            <a:ext cx="1202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2400" dirty="0">
                <a:solidFill>
                  <a:schemeClr val="accent1"/>
                </a:solidFill>
              </a:rPr>
              <a:t>Ejemplo</a:t>
            </a:r>
            <a:endParaRPr lang="en-US" sz="24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E44E1E3-5BB7-46A8-9BC8-4D5F231BB08F}"/>
                  </a:ext>
                </a:extLst>
              </p:cNvPr>
              <p:cNvSpPr txBox="1"/>
              <p:nvPr/>
            </p:nvSpPr>
            <p:spPr>
              <a:xfrm>
                <a:off x="398165" y="3252430"/>
                <a:ext cx="2833211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DO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DO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DO" sz="2400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s-DO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DO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DO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s-DO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s-DO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DO" sz="24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E44E1E3-5BB7-46A8-9BC8-4D5F231BB0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165" y="3252430"/>
                <a:ext cx="2833211" cy="373500"/>
              </a:xfrm>
              <a:prstGeom prst="rect">
                <a:avLst/>
              </a:prstGeom>
              <a:blipFill>
                <a:blip r:embed="rId2"/>
                <a:stretch>
                  <a:fillRect l="-1935" t="-1639" r="-2151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37171B2-DC08-4DF9-BD74-648E86F6E460}"/>
                  </a:ext>
                </a:extLst>
              </p:cNvPr>
              <p:cNvSpPr txBox="1"/>
              <p:nvPr/>
            </p:nvSpPr>
            <p:spPr>
              <a:xfrm flipH="1">
                <a:off x="3735725" y="3158176"/>
                <a:ext cx="4566475" cy="475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DO" sz="2400" dirty="0"/>
                  <a:t>El t</a:t>
                </a:r>
                <a:r>
                  <a:rPr lang="es-ES" sz="2400" dirty="0"/>
                  <a:t>é</a:t>
                </a:r>
                <a:r>
                  <a:rPr lang="es-DO" sz="2400" dirty="0"/>
                  <a:t>rmino principal es </a:t>
                </a:r>
                <a14:m>
                  <m:oMath xmlns:m="http://schemas.openxmlformats.org/officeDocument/2006/math">
                    <m:r>
                      <a:rPr lang="es-DO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s-DO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DO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s-DO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es-DO" sz="2400" b="1" dirty="0">
                    <a:solidFill>
                      <a:srgbClr val="C00000"/>
                    </a:solidFill>
                  </a:rPr>
                  <a:t> </a:t>
                </a:r>
                <a:endParaRPr lang="en-US" sz="24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37171B2-DC08-4DF9-BD74-648E86F6E4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735725" y="3158176"/>
                <a:ext cx="4566475" cy="475451"/>
              </a:xfrm>
              <a:prstGeom prst="rect">
                <a:avLst/>
              </a:prstGeom>
              <a:blipFill>
                <a:blip r:embed="rId3"/>
                <a:stretch>
                  <a:fillRect l="-2136" t="-7692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4215D58-6E84-49C8-8189-DFD090DC9C21}"/>
                  </a:ext>
                </a:extLst>
              </p:cNvPr>
              <p:cNvSpPr txBox="1"/>
              <p:nvPr/>
            </p:nvSpPr>
            <p:spPr>
              <a:xfrm>
                <a:off x="291402" y="4079631"/>
                <a:ext cx="4157933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2400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s-DO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DO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DO" sz="2400" b="0" i="1" smtClean="0">
                          <a:latin typeface="Cambria Math" panose="02040503050406030204" pitchFamily="18" charset="0"/>
                        </a:rPr>
                        <m:t>=−5</m:t>
                      </m:r>
                      <m:sSup>
                        <m:sSupPr>
                          <m:ctrlPr>
                            <a:rPr lang="es-DO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DO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DO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DO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s-DO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DO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DO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s-DO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D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DO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DO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s-DO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DO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DO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s-DO" sz="2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4215D58-6E84-49C8-8189-DFD090DC9C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402" y="4079631"/>
                <a:ext cx="4157933" cy="693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4CCB99D-11E4-48F4-B122-EA8201A72770}"/>
                  </a:ext>
                </a:extLst>
              </p:cNvPr>
              <p:cNvSpPr txBox="1"/>
              <p:nvPr/>
            </p:nvSpPr>
            <p:spPr>
              <a:xfrm>
                <a:off x="4918668" y="3933629"/>
                <a:ext cx="7646796" cy="985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DO" sz="2400" dirty="0"/>
                  <a:t>Como el polinomio no esta ordenado, procedemos a ordenarlo </a:t>
                </a:r>
                <a14:m>
                  <m:oMath xmlns:m="http://schemas.openxmlformats.org/officeDocument/2006/math">
                    <m:r>
                      <a:rPr lang="es-DO" sz="2400" i="1" dirty="0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s-DO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DO" sz="24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DO" sz="2400" b="0" i="1" dirty="0" smtClean="0">
                        <a:latin typeface="Cambria Math" panose="02040503050406030204" pitchFamily="18" charset="0"/>
                      </a:rPr>
                      <m:t>=−3</m:t>
                    </m:r>
                    <m:sSup>
                      <m:sSupPr>
                        <m:ctrlPr>
                          <a:rPr lang="es-DO" sz="2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DO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DO" sz="24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s-DO" sz="2400" b="0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s-DO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DO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DO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s-DO" sz="2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DO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DO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DO" sz="2400" b="0" i="1" dirty="0" smtClean="0">
                        <a:latin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s-DO" sz="2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DO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DO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DO" sz="2400" b="0" i="1" dirty="0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4CCB99D-11E4-48F4-B122-EA8201A727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668" y="3933629"/>
                <a:ext cx="7646796" cy="985847"/>
              </a:xfrm>
              <a:prstGeom prst="rect">
                <a:avLst/>
              </a:prstGeom>
              <a:blipFill>
                <a:blip r:embed="rId5"/>
                <a:stretch>
                  <a:fillRect l="-1276" t="-4938"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D484F7A-5AF0-4FDE-986D-60E9951BA02F}"/>
                  </a:ext>
                </a:extLst>
              </p:cNvPr>
              <p:cNvSpPr txBox="1"/>
              <p:nvPr/>
            </p:nvSpPr>
            <p:spPr>
              <a:xfrm>
                <a:off x="8051371" y="4970764"/>
                <a:ext cx="3845733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DO" sz="2400" dirty="0"/>
                  <a:t>El t</a:t>
                </a:r>
                <a:r>
                  <a:rPr lang="es-ES" sz="2400" dirty="0"/>
                  <a:t>é</a:t>
                </a:r>
                <a:r>
                  <a:rPr lang="es-DO" sz="2400" dirty="0"/>
                  <a:t>rmino principal es </a:t>
                </a:r>
                <a14:m>
                  <m:oMath xmlns:m="http://schemas.openxmlformats.org/officeDocument/2006/math">
                    <m:r>
                      <a:rPr lang="es-DO" sz="24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s-DO" sz="24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s-DO" sz="24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DO" sz="24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s-DO" sz="24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sup>
                    </m:sSup>
                  </m:oMath>
                </a14:m>
                <a:r>
                  <a:rPr lang="es-DO" sz="2400" b="1" dirty="0">
                    <a:solidFill>
                      <a:srgbClr val="C00000"/>
                    </a:solidFill>
                  </a:rPr>
                  <a:t> </a:t>
                </a:r>
                <a:endParaRPr lang="en-US" sz="24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D484F7A-5AF0-4FDE-986D-60E9951BA0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1371" y="4970764"/>
                <a:ext cx="3845733" cy="470000"/>
              </a:xfrm>
              <a:prstGeom prst="rect">
                <a:avLst/>
              </a:prstGeom>
              <a:blipFill>
                <a:blip r:embed="rId6"/>
                <a:stretch>
                  <a:fillRect l="-2536" t="-7692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828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39E522B-D7E3-4362-AA12-66FD27076650}"/>
              </a:ext>
            </a:extLst>
          </p:cNvPr>
          <p:cNvSpPr/>
          <p:nvPr/>
        </p:nvSpPr>
        <p:spPr>
          <a:xfrm>
            <a:off x="1863376" y="983661"/>
            <a:ext cx="63714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6. ¿Cuándo dos términos o más son semejantes?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307025-8215-48A0-94B5-721D760DAEB7}"/>
              </a:ext>
            </a:extLst>
          </p:cNvPr>
          <p:cNvSpPr txBox="1"/>
          <p:nvPr/>
        </p:nvSpPr>
        <p:spPr>
          <a:xfrm>
            <a:off x="470195" y="2027274"/>
            <a:ext cx="11010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Dos términos o mas son semejantes  si tienen la misma variable y el mismo exponente.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B93E8D-ED3A-4D1E-856A-CFA1CF09A821}"/>
              </a:ext>
            </a:extLst>
          </p:cNvPr>
          <p:cNvSpPr txBox="1"/>
          <p:nvPr/>
        </p:nvSpPr>
        <p:spPr>
          <a:xfrm>
            <a:off x="595206" y="3167390"/>
            <a:ext cx="1511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00B0F0"/>
                </a:solidFill>
              </a:rPr>
              <a:t>Ejemplos</a:t>
            </a:r>
            <a:endParaRPr lang="en-US" sz="28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28984A4-DF12-4E1A-9595-E5995D4AE568}"/>
                  </a:ext>
                </a:extLst>
              </p:cNvPr>
              <p:cNvSpPr txBox="1"/>
              <p:nvPr/>
            </p:nvSpPr>
            <p:spPr>
              <a:xfrm>
                <a:off x="590775" y="3822206"/>
                <a:ext cx="3728906" cy="470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2400" dirty="0"/>
                  <a:t>Términos semejantes a   </a:t>
                </a:r>
                <a:r>
                  <a:rPr lang="es-ES" sz="2400" b="1" dirty="0">
                    <a:solidFill>
                      <a:srgbClr val="00B0F0"/>
                    </a:solidFill>
                  </a:rPr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s-E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28984A4-DF12-4E1A-9595-E5995D4AE5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775" y="3822206"/>
                <a:ext cx="3728906" cy="470000"/>
              </a:xfrm>
              <a:prstGeom prst="rect">
                <a:avLst/>
              </a:prstGeom>
              <a:blipFill>
                <a:blip r:embed="rId2"/>
                <a:stretch>
                  <a:fillRect l="-2614" t="-779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929D5F3-48B5-4AD9-B908-D88FC5826069}"/>
                  </a:ext>
                </a:extLst>
              </p:cNvPr>
              <p:cNvSpPr txBox="1"/>
              <p:nvPr/>
            </p:nvSpPr>
            <p:spPr>
              <a:xfrm>
                <a:off x="4817311" y="3754380"/>
                <a:ext cx="3803371" cy="784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s-E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sz="2400" b="0" i="0" smtClean="0">
                          <a:latin typeface="Cambria Math" panose="02040503050406030204" pitchFamily="18" charset="0"/>
                        </a:rPr>
                        <m:t>,  9</m:t>
                      </m:r>
                      <m:sSup>
                        <m:sSupPr>
                          <m:ctrlPr>
                            <a:rPr lang="es-E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,  </m:t>
                      </m:r>
                      <m:f>
                        <m:fPr>
                          <m:ctrlPr>
                            <a:rPr lang="es-E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 7</m:t>
                          </m:r>
                        </m:den>
                      </m:f>
                      <m:sSup>
                        <m:sSupPr>
                          <m:ctrlPr>
                            <a:rPr lang="es-E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  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929D5F3-48B5-4AD9-B908-D88FC58260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7311" y="3754380"/>
                <a:ext cx="3803371" cy="7848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412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1F21F1-368B-40EE-B3F9-8DBC6B50EBEF}"/>
              </a:ext>
            </a:extLst>
          </p:cNvPr>
          <p:cNvSpPr/>
          <p:nvPr/>
        </p:nvSpPr>
        <p:spPr>
          <a:xfrm>
            <a:off x="3355629" y="511182"/>
            <a:ext cx="5334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7. Explicar cuando un polinomio es nulo.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6A7E8E-39CC-4801-86B1-E7A275E4AD3C}"/>
              </a:ext>
            </a:extLst>
          </p:cNvPr>
          <p:cNvSpPr txBox="1"/>
          <p:nvPr/>
        </p:nvSpPr>
        <p:spPr>
          <a:xfrm>
            <a:off x="753627" y="1286189"/>
            <a:ext cx="930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Un polinomio es nulo cuando todos sus coeficientes son iguales a cero.  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EF3521-0F41-406F-B9C4-67A4539B3DB3}"/>
              </a:ext>
            </a:extLst>
          </p:cNvPr>
          <p:cNvSpPr txBox="1"/>
          <p:nvPr/>
        </p:nvSpPr>
        <p:spPr>
          <a:xfrm>
            <a:off x="1065125" y="225083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00B0F0"/>
                </a:solidFill>
              </a:rPr>
              <a:t>Ejemplo</a:t>
            </a:r>
            <a:endParaRPr lang="en-US" b="1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F42EF20-7948-43E6-B912-EE7589D3E672}"/>
                  </a:ext>
                </a:extLst>
              </p:cNvPr>
              <p:cNvSpPr txBox="1"/>
              <p:nvPr/>
            </p:nvSpPr>
            <p:spPr>
              <a:xfrm>
                <a:off x="1065125" y="3315956"/>
                <a:ext cx="23192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=0</m:t>
                      </m:r>
                      <m:sSup>
                        <m:sSup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+0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F42EF20-7948-43E6-B912-EE7589D3E6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125" y="3315956"/>
                <a:ext cx="2319225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A487562-8513-440E-B7CE-518209A89DE9}"/>
                  </a:ext>
                </a:extLst>
              </p:cNvPr>
              <p:cNvSpPr txBox="1"/>
              <p:nvPr/>
            </p:nvSpPr>
            <p:spPr>
              <a:xfrm>
                <a:off x="1146879" y="3847569"/>
                <a:ext cx="17607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=0+0+0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A487562-8513-440E-B7CE-518209A89D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879" y="3847569"/>
                <a:ext cx="1760738" cy="276999"/>
              </a:xfrm>
              <a:prstGeom prst="rect">
                <a:avLst/>
              </a:prstGeom>
              <a:blipFill>
                <a:blip r:embed="rId3"/>
                <a:stretch>
                  <a:fillRect l="-2422" r="-2768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FF4B968-FDDE-4A21-A0E5-92A41F99D148}"/>
                  </a:ext>
                </a:extLst>
              </p:cNvPr>
              <p:cNvSpPr txBox="1"/>
              <p:nvPr/>
            </p:nvSpPr>
            <p:spPr>
              <a:xfrm>
                <a:off x="1271912" y="4286850"/>
                <a:ext cx="56643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E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, el </a:t>
                </a:r>
                <a:r>
                  <a:rPr lang="en-US" dirty="0" err="1"/>
                  <a:t>polinomio</a:t>
                </a:r>
                <a:r>
                  <a:rPr lang="en-US" dirty="0"/>
                  <a:t> </a:t>
                </a:r>
                <a:r>
                  <a:rPr lang="en-US" dirty="0" err="1"/>
                  <a:t>nulo</a:t>
                </a:r>
                <a:r>
                  <a:rPr lang="en-US" dirty="0"/>
                  <a:t> </a:t>
                </a:r>
                <a:r>
                  <a:rPr lang="en-US" dirty="0" err="1"/>
                  <a:t>siempre</a:t>
                </a:r>
                <a:r>
                  <a:rPr lang="en-US" dirty="0"/>
                  <a:t> se </a:t>
                </a:r>
                <a:r>
                  <a:rPr lang="en-US" dirty="0" err="1"/>
                  <a:t>va</a:t>
                </a:r>
                <a:r>
                  <a:rPr lang="en-US" dirty="0"/>
                  <a:t> a </a:t>
                </a:r>
                <a:r>
                  <a:rPr lang="en-US" dirty="0" err="1"/>
                  <a:t>representar</a:t>
                </a:r>
                <a:r>
                  <a:rPr lang="en-US" dirty="0"/>
                  <a:t> </a:t>
                </a:r>
                <a:r>
                  <a:rPr lang="en-US" dirty="0" err="1"/>
                  <a:t>así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FF4B968-FDDE-4A21-A0E5-92A41F99D1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912" y="4286850"/>
                <a:ext cx="5664308" cy="276999"/>
              </a:xfrm>
              <a:prstGeom prst="rect">
                <a:avLst/>
              </a:prstGeom>
              <a:blipFill>
                <a:blip r:embed="rId4"/>
                <a:stretch>
                  <a:fillRect l="-1507" t="-28261" r="-538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857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99D0A9-B5A0-49E8-B7CB-9C38DB80BA14}"/>
              </a:ext>
            </a:extLst>
          </p:cNvPr>
          <p:cNvSpPr/>
          <p:nvPr/>
        </p:nvSpPr>
        <p:spPr>
          <a:xfrm>
            <a:off x="2989645" y="661908"/>
            <a:ext cx="4845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8.¿Qué es el grado de un polinomio?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B0FFBB-AA35-48AC-B719-6B90185EBF31}"/>
              </a:ext>
            </a:extLst>
          </p:cNvPr>
          <p:cNvSpPr txBox="1"/>
          <p:nvPr/>
        </p:nvSpPr>
        <p:spPr>
          <a:xfrm>
            <a:off x="954593" y="1688982"/>
            <a:ext cx="93078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El grado de un polinomio se determina observando el término que tenga </a:t>
            </a:r>
          </a:p>
          <a:p>
            <a:r>
              <a:rPr lang="es-ES" sz="2400" dirty="0"/>
              <a:t>la variable con el exponte mas grande.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64911D-5FB4-40C7-818D-EC8EBAEBF899}"/>
              </a:ext>
            </a:extLst>
          </p:cNvPr>
          <p:cNvSpPr txBox="1"/>
          <p:nvPr/>
        </p:nvSpPr>
        <p:spPr>
          <a:xfrm>
            <a:off x="720514" y="3516608"/>
            <a:ext cx="1370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00B0F0"/>
                </a:solidFill>
              </a:rPr>
              <a:t>Ejemplo</a:t>
            </a:r>
            <a:endParaRPr lang="en-US" sz="28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736F895-C519-4E99-A293-CA98822258E9}"/>
                  </a:ext>
                </a:extLst>
              </p:cNvPr>
              <p:cNvSpPr/>
              <p:nvPr/>
            </p:nvSpPr>
            <p:spPr>
              <a:xfrm>
                <a:off x="664536" y="4315175"/>
                <a:ext cx="3017877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DO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s-DO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DO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DO" sz="2400" i="1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s-DO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DO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DO" sz="24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s-DO" sz="2400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s-DO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DO" sz="2400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736F895-C519-4E99-A293-CA98822258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536" y="4315175"/>
                <a:ext cx="3017877" cy="4658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48B936EB-CCB5-4ADA-AF8F-871D48CD721B}"/>
              </a:ext>
            </a:extLst>
          </p:cNvPr>
          <p:cNvSpPr txBox="1"/>
          <p:nvPr/>
        </p:nvSpPr>
        <p:spPr>
          <a:xfrm>
            <a:off x="4199559" y="4039828"/>
            <a:ext cx="72719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El exponente mas grande es 5 por lo tanto se dice que el </a:t>
            </a:r>
          </a:p>
          <a:p>
            <a:r>
              <a:rPr lang="es-ES" sz="2400" dirty="0"/>
              <a:t>polinomio es de grado </a:t>
            </a:r>
            <a:r>
              <a:rPr lang="es-ES" sz="2400" b="1" dirty="0">
                <a:solidFill>
                  <a:srgbClr val="C00000"/>
                </a:solidFill>
              </a:rPr>
              <a:t>5</a:t>
            </a:r>
            <a:r>
              <a:rPr lang="es-ES" sz="2400" dirty="0"/>
              <a:t> o de </a:t>
            </a:r>
            <a:r>
              <a:rPr lang="es-ES" sz="2400" b="1" dirty="0">
                <a:solidFill>
                  <a:srgbClr val="C00000"/>
                </a:solidFill>
              </a:rPr>
              <a:t>quinto grado</a:t>
            </a:r>
            <a:r>
              <a:rPr lang="es-E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423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1019</Words>
  <Application>Microsoft Office PowerPoint</Application>
  <PresentationFormat>Widescreen</PresentationFormat>
  <Paragraphs>118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Nikelvys#1</dc:creator>
  <cp:lastModifiedBy>Nikelvys#1</cp:lastModifiedBy>
  <cp:revision>12</cp:revision>
  <dcterms:created xsi:type="dcterms:W3CDTF">2020-04-10T17:20:26Z</dcterms:created>
  <dcterms:modified xsi:type="dcterms:W3CDTF">2020-04-12T03:01:12Z</dcterms:modified>
</cp:coreProperties>
</file>