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8" r:id="rId5"/>
    <p:sldId id="269" r:id="rId6"/>
    <p:sldId id="271" r:id="rId7"/>
    <p:sldId id="277" r:id="rId8"/>
    <p:sldId id="262" r:id="rId9"/>
    <p:sldId id="272" r:id="rId10"/>
    <p:sldId id="274" r:id="rId11"/>
    <p:sldId id="279" r:id="rId12"/>
    <p:sldId id="280" r:id="rId13"/>
    <p:sldId id="278" r:id="rId14"/>
    <p:sldId id="275" r:id="rId1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78" d="100"/>
          <a:sy n="78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1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358C0-C44C-498D-A1E1-DE48B4230B7D}" type="datetime1">
              <a:rPr lang="es-ES" smtClean="0"/>
              <a:t>08/01/2021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2B87-2711-4A81-9AC1-A41D13AFD163}" type="datetime1">
              <a:rPr lang="es-ES" smtClean="0"/>
              <a:pPr/>
              <a:t>08/01/2021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06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06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81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07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65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47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47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02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A84119-8240-4845-BD01-2786B6976425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51CC07-C6EA-4B19-B21B-F21CD960CB05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55427-7CF5-4CF7-B6B0-39C2418E56E7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547786-EEBE-4706-ACD9-FE928A10B11B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03DAB1D-FF88-4B1F-9694-673F0907BE82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E7047D-2722-4D09-999A-DD62A657ADBF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descripción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9E33FB-4060-4D94-A6F0-5780C0264376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440861-38A6-4A65-9D49-5A3755B00870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C0DC0-7AA0-47B4-8566-3139D7BCA291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Cuadro de texto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DE5C9-B45B-4EFF-BB41-776A451104B3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57C3C-5B5B-4C4B-AF84-C4AD3D8A19F3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DD45ED-4241-4ADD-AF00-4987BA86337A}" type="datetime1">
              <a:rPr lang="es-ES" noProof="0" smtClean="0"/>
              <a:t>08/01/2021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84F1CF7-BF3F-49C4-9A5C-92E251F1CFD2}" type="datetime1">
              <a:rPr lang="es-ES" noProof="0" smtClean="0"/>
              <a:t>08/01/2021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3139" y="3612384"/>
            <a:ext cx="8683625" cy="2421464"/>
          </a:xfrm>
        </p:spPr>
        <p:txBody>
          <a:bodyPr rtlCol="0">
            <a:normAutofit/>
          </a:bodyPr>
          <a:lstStyle/>
          <a:p>
            <a:pPr rtl="0"/>
            <a:r>
              <a:rPr lang="es-ES" sz="4700" dirty="0" smtClean="0"/>
              <a:t>PUENTES</a:t>
            </a:r>
            <a:endParaRPr lang="es-ES" sz="47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0236" y="6125160"/>
            <a:ext cx="8683625" cy="732840"/>
          </a:xfrm>
        </p:spPr>
        <p:txBody>
          <a:bodyPr rtlCol="0"/>
          <a:lstStyle/>
          <a:p>
            <a:pPr rtl="0"/>
            <a:r>
              <a:rPr lang="es-ES" dirty="0" smtClean="0"/>
              <a:t>UNIDAD 2 ingeniería 3er grado </a:t>
            </a:r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76" b="96716" l="98" r="98535">
                        <a14:foregroundMark x1="8398" y1="15599" x2="27148" y2="15107"/>
                        <a14:foregroundMark x1="9180" y1="36289" x2="8984" y2="44171"/>
                        <a14:foregroundMark x1="22559" y1="78489" x2="22363" y2="90805"/>
                        <a14:foregroundMark x1="13086" y1="56650" x2="28809" y2="56650"/>
                        <a14:foregroundMark x1="41504" y1="63218" x2="61328" y2="61084"/>
                        <a14:foregroundMark x1="38867" y1="62726" x2="45703" y2="61741"/>
                        <a14:foregroundMark x1="41699" y1="62562" x2="37500" y2="61741"/>
                        <a14:foregroundMark x1="41113" y1="13465" x2="58105" y2="13136"/>
                        <a14:foregroundMark x1="61914" y1="16913" x2="58301" y2="14778"/>
                        <a14:foregroundMark x1="69922" y1="16913" x2="93555" y2="16585"/>
                        <a14:foregroundMark x1="88184" y1="33333" x2="87891" y2="47455"/>
                        <a14:foregroundMark x1="70313" y1="65846" x2="93945" y2="66174"/>
                        <a14:foregroundMark x1="70313" y1="80296" x2="93359" y2="7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" t="92" r="68624" b="73581"/>
          <a:stretch/>
        </p:blipFill>
        <p:spPr>
          <a:xfrm>
            <a:off x="8483712" y="3952569"/>
            <a:ext cx="2963052" cy="12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ejemplo</a:t>
            </a:r>
            <a:endParaRPr lang="es-D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8077" y="2646348"/>
            <a:ext cx="5228444" cy="916228"/>
          </a:xfrm>
        </p:spPr>
        <p:txBody>
          <a:bodyPr/>
          <a:lstStyle/>
          <a:p>
            <a:pPr algn="just"/>
            <a:r>
              <a:rPr lang="es-DO" dirty="0"/>
              <a:t>Este puente peatonal está </a:t>
            </a:r>
            <a:r>
              <a:rPr lang="es-DO" b="1" dirty="0"/>
              <a:t>construido con 22 000 hojas de papel.</a:t>
            </a:r>
            <a:r>
              <a:rPr lang="es-DO" dirty="0"/>
              <a:t> Obra del artista Steve </a:t>
            </a:r>
            <a:r>
              <a:rPr lang="es-DO" dirty="0" err="1"/>
              <a:t>Messam</a:t>
            </a:r>
            <a:r>
              <a:rPr lang="es-DO" dirty="0"/>
              <a:t> la construcción se sostiene aplicando los mismos principios arquitectónicos en los que se basan las construcciones de piedra seca en las que las estructuras —puentes, muros, viviendas o presas— se logran colocando adecuadamente y encajando a conveniencia cada elemento, normalmente cada roca o cada piedra que la forman, sin usar cemento ni argamasa para mantenerlas unidas.</a:t>
            </a:r>
            <a:endParaRPr lang="es-D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282" y="1869599"/>
            <a:ext cx="6472718" cy="364629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106258" y="61295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DO" dirty="0"/>
              <a:t>https://www.microsiervos.com/archivo/ingenieria/puente-construido-hojas-papel.html</a:t>
            </a:r>
          </a:p>
        </p:txBody>
      </p:sp>
    </p:spTree>
    <p:extLst>
      <p:ext uri="{BB962C8B-B14F-4D97-AF65-F5344CB8AC3E}">
        <p14:creationId xmlns:p14="http://schemas.microsoft.com/office/powerpoint/2010/main" val="40470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practica</a:t>
            </a:r>
            <a:endParaRPr lang="es-ES" dirty="0"/>
          </a:p>
        </p:txBody>
      </p:sp>
      <p:pic>
        <p:nvPicPr>
          <p:cNvPr id="7" name="Imagen 6" descr="icono de lupa">
            <a:extLst>
              <a:ext uri="{FF2B5EF4-FFF2-40B4-BE49-F238E27FC236}">
                <a16:creationId xmlns:a16="http://schemas.microsoft.com/office/drawing/2014/main" id="{AAE36621-6FAB-4009-9D5C-CE767DF10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831" y="894451"/>
            <a:ext cx="685800" cy="685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89" y="1865102"/>
            <a:ext cx="9641098" cy="48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ágina enrollada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DO" dirty="0" smtClean="0"/>
              <a:t>¿Qué es un puente?</a:t>
            </a:r>
            <a:endParaRPr lang="es-ES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es-DO" dirty="0"/>
              <a:t>S</a:t>
            </a:r>
            <a:r>
              <a:rPr lang="es-DO" dirty="0" smtClean="0"/>
              <a:t>e </a:t>
            </a:r>
            <a:r>
              <a:rPr lang="es-DO" dirty="0"/>
              <a:t>utiliza para nombrar a la </a:t>
            </a:r>
            <a:r>
              <a:rPr lang="es-DO" b="1" dirty="0"/>
              <a:t>estructura que permite atravesar un curso de agua, un abismo u otro espacio</a:t>
            </a:r>
            <a:r>
              <a:rPr lang="es-DO" dirty="0"/>
              <a:t>. El puente permite que las </a:t>
            </a:r>
            <a:r>
              <a:rPr lang="es-DO" b="1" dirty="0"/>
              <a:t>personas</a:t>
            </a:r>
            <a:r>
              <a:rPr lang="es-DO" dirty="0"/>
              <a:t> y/o los vehículos pasen por encima de aquello que, de otro modo, no podría atravesarse.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3606"/>
            <a:ext cx="7543800" cy="5029200"/>
          </a:xfr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Historia</a:t>
            </a:r>
          </a:p>
        </p:txBody>
      </p:sp>
      <p:pic>
        <p:nvPicPr>
          <p:cNvPr id="24" name="Imagen 23" descr="icono del calendario">
            <a:extLst>
              <a:ext uri="{FF2B5EF4-FFF2-40B4-BE49-F238E27FC236}">
                <a16:creationId xmlns:a16="http://schemas.microsoft.com/office/drawing/2014/main" id="{B83E2AB1-C03F-4257-9171-5FD5FA272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679" y="870426"/>
            <a:ext cx="742950" cy="742950"/>
          </a:xfrm>
          <a:prstGeom prst="rect">
            <a:avLst/>
          </a:prstGeom>
        </p:spPr>
      </p:pic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D935431-5E3F-4C1A-BED1-C5BC3D661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s-DO" dirty="0"/>
              <a:t>Los </a:t>
            </a:r>
            <a:r>
              <a:rPr lang="es-DO" b="1" dirty="0"/>
              <a:t>puentes</a:t>
            </a:r>
            <a:r>
              <a:rPr lang="es-DO" dirty="0"/>
              <a:t> tienen su </a:t>
            </a:r>
            <a:r>
              <a:rPr lang="es-DO" b="1" dirty="0"/>
              <a:t>origen</a:t>
            </a:r>
            <a:r>
              <a:rPr lang="es-DO" dirty="0"/>
              <a:t> en la misma prehistoria. Posiblemente el primer </a:t>
            </a:r>
            <a:r>
              <a:rPr lang="es-DO" b="1" dirty="0"/>
              <a:t>puente</a:t>
            </a:r>
            <a:r>
              <a:rPr lang="es-DO" dirty="0"/>
              <a:t> de la </a:t>
            </a:r>
            <a:r>
              <a:rPr lang="es-DO" b="1" dirty="0"/>
              <a:t>historia</a:t>
            </a:r>
            <a:r>
              <a:rPr lang="es-DO" dirty="0"/>
              <a:t> fue un árbol que usó un ser prehistórico para conectar las dos orillas de un río. También utilizaron losas de piedra para arroyos pequeños cuando no había árboles cerca.</a:t>
            </a:r>
            <a:endParaRPr lang="es-ES" dirty="0"/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4B8941C9-A5E2-4AE2-9E83-54DAEF9402B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245" y="3450807"/>
            <a:ext cx="10840914" cy="502126"/>
          </a:xfrm>
        </p:spPr>
        <p:txBody>
          <a:bodyPr rtlCol="0"/>
          <a:lstStyle/>
          <a:p>
            <a:r>
              <a:rPr lang="es-DO" dirty="0"/>
              <a:t>Los siguientes puentes fueron arcos hechos con troncos o tablones y ocasionalmente con piedras, empleando un soporte simple y colocando vigas transversales. La mayoría de estos primeros puentes eran muy pobremente construidos y raramente soportaban cargas muy pesadas. Fue esta insuficiencia la que llevó al desarrollo de mejores puentes.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ágina enrollada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DO" dirty="0" smtClean="0"/>
              <a:t>¿Qué es un viaducto?</a:t>
            </a:r>
            <a:endParaRPr lang="es-ES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es-DO" dirty="0"/>
              <a:t> se refiere a un puente que cruza solo tierra. Cuando el objetivo de la construcción es cruzar agua se emplean términos derivados del latín </a:t>
            </a:r>
            <a:r>
              <a:rPr lang="es-DO" i="1" dirty="0" err="1"/>
              <a:t>pontem</a:t>
            </a:r>
            <a:r>
              <a:rPr lang="es-DO" dirty="0"/>
              <a:t>, que en español es sencillamente </a:t>
            </a:r>
            <a:r>
              <a:rPr lang="es-DO" i="1" dirty="0"/>
              <a:t>puente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17153"/>
            <a:ext cx="7543800" cy="5422106"/>
          </a:xfrm>
        </p:spPr>
      </p:pic>
    </p:spTree>
    <p:extLst>
      <p:ext uri="{BB962C8B-B14F-4D97-AF65-F5344CB8AC3E}">
        <p14:creationId xmlns:p14="http://schemas.microsoft.com/office/powerpoint/2010/main" val="11948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45" y="322611"/>
            <a:ext cx="10592223" cy="59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0688"/>
          <a:stretch/>
        </p:blipFill>
        <p:spPr>
          <a:xfrm>
            <a:off x="2128683" y="1917290"/>
            <a:ext cx="8932607" cy="4592125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207312" y="730497"/>
            <a:ext cx="4848225" cy="1260000"/>
          </a:xfrm>
        </p:spPr>
        <p:txBody>
          <a:bodyPr/>
          <a:lstStyle/>
          <a:p>
            <a:r>
              <a:rPr lang="es-DO" dirty="0" smtClean="0"/>
              <a:t>Partes de un puente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CE1DA-3FCD-4498-BCBB-3618ED94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Materiales utilizados</a:t>
            </a:r>
            <a:endParaRPr lang="es-ES" dirty="0"/>
          </a:p>
        </p:txBody>
      </p:sp>
      <p:pic>
        <p:nvPicPr>
          <p:cNvPr id="13" name="Imagen 12" descr="icono de bolígrafo y papel">
            <a:extLst>
              <a:ext uri="{FF2B5EF4-FFF2-40B4-BE49-F238E27FC236}">
                <a16:creationId xmlns:a16="http://schemas.microsoft.com/office/drawing/2014/main" id="{CE889C08-FD1F-4AE0-9D82-E718A6E92D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153" y="778138"/>
            <a:ext cx="814387" cy="81438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85801" y="2214997"/>
            <a:ext cx="80059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400" dirty="0" smtClean="0"/>
              <a:t>Piedra</a:t>
            </a:r>
            <a:r>
              <a:rPr lang="es-DO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400" dirty="0"/>
              <a:t>Madera.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400" dirty="0"/>
              <a:t>Acero.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400" dirty="0"/>
              <a:t>Cemento.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400" dirty="0"/>
              <a:t>Hormigón pretensado.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400" dirty="0"/>
              <a:t>Hormigón </a:t>
            </a:r>
            <a:r>
              <a:rPr lang="es-DO" sz="2400" dirty="0" err="1"/>
              <a:t>postensado</a:t>
            </a:r>
            <a:r>
              <a:rPr lang="es-DO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2400" dirty="0"/>
              <a:t>Mixtos.</a:t>
            </a:r>
          </a:p>
        </p:txBody>
      </p:sp>
    </p:spTree>
    <p:extLst>
      <p:ext uri="{BB962C8B-B14F-4D97-AF65-F5344CB8AC3E}">
        <p14:creationId xmlns:p14="http://schemas.microsoft.com/office/powerpoint/2010/main" val="1445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¿Qué es la resistencia de los materiales</a:t>
            </a:r>
            <a:r>
              <a:rPr lang="es-DO" dirty="0" smtClean="0"/>
              <a:t>?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9491" y="2110546"/>
            <a:ext cx="4053347" cy="3921600"/>
          </a:xfrm>
        </p:spPr>
        <p:txBody>
          <a:bodyPr/>
          <a:lstStyle/>
          <a:p>
            <a:pPr algn="just"/>
            <a:r>
              <a:rPr lang="es-DO" dirty="0" smtClean="0"/>
              <a:t>La</a:t>
            </a:r>
            <a:r>
              <a:rPr lang="es-DO" dirty="0"/>
              <a:t> </a:t>
            </a:r>
            <a:r>
              <a:rPr lang="es-DO" b="1" dirty="0"/>
              <a:t>resistencia</a:t>
            </a:r>
            <a:r>
              <a:rPr lang="es-DO" dirty="0"/>
              <a:t> de un elemento se define como su capacidad para resistir esfuerzos y fuerzas aplicadas sin romperse, adquirir deformaciones permanentes o deteriorarse de algún modo.</a:t>
            </a:r>
          </a:p>
          <a:p>
            <a:pPr algn="just"/>
            <a:endParaRPr lang="es-D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147" y="1869600"/>
            <a:ext cx="7395792" cy="43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12" y="1487435"/>
            <a:ext cx="8235745" cy="48590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3394" y="580103"/>
            <a:ext cx="981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3200" b="1" dirty="0" smtClean="0"/>
              <a:t>Tipos de fuerzas a la que se puede someter un material</a:t>
            </a:r>
            <a:endParaRPr lang="es-DO" sz="3200" b="1" dirty="0"/>
          </a:p>
        </p:txBody>
      </p:sp>
    </p:spTree>
    <p:extLst>
      <p:ext uri="{BB962C8B-B14F-4D97-AF65-F5344CB8AC3E}">
        <p14:creationId xmlns:p14="http://schemas.microsoft.com/office/powerpoint/2010/main" val="9415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57_TF22736411" id="{07ABA09F-BA21-4F16-B3B3-A5FE395B42EA}" vid="{49B98D5B-02BC-479C-92E7-E4B17A9539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3E21D3-7788-4819-8437-C5C4B0C5D4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Evento famoso en una presentación de historia</Template>
  <TotalTime>0</TotalTime>
  <Words>136</Words>
  <Application>Microsoft Office PowerPoint</Application>
  <PresentationFormat>Panorámica</PresentationFormat>
  <Paragraphs>33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Celestial</vt:lpstr>
      <vt:lpstr>PUENTES</vt:lpstr>
      <vt:lpstr>¿Qué es un puente?</vt:lpstr>
      <vt:lpstr>Historia</vt:lpstr>
      <vt:lpstr>¿Qué es un viaducto?</vt:lpstr>
      <vt:lpstr>Presentación de PowerPoint</vt:lpstr>
      <vt:lpstr>Partes de un puente</vt:lpstr>
      <vt:lpstr>Materiales utilizados</vt:lpstr>
      <vt:lpstr>¿Qué es la resistencia de los materiales?</vt:lpstr>
      <vt:lpstr>Presentación de PowerPoint</vt:lpstr>
      <vt:lpstr>ejemplo</vt:lpstr>
      <vt:lpstr>practica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2021-01-08T19:50:38Z</dcterms:created>
  <dcterms:modified xsi:type="dcterms:W3CDTF">2021-01-08T20:25:33Z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