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7" r:id="rId2"/>
    <p:sldId id="319" r:id="rId3"/>
    <p:sldId id="321" r:id="rId4"/>
    <p:sldId id="322" r:id="rId5"/>
    <p:sldId id="323" r:id="rId6"/>
    <p:sldId id="324" r:id="rId7"/>
    <p:sldId id="325" r:id="rId8"/>
    <p:sldId id="326" r:id="rId9"/>
    <p:sldId id="32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91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B3BD9-FAF3-4688-8C7B-2A33D34053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156D65-2938-4C0D-A926-E3788224A7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B7401-C47A-4296-86FD-E8948084B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B91F-B79F-4380-A734-EC0B471875D2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9A41F-DDF3-4F77-AA47-D3120A3B1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9BB696-F475-4A65-9591-418630C09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38BC-73C5-4280-A3D3-C940D13FF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70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C2925-53FC-48F6-9691-360D1E1DF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8EE4B8-319F-4E63-86DC-A5E76497B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2D4299-2D3A-42C3-9C56-FD114F295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B91F-B79F-4380-A734-EC0B471875D2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33F09-5C36-46AF-934E-080D14F9F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4B56D-F03B-47EB-A283-0B57BF2A9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38BC-73C5-4280-A3D3-C940D13FF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5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AA613D-1AD2-43C8-AB49-23C7AB2778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1B6DD2-76B4-4F38-910F-F9CF9F8C94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4C290-81E4-4723-ADD5-667F176CE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B91F-B79F-4380-A734-EC0B471875D2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557C6-2228-4411-910A-9B0DCE9ED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59F6-128E-4B1B-A081-76765C2B0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38BC-73C5-4280-A3D3-C940D13FF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12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7B09B-D2FD-4AF9-A6C6-084F5FF46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373B3-2E98-4C92-AF87-62846824A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A1FC3-3AC0-4759-AC3C-28CBD94C2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B91F-B79F-4380-A734-EC0B471875D2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6CE41-6CBD-47A5-96B5-959DA398A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9B7B6-DDC5-4EF4-BB14-C87DFF100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38BC-73C5-4280-A3D3-C940D13FF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57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32B68-4101-44AE-B6E0-D577A194D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110301-32D3-4034-AE31-A3FD05AD4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B64F1-6BA3-46AC-912A-C7B3ED892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B91F-B79F-4380-A734-EC0B471875D2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3132EE-96BC-4529-9036-62D402570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6E636-37D0-4ADC-9671-B2721F116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38BC-73C5-4280-A3D3-C940D13FF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810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18E5A-B113-4DEA-AF03-60BEBD682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DA9AB-8124-4887-87DC-9D515CF70C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BF5EB2-6842-4059-AECD-1D21ACD41D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61A328-B41B-4BFA-B1D9-1AD56B70E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B91F-B79F-4380-A734-EC0B471875D2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E189B9-B40E-4977-BCFB-367964353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282FD6-BB77-4302-9D37-8C7220D21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38BC-73C5-4280-A3D3-C940D13FF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40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0B581-43A3-4BFD-AA8C-80E01762C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D5616E-9C3D-4FED-A6C6-076C520D6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795066-D48E-498C-9A91-B0623CE14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2B4F26-AF43-455F-90F1-7B4F67DF5B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E38F7D-FB78-4911-87FB-355EC9A887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19A83D-1841-46C9-B1E3-F73DFDFAF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B91F-B79F-4380-A734-EC0B471875D2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0C847E-ED07-46E4-A4E2-6FC21BB6F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FA5355-E199-4CE1-AF58-BE8B9DF89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38BC-73C5-4280-A3D3-C940D13FF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993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A63AC-073B-4090-AD41-53D03E1F9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B7352D-7BC3-4E39-B6A9-318F100AD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B91F-B79F-4380-A734-EC0B471875D2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E5C03B-9215-4DCF-AD9A-E1B9814F3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7FA1D0-99C3-4F81-9F24-F3510F2E8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38BC-73C5-4280-A3D3-C940D13FF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58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E79C58-BAE9-49C5-B621-F2D8E88D4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B91F-B79F-4380-A734-EC0B471875D2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3E2F03-F3DE-40CF-A40F-ABE3BE1BE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9CE55-2E5D-47CB-AEC3-F7678A3AD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38BC-73C5-4280-A3D3-C940D13FF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494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2EF38-371E-4B30-B75A-BA95AB2B4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856D2-7819-4D40-9AA0-82E96F681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0908B2-29F0-4A54-917B-DDF4A4E78E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BC0C84-18C9-42C0-A74D-C9C320E8F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B91F-B79F-4380-A734-EC0B471875D2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DDC18B-3E7A-4F32-AB25-B0467FF91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CE9EE2-A251-4220-973D-80C7999B6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38BC-73C5-4280-A3D3-C940D13FF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4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05DDF-AA4E-4B2E-9D59-6ADD63988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CA7A66-4C06-4AE9-8E30-DF55058E7E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2E98CF-3D9B-4FD8-9678-B6D3A9954F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EB9D5B-56D3-434B-9F0F-01B936F53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B91F-B79F-4380-A734-EC0B471875D2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A32BA5-E2B7-45A8-B77B-348C28F2D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BF644F-589B-4812-B612-C9F7C1A80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38BC-73C5-4280-A3D3-C940D13FF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9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C56322-97E8-43CA-9568-B99E9E1AD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6D3872-BC0C-4DDB-850F-A1458A7D2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37811-5158-4A86-97AD-CF2BAF5E3D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7B91F-B79F-4380-A734-EC0B471875D2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1104B-84FA-4409-B173-5F15BEA626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758104-7C49-4D37-A9BA-59FEA0DE94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238BC-73C5-4280-A3D3-C940D13FF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57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tmp"/><Relationship Id="rId7" Type="http://schemas.openxmlformats.org/officeDocument/2006/relationships/image" Target="../media/image9.png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tmp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8.tmp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tmp"/><Relationship Id="rId11" Type="http://schemas.openxmlformats.org/officeDocument/2006/relationships/image" Target="../media/image22.png"/><Relationship Id="rId5" Type="http://schemas.openxmlformats.org/officeDocument/2006/relationships/image" Target="../media/image10.tmp"/><Relationship Id="rId10" Type="http://schemas.openxmlformats.org/officeDocument/2006/relationships/image" Target="../media/image21.png"/><Relationship Id="rId4" Type="http://schemas.openxmlformats.org/officeDocument/2006/relationships/image" Target="../media/image9.tmp"/><Relationship Id="rId9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tmp"/><Relationship Id="rId5" Type="http://schemas.openxmlformats.org/officeDocument/2006/relationships/image" Target="../media/image15.tmp"/><Relationship Id="rId4" Type="http://schemas.openxmlformats.org/officeDocument/2006/relationships/image" Target="../media/image14.tm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tmp"/><Relationship Id="rId3" Type="http://schemas.openxmlformats.org/officeDocument/2006/relationships/image" Target="../media/image18.tmp"/><Relationship Id="rId7" Type="http://schemas.openxmlformats.org/officeDocument/2006/relationships/image" Target="../media/image22.tmp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tmp"/><Relationship Id="rId5" Type="http://schemas.openxmlformats.org/officeDocument/2006/relationships/image" Target="../media/image20.tmp"/><Relationship Id="rId4" Type="http://schemas.openxmlformats.org/officeDocument/2006/relationships/image" Target="../media/image19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tmp"/><Relationship Id="rId2" Type="http://schemas.openxmlformats.org/officeDocument/2006/relationships/image" Target="../media/image24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tmp"/><Relationship Id="rId4" Type="http://schemas.openxmlformats.org/officeDocument/2006/relationships/image" Target="../media/image26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tmp"/><Relationship Id="rId2" Type="http://schemas.openxmlformats.org/officeDocument/2006/relationships/image" Target="../media/image28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tmp"/><Relationship Id="rId5" Type="http://schemas.openxmlformats.org/officeDocument/2006/relationships/image" Target="../media/image31.tmp"/><Relationship Id="rId4" Type="http://schemas.openxmlformats.org/officeDocument/2006/relationships/image" Target="../media/image30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tmp"/><Relationship Id="rId7" Type="http://schemas.openxmlformats.org/officeDocument/2006/relationships/image" Target="../media/image38.tmp"/><Relationship Id="rId2" Type="http://schemas.openxmlformats.org/officeDocument/2006/relationships/image" Target="../media/image33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tmp"/><Relationship Id="rId5" Type="http://schemas.openxmlformats.org/officeDocument/2006/relationships/image" Target="../media/image36.tmp"/><Relationship Id="rId4" Type="http://schemas.openxmlformats.org/officeDocument/2006/relationships/image" Target="../media/image35.tm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E9607DD-0F55-4864-9727-2FC91ADFF542}"/>
              </a:ext>
            </a:extLst>
          </p:cNvPr>
          <p:cNvSpPr txBox="1"/>
          <p:nvPr/>
        </p:nvSpPr>
        <p:spPr>
          <a:xfrm>
            <a:off x="623756" y="339594"/>
            <a:ext cx="57167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schemeClr val="tx2"/>
                </a:solidFill>
              </a:rPr>
              <a:t>Conocimientos previos</a:t>
            </a:r>
            <a:endParaRPr lang="en-US" sz="4400" b="1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7B84247-8778-4292-A027-46BF61CACB47}"/>
                  </a:ext>
                </a:extLst>
              </p:cNvPr>
              <p:cNvSpPr txBox="1"/>
              <p:nvPr/>
            </p:nvSpPr>
            <p:spPr>
              <a:xfrm>
                <a:off x="623756" y="1272545"/>
                <a:ext cx="8631337" cy="6361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/>
                  <a:t>1) Regla del producto para radicales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s-ES" sz="32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s-ES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es-ES" sz="3200" b="0" i="1" smtClean="0">
                            <a:latin typeface="Cambria Math" panose="02040503050406030204" pitchFamily="18" charset="0"/>
                          </a:rPr>
                          <m:t>𝑎𝑏</m:t>
                        </m:r>
                      </m:e>
                    </m:rad>
                    <m:r>
                      <a:rPr lang="es-ES" sz="32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es-ES" sz="32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s-ES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es-ES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  <m:rad>
                      <m:radPr>
                        <m:ctrlPr>
                          <a:rPr lang="es-ES" sz="32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s-ES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es-ES" sz="3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7B84247-8778-4292-A027-46BF61CACB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756" y="1272545"/>
                <a:ext cx="8631337" cy="636136"/>
              </a:xfrm>
              <a:prstGeom prst="rect">
                <a:avLst/>
              </a:prstGeom>
              <a:blipFill>
                <a:blip r:embed="rId2"/>
                <a:stretch>
                  <a:fillRect l="-1766" t="-3846" b="-317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CE9779F-968E-4197-87FF-26B3F861F215}"/>
                  </a:ext>
                </a:extLst>
              </p:cNvPr>
              <p:cNvSpPr txBox="1"/>
              <p:nvPr/>
            </p:nvSpPr>
            <p:spPr>
              <a:xfrm>
                <a:off x="623756" y="1990051"/>
                <a:ext cx="976902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3200" dirty="0"/>
                  <a:t>2) Regla del producto para la potenciación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ES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  <m:sSup>
                      <m:sSupPr>
                        <m:ctrlPr>
                          <a:rPr lang="es-E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ES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sup>
                    </m:sSup>
                    <m:r>
                      <a:rPr lang="es-ES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E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ES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s-ES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s-ES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</m:t>
                        </m:r>
                      </m:sup>
                    </m:sSup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CE9779F-968E-4197-87FF-26B3F861F2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756" y="1990051"/>
                <a:ext cx="9769021" cy="584775"/>
              </a:xfrm>
              <a:prstGeom prst="rect">
                <a:avLst/>
              </a:prstGeom>
              <a:blipFill>
                <a:blip r:embed="rId3"/>
                <a:stretch>
                  <a:fillRect l="-1560"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9156922C-48E4-42D2-B2E8-9F68429D3D81}"/>
              </a:ext>
            </a:extLst>
          </p:cNvPr>
          <p:cNvSpPr txBox="1"/>
          <p:nvPr/>
        </p:nvSpPr>
        <p:spPr>
          <a:xfrm>
            <a:off x="623756" y="2669085"/>
            <a:ext cx="39188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/>
              <a:t>3) Simplificar radicales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8168907-4D53-49FF-9C8F-F3B170D3119D}"/>
                  </a:ext>
                </a:extLst>
              </p:cNvPr>
              <p:cNvSpPr txBox="1"/>
              <p:nvPr/>
            </p:nvSpPr>
            <p:spPr>
              <a:xfrm>
                <a:off x="648586" y="3357919"/>
                <a:ext cx="509113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3200" b="0" i="0" smtClean="0">
                          <a:latin typeface="Cambria Math" panose="02040503050406030204" pitchFamily="18" charset="0"/>
                        </a:rPr>
                        <m:t>4) </m:t>
                      </m:r>
                      <m:r>
                        <m:rPr>
                          <m:sty m:val="p"/>
                        </m:rPr>
                        <a:rPr lang="es-ES" sz="3200" b="0" i="0" smtClean="0">
                          <a:latin typeface="Cambria Math" panose="02040503050406030204" pitchFamily="18" charset="0"/>
                        </a:rPr>
                        <m:t>Suma</m:t>
                      </m:r>
                      <m:r>
                        <a:rPr lang="es-ES" sz="3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ES" sz="32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s-ES" sz="3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ES" sz="3200" b="0" i="0" smtClean="0">
                          <a:latin typeface="Cambria Math" panose="02040503050406030204" pitchFamily="18" charset="0"/>
                        </a:rPr>
                        <m:t>resta</m:t>
                      </m:r>
                      <m:r>
                        <a:rPr lang="es-ES" sz="3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ES" sz="3200" b="0" i="0" smtClean="0">
                          <a:latin typeface="Cambria Math" panose="02040503050406030204" pitchFamily="18" charset="0"/>
                        </a:rPr>
                        <m:t>de</m:t>
                      </m:r>
                      <m:r>
                        <a:rPr lang="es-ES" sz="3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ES" sz="3200" b="0" i="0" smtClean="0">
                          <a:latin typeface="Cambria Math" panose="02040503050406030204" pitchFamily="18" charset="0"/>
                        </a:rPr>
                        <m:t>radicales</m:t>
                      </m:r>
                      <m:r>
                        <a:rPr lang="es-ES" sz="32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8168907-4D53-49FF-9C8F-F3B170D311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586" y="3357919"/>
                <a:ext cx="5091137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3924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4F30DB8-5CDD-4836-A2FD-0575293F79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98" y="34314"/>
            <a:ext cx="5341588" cy="73047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A30BDD1-A4C2-4734-80C3-79A72E9E0CDF}"/>
              </a:ext>
            </a:extLst>
          </p:cNvPr>
          <p:cNvSpPr/>
          <p:nvPr/>
        </p:nvSpPr>
        <p:spPr>
          <a:xfrm>
            <a:off x="125818" y="673792"/>
            <a:ext cx="1194036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DO" sz="2800" dirty="0">
                <a:latin typeface="TimesTen-Roman"/>
              </a:rPr>
              <a:t>Para multiplicar radicales se utiliza la regla del producto que se indicó anteriormente. Después de la multiplicación, con frecuencia se simplifica el nuevo radical</a:t>
            </a:r>
            <a:endParaRPr lang="en-US" sz="2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A4CD46-CA49-401B-9A79-7C18B67381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18" y="2059964"/>
            <a:ext cx="4480265" cy="57139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C41F6E5-620F-4A01-9D28-44709DD438F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28"/>
          <a:stretch/>
        </p:blipFill>
        <p:spPr>
          <a:xfrm>
            <a:off x="145640" y="2987749"/>
            <a:ext cx="3089948" cy="7549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227D52B-4D69-4868-BDF5-2E9BFB3C878E}"/>
                  </a:ext>
                </a:extLst>
              </p:cNvPr>
              <p:cNvSpPr txBox="1"/>
              <p:nvPr/>
            </p:nvSpPr>
            <p:spPr>
              <a:xfrm>
                <a:off x="3048602" y="4230350"/>
                <a:ext cx="2120517" cy="5395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2400" b="0" dirty="0"/>
                  <a:t> </a:t>
                </a:r>
                <a14:m>
                  <m:oMath xmlns:m="http://schemas.openxmlformats.org/officeDocument/2006/math">
                    <m:r>
                      <a:rPr lang="es-ES" sz="24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ES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s-E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  <m:sup>
                            <m:r>
                              <a:rPr lang="es-E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  <m:r>
                          <a:rPr lang="es-ES" sz="2400" b="0" i="1" smtClean="0">
                            <a:latin typeface="Cambria Math" panose="02040503050406030204" pitchFamily="18" charset="0"/>
                          </a:rPr>
                          <m:t>(3)</m:t>
                        </m:r>
                        <m:sSup>
                          <m:sSupPr>
                            <m:ctrlPr>
                              <a:rPr lang="es-E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s-E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sup>
                        </m:sSup>
                        <m:r>
                          <a:rPr lang="es-E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E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227D52B-4D69-4868-BDF5-2E9BFB3C87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602" y="4230350"/>
                <a:ext cx="2120517" cy="53957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17FE599-5B32-4BE6-9711-23D21ABAE95A}"/>
                  </a:ext>
                </a:extLst>
              </p:cNvPr>
              <p:cNvSpPr txBox="1"/>
              <p:nvPr/>
            </p:nvSpPr>
            <p:spPr>
              <a:xfrm>
                <a:off x="2876575" y="5031938"/>
                <a:ext cx="2294916" cy="46525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 =</m:t>
                      </m:r>
                      <m:rad>
                        <m:radPr>
                          <m:degHide m:val="on"/>
                          <m:ctrlPr>
                            <a:rPr lang="es-E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s-E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es-E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E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E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</m:sup>
                          </m:sSup>
                        </m:e>
                      </m:rad>
                      <m:rad>
                        <m:radPr>
                          <m:degHide m:val="on"/>
                          <m:ctrlPr>
                            <a:rPr lang="es-E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17FE599-5B32-4BE6-9711-23D21ABAE9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6575" y="5031938"/>
                <a:ext cx="2294916" cy="46525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C9C21B2-6100-4D27-8CAF-67DF8B34D73C}"/>
                  </a:ext>
                </a:extLst>
              </p:cNvPr>
              <p:cNvSpPr txBox="1"/>
              <p:nvPr/>
            </p:nvSpPr>
            <p:spPr>
              <a:xfrm>
                <a:off x="3232059" y="3179842"/>
                <a:ext cx="1854354" cy="4472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 dirty="0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s-E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E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(8</m:t>
                          </m:r>
                          <m:sSup>
                            <m:sSupPr>
                              <m:ctrlPr>
                                <a:rPr lang="es-E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ES" sz="24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C9C21B2-6100-4D27-8CAF-67DF8B34D7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2059" y="3179842"/>
                <a:ext cx="1854354" cy="44723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9F0813E8-9D49-42E7-86C8-D989A5A806E8}"/>
              </a:ext>
            </a:extLst>
          </p:cNvPr>
          <p:cNvSpPr txBox="1"/>
          <p:nvPr/>
        </p:nvSpPr>
        <p:spPr>
          <a:xfrm>
            <a:off x="5365820" y="3290500"/>
            <a:ext cx="32197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ES" b="1" dirty="0">
                <a:solidFill>
                  <a:srgbClr val="0070C0"/>
                </a:solidFill>
              </a:rPr>
              <a:t>Regla del producto para radicales </a:t>
            </a:r>
            <a:endParaRPr lang="en-US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17F2291-993E-45B2-8B59-2BA4BE51B351}"/>
                  </a:ext>
                </a:extLst>
              </p:cNvPr>
              <p:cNvSpPr txBox="1"/>
              <p:nvPr/>
            </p:nvSpPr>
            <p:spPr>
              <a:xfrm>
                <a:off x="3258855" y="3774585"/>
                <a:ext cx="1268552" cy="4605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E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48</m:t>
                          </m:r>
                          <m:sSup>
                            <m:sSupPr>
                              <m:ctrlPr>
                                <a:rPr lang="es-E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E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17F2291-993E-45B2-8B59-2BA4BE51B3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8855" y="3774585"/>
                <a:ext cx="1268552" cy="46051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64E0519-7128-4D04-8C3E-264A7D8A0CE0}"/>
                  </a:ext>
                </a:extLst>
              </p:cNvPr>
              <p:cNvSpPr txBox="1"/>
              <p:nvPr/>
            </p:nvSpPr>
            <p:spPr>
              <a:xfrm>
                <a:off x="3065188" y="5592208"/>
                <a:ext cx="1798924" cy="4128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E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s-E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s-E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E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ad>
                        <m:radPr>
                          <m:degHide m:val="on"/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64E0519-7128-4D04-8C3E-264A7D8A0C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5188" y="5592208"/>
                <a:ext cx="1798924" cy="41287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1847C30-F42C-4513-868A-8F6ECD6CB1A2}"/>
                  </a:ext>
                </a:extLst>
              </p:cNvPr>
              <p:cNvSpPr txBox="1"/>
              <p:nvPr/>
            </p:nvSpPr>
            <p:spPr>
              <a:xfrm>
                <a:off x="3121968" y="6170473"/>
                <a:ext cx="1421287" cy="404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E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s-ES" sz="24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E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es-E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ES" sz="24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s-E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1847C30-F42C-4513-868A-8F6ECD6CB1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1968" y="6170473"/>
                <a:ext cx="1421287" cy="40408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BD9ED29E-A9F5-4B0E-8810-72F12B7A9CEF}"/>
              </a:ext>
            </a:extLst>
          </p:cNvPr>
          <p:cNvSpPr/>
          <p:nvPr/>
        </p:nvSpPr>
        <p:spPr>
          <a:xfrm>
            <a:off x="5448947" y="5009381"/>
            <a:ext cx="66172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rgbClr val="0070C0"/>
                </a:solidFill>
              </a:rPr>
              <a:t>Regla del producto para radicales, en un radical las potencias perfecta y en el otro radical las potencias que no lo son. </a:t>
            </a:r>
            <a:endParaRPr lang="en-US" sz="1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745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2A39A59-6350-40D9-9AC8-43EB582FAD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2602"/>
            <a:ext cx="3050631" cy="7776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2CF61E6-E848-459B-9C87-D49CE45C6A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308" y="1808111"/>
            <a:ext cx="1055131" cy="43315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5B5ECBD-7369-4788-BFB4-8CEC497989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26" y="2426868"/>
            <a:ext cx="3874689" cy="71448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8E8E196-0C48-43C0-82E5-C8F1EE0071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733" y="2401173"/>
            <a:ext cx="7781260" cy="63186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D694C98-1525-4348-9C66-5C6A5E388B0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057" y="3030160"/>
            <a:ext cx="2116963" cy="5927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1E286F2-1871-441A-9848-EE3DBFCD7FE2}"/>
                  </a:ext>
                </a:extLst>
              </p:cNvPr>
              <p:cNvSpPr txBox="1"/>
              <p:nvPr/>
            </p:nvSpPr>
            <p:spPr>
              <a:xfrm>
                <a:off x="3302889" y="626458"/>
                <a:ext cx="1995162" cy="4472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s-E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)(4</m:t>
                          </m:r>
                          <m:sSup>
                            <m:sSupPr>
                              <m:ctrlPr>
                                <a:rPr lang="es-E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E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1E286F2-1871-441A-9848-EE3DBFCD7F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2889" y="626458"/>
                <a:ext cx="1995162" cy="44723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5EF9B148-0D5B-4B8C-8F70-B8C3A6D39181}"/>
              </a:ext>
            </a:extLst>
          </p:cNvPr>
          <p:cNvSpPr txBox="1"/>
          <p:nvPr/>
        </p:nvSpPr>
        <p:spPr>
          <a:xfrm>
            <a:off x="5550309" y="741454"/>
            <a:ext cx="32197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ES" b="1" dirty="0">
                <a:solidFill>
                  <a:srgbClr val="0070C0"/>
                </a:solidFill>
              </a:rPr>
              <a:t>Regla del producto para radicales </a:t>
            </a:r>
            <a:endParaRPr lang="en-US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DF31817-17E9-47BB-B062-5ECBA616E327}"/>
                  </a:ext>
                </a:extLst>
              </p:cNvPr>
              <p:cNvSpPr/>
              <p:nvPr/>
            </p:nvSpPr>
            <p:spPr>
              <a:xfrm>
                <a:off x="3227985" y="1230661"/>
                <a:ext cx="1324145" cy="5528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s-ES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sSup>
                            <m:sSupPr>
                              <m:ctrlPr>
                                <a:rPr lang="es-E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E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DF31817-17E9-47BB-B062-5ECBA616E3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7985" y="1230661"/>
                <a:ext cx="1324145" cy="5528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198AC07-36EC-448F-A088-9A0D5FDD37EB}"/>
                  </a:ext>
                </a:extLst>
              </p:cNvPr>
              <p:cNvSpPr txBox="1"/>
              <p:nvPr/>
            </p:nvSpPr>
            <p:spPr>
              <a:xfrm>
                <a:off x="4013733" y="3547858"/>
                <a:ext cx="1864293" cy="4472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s-E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sSup>
                            <m:sSupPr>
                              <m:ctrlPr>
                                <a:rPr lang="es-E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s-E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E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ES" sz="2400" b="0" i="1" smtClean="0">
                                  <a:latin typeface="Cambria Math" panose="02040503050406030204" pitchFamily="18" charset="0"/>
                                </a:rPr>
                                <m:t>17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E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s-ES" sz="2400" b="0" i="1" smtClean="0">
                                  <a:latin typeface="Cambria Math" panose="02040503050406030204" pitchFamily="18" charset="0"/>
                                </a:rPr>
                                <m:t>23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198AC07-36EC-448F-A088-9A0D5FDD37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3733" y="3547858"/>
                <a:ext cx="1864293" cy="44723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1B298E4-4905-4829-929E-ADBD82C9C851}"/>
                  </a:ext>
                </a:extLst>
              </p:cNvPr>
              <p:cNvSpPr txBox="1"/>
              <p:nvPr/>
            </p:nvSpPr>
            <p:spPr>
              <a:xfrm>
                <a:off x="3993861" y="4020895"/>
                <a:ext cx="2678747" cy="4472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s-ES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s-ES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sSup>
                            <m:sSupPr>
                              <m:ctrlPr>
                                <a:rPr lang="es-ES" sz="24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s-E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E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s-E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ES" sz="24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E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s-E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s-ES" sz="24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s-E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E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ES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s-E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1B298E4-4905-4829-929E-ADBD82C9C8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3861" y="4020895"/>
                <a:ext cx="2678747" cy="44723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E5A4CD9-3044-4448-8914-5BD161003A7F}"/>
                  </a:ext>
                </a:extLst>
              </p:cNvPr>
              <p:cNvSpPr/>
              <p:nvPr/>
            </p:nvSpPr>
            <p:spPr>
              <a:xfrm>
                <a:off x="3915923" y="4438605"/>
                <a:ext cx="3126433" cy="5395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s-ES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sSup>
                            <m:sSupPr>
                              <m:ctrlPr>
                                <a:rPr lang="es-E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s-E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E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E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E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s-E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sup>
                          </m:sSup>
                        </m:e>
                      </m:rad>
                      <m:rad>
                        <m:radPr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s-ES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sSup>
                            <m:sSupPr>
                              <m:ctrlPr>
                                <a:rPr lang="es-E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s-E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s-E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s-E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E5A4CD9-3044-4448-8914-5BD161003A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5923" y="4438605"/>
                <a:ext cx="3126433" cy="53957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66520C5-8E3A-406A-A228-FD7CED953B2D}"/>
                  </a:ext>
                </a:extLst>
              </p:cNvPr>
              <p:cNvSpPr txBox="1"/>
              <p:nvPr/>
            </p:nvSpPr>
            <p:spPr>
              <a:xfrm>
                <a:off x="4013733" y="5010862"/>
                <a:ext cx="2159950" cy="4472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ES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s-E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s-E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sSup>
                        <m:sSupPr>
                          <m:ctrlPr>
                            <a:rPr lang="es-E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s-E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rad>
                        <m:radPr>
                          <m:ctrlPr>
                            <a:rPr lang="es-ES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s-ES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s-E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s-E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66520C5-8E3A-406A-A228-FD7CED953B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3733" y="5010862"/>
                <a:ext cx="2159950" cy="44723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0852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0030705-33F0-41DB-968F-960B640319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94" y="183129"/>
            <a:ext cx="9244010" cy="78443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26028F2-387B-4EA1-B0B1-D16F13C758E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63"/>
          <a:stretch/>
        </p:blipFill>
        <p:spPr>
          <a:xfrm>
            <a:off x="116494" y="1108158"/>
            <a:ext cx="10742185" cy="6355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D4EE4D1-A518-4554-88CE-079A3A63EA3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28" b="16610"/>
          <a:stretch/>
        </p:blipFill>
        <p:spPr>
          <a:xfrm>
            <a:off x="4065970" y="1884333"/>
            <a:ext cx="4695258" cy="6649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C0BDCD3-5A87-43D4-BD1C-7F145BD91D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256" y="2803787"/>
            <a:ext cx="5329248" cy="77000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54E04BE-5677-4B2A-9AF8-840EF5F4B18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970" y="3609315"/>
            <a:ext cx="3247995" cy="59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368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8A019A-C8BD-450F-B3C5-500AB9FC01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76" y="187737"/>
            <a:ext cx="7081447" cy="7479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81290F2-BA4B-4294-93FC-4575CF3AE1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76" y="1086574"/>
            <a:ext cx="9911022" cy="6290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5724EAE-0CEA-4C8E-92DD-3D858AAA29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5" y="1785542"/>
            <a:ext cx="1787919" cy="202487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E2BC7DF-11FB-4D78-A216-7D04C55F71D8}"/>
              </a:ext>
            </a:extLst>
          </p:cNvPr>
          <p:cNvSpPr txBox="1"/>
          <p:nvPr/>
        </p:nvSpPr>
        <p:spPr>
          <a:xfrm>
            <a:off x="2181941" y="1866533"/>
            <a:ext cx="95872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2800" dirty="0"/>
              <a:t>Para aplicar el método </a:t>
            </a:r>
            <a:r>
              <a:rPr lang="es-DO" sz="2800" b="1" dirty="0"/>
              <a:t>PIES</a:t>
            </a:r>
            <a:r>
              <a:rPr lang="es-DO" sz="2800" dirty="0"/>
              <a:t> se debe hacer en el siguiente orden: </a:t>
            </a:r>
          </a:p>
          <a:p>
            <a:r>
              <a:rPr lang="es-DO" sz="2800" b="1" dirty="0"/>
              <a:t>P</a:t>
            </a:r>
            <a:r>
              <a:rPr lang="es-DO" sz="2800" dirty="0"/>
              <a:t>rimero, </a:t>
            </a:r>
            <a:r>
              <a:rPr lang="es-DO" sz="2800" b="1" dirty="0"/>
              <a:t>I</a:t>
            </a:r>
            <a:r>
              <a:rPr lang="es-DO" sz="2800" dirty="0"/>
              <a:t>nternos, </a:t>
            </a:r>
            <a:r>
              <a:rPr lang="es-DO" sz="2800" b="1" dirty="0"/>
              <a:t>E</a:t>
            </a:r>
            <a:r>
              <a:rPr lang="es-DO" sz="2800" dirty="0"/>
              <a:t>xterno, </a:t>
            </a:r>
            <a:r>
              <a:rPr lang="es-DO" sz="2800" b="1" dirty="0"/>
              <a:t>S</a:t>
            </a:r>
            <a:r>
              <a:rPr lang="es-DO" sz="2800" dirty="0"/>
              <a:t>egundo. </a:t>
            </a:r>
            <a:endParaRPr lang="en-US" sz="28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24703C-622E-4DD1-8E2A-48F0E1AB37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941" y="2807704"/>
            <a:ext cx="8283903" cy="73293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34ED135-B4E5-46B2-827D-4BD1C3F6DB0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" y="3810413"/>
            <a:ext cx="11921132" cy="138110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840CF84-3310-4BAD-96AB-80DFEFE5A2C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4" y="5317023"/>
            <a:ext cx="11667569" cy="58817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1B159BF-8344-44E2-A58A-87CC1FB01CC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0706"/>
            <a:ext cx="5644700" cy="654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59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3EC1035-024F-4EC6-AEB8-0377710F16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50" y="191365"/>
            <a:ext cx="5376303" cy="81872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0E1B0C6-F892-4D0F-806C-499FB143E36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09"/>
          <a:stretch/>
        </p:blipFill>
        <p:spPr>
          <a:xfrm>
            <a:off x="-1" y="1010092"/>
            <a:ext cx="8592233" cy="64858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79F7F87-E8FB-4D5A-A84E-DEEC545DCE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03" y="1658678"/>
            <a:ext cx="11787229" cy="158583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6FDF27C-7C05-4A34-B17B-2F9188DE8D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01" y="3548119"/>
            <a:ext cx="6059276" cy="307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024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3230404-75D5-49A9-8984-F7D2C4F50A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64"/>
          <a:stretch/>
        </p:blipFill>
        <p:spPr>
          <a:xfrm>
            <a:off x="124082" y="170120"/>
            <a:ext cx="6029287" cy="8718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3C3217E-2825-4300-8A1D-D8B20CD6BC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34" y="1041991"/>
            <a:ext cx="11607785" cy="116958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82657D2-F4C1-40AD-8D0D-70E925BC9F4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72" b="10172"/>
          <a:stretch/>
        </p:blipFill>
        <p:spPr>
          <a:xfrm>
            <a:off x="124082" y="2310297"/>
            <a:ext cx="7765276" cy="70622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81CD5FD-A719-49A9-91D5-A09068613F8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3510"/>
            <a:ext cx="7765277" cy="7108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926614D-EBE4-44DC-9DAD-296E046F7FE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82" y="4133779"/>
            <a:ext cx="5983992" cy="852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423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1BE0A49-1496-4F2F-BBE9-2B48F36EDE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45"/>
          <a:stretch/>
        </p:blipFill>
        <p:spPr>
          <a:xfrm>
            <a:off x="190053" y="191386"/>
            <a:ext cx="5905947" cy="73364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4CA2AE9-7CAF-4D7B-8B96-54D9DE71ED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53" y="925031"/>
            <a:ext cx="10494826" cy="10738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68FEE3D-C1E3-4616-B1DB-E34B74B293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871" y="2259418"/>
            <a:ext cx="7261158" cy="4832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B5671F6-B9F5-4913-A3B8-11AD36DA55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4530" y="3003122"/>
            <a:ext cx="2378950" cy="5622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C7557F8-3E9B-479C-A62F-A6248379612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18" y="3665884"/>
            <a:ext cx="1606564" cy="56229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D531DEF-C028-4071-8D2B-14BBC466081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146" y="4328646"/>
            <a:ext cx="1017222" cy="499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607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BCAA227-9EC4-4E4C-8E45-97B901816454}"/>
              </a:ext>
            </a:extLst>
          </p:cNvPr>
          <p:cNvSpPr/>
          <p:nvPr/>
        </p:nvSpPr>
        <p:spPr>
          <a:xfrm>
            <a:off x="617799" y="571473"/>
            <a:ext cx="22928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u="sng" dirty="0"/>
              <a:t>Fuentes bibliográficas</a:t>
            </a:r>
            <a:r>
              <a:rPr lang="es-ES" sz="1100" b="1" dirty="0"/>
              <a:t>:</a:t>
            </a:r>
            <a:endParaRPr lang="en-US" sz="11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6A4F829-5535-44E1-9570-98EF17AE4802}"/>
              </a:ext>
            </a:extLst>
          </p:cNvPr>
          <p:cNvSpPr/>
          <p:nvPr/>
        </p:nvSpPr>
        <p:spPr>
          <a:xfrm>
            <a:off x="377478" y="1385389"/>
            <a:ext cx="5124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Álgebra</a:t>
            </a:r>
            <a:r>
              <a:rPr lang="en-US" dirty="0"/>
              <a:t> Intermedia - 7ma </a:t>
            </a:r>
            <a:r>
              <a:rPr lang="en-US" dirty="0" err="1"/>
              <a:t>Edición</a:t>
            </a:r>
            <a:r>
              <a:rPr lang="en-US" dirty="0"/>
              <a:t> - Allen R. Angel.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A86334F-F213-409A-A450-382C9483E599}"/>
              </a:ext>
            </a:extLst>
          </p:cNvPr>
          <p:cNvSpPr/>
          <p:nvPr/>
        </p:nvSpPr>
        <p:spPr>
          <a:xfrm>
            <a:off x="285498" y="1990468"/>
            <a:ext cx="83359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Algebra </a:t>
            </a:r>
            <a:r>
              <a:rPr lang="es-ES" dirty="0" err="1"/>
              <a:t>Eemental</a:t>
            </a:r>
            <a:r>
              <a:rPr lang="es-ES" dirty="0"/>
              <a:t>- 8ª. Edición-RICHARDN AUFMANN/JOAMES LOCKWOOD.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471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176</Words>
  <Application>Microsoft Office PowerPoint</Application>
  <PresentationFormat>Widescreen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TimesTen-Roman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Nikelvys#1</dc:creator>
  <cp:lastModifiedBy>Nikelvys#1</cp:lastModifiedBy>
  <cp:revision>5</cp:revision>
  <dcterms:created xsi:type="dcterms:W3CDTF">2020-03-20T02:43:32Z</dcterms:created>
  <dcterms:modified xsi:type="dcterms:W3CDTF">2020-03-22T18:31:43Z</dcterms:modified>
</cp:coreProperties>
</file>