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26" r:id="rId3"/>
    <p:sldId id="328" r:id="rId4"/>
    <p:sldId id="330" r:id="rId5"/>
    <p:sldId id="331" r:id="rId6"/>
    <p:sldId id="332" r:id="rId7"/>
    <p:sldId id="333" r:id="rId8"/>
    <p:sldId id="335" r:id="rId9"/>
    <p:sldId id="336" r:id="rId10"/>
    <p:sldId id="33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elvys#1" initials="N" lastIdx="1" clrIdx="0">
    <p:extLst>
      <p:ext uri="{19B8F6BF-5375-455C-9EA6-DF929625EA0E}">
        <p15:presenceInfo xmlns:p15="http://schemas.microsoft.com/office/powerpoint/2012/main" userId="Nikelvys#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12EC-CADF-4344-B828-9791D84DF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595BC-8250-426B-B3A4-429C0ADA3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8D5A8-E22D-428A-95F2-F749E11A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06722-3D83-49DA-95A5-123915112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E1A2C-4BF1-409F-BCC6-22A15172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6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AFD5-2AD6-41BB-8359-FC0E5C8D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CB8EF0-8D30-445F-ABA3-D6361848A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E4904-5804-4133-BA06-CEC93FC1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C166F-7E2D-46E1-A845-83D00351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50CC7-C582-4E50-A594-28A7AE32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1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EBA332-533E-4B1C-B68D-0B743E07FB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A6158-E40F-4EE5-A7D4-7E44669B5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8F075-90AC-46BC-BE75-D2452996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FA287-D562-492C-8512-09931613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AA73-E059-4A13-A9EA-208BADD6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5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4DD0-0CC5-43A6-8578-42B7CA55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5F903-9157-43D4-8223-C309DF256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6E728-E968-4CFB-A587-4F96A27E0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E60A8-F27A-429A-9E94-F3E72B8A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BB913-D24D-4D58-BD99-AA319CA9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0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6B0A-84E1-4634-AA6D-D460776D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30C1A-38E4-42A9-BCC9-9768AFAE9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2EC87-F62F-401D-A64D-3A797FD4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9C0C6-E270-497E-99E9-4EFCF6E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BAB2E-ADEE-4EBA-8EC4-B6037034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6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F0DF-B0A4-4647-82FC-49435A5E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BB9E0-AE64-42B7-8FA7-E72828824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7ED44-4EF0-4809-A182-AC5782C7E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4CCED-FE5E-43F4-9AD2-18D004759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77E6E-6CB3-4E08-A024-AEAEF170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32381-7668-4331-B6CF-416C8F27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4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B8B5-AFC2-4405-BA57-7BFDA3F3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582A1-BAA1-4883-83DE-90E471F3D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7EA44-1862-42EA-9AFD-A9EFAAB20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1258C-D4AD-4C53-B0B0-5C8428E54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60D64-604B-4B43-9517-30A5D97666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6A6C-FFBB-49D5-B8AF-F9FFBE6C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69841F-C96D-43C8-B293-81E1939B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0AEA45-DE5B-4E18-9362-FD5DE9AF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1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FDCD7-2698-4048-8A85-4BE0BD7C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94EDA-E815-402A-A995-3A918ABBB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B6960-3B9A-4583-A92B-1D39F394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3288C-CD62-4243-A098-2E8A8382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8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1A2D39-090A-4EA3-9E49-B9ABFD3C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A83896-7F1D-4BA4-9A10-FA89F45D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E0A46-981A-4CFF-89B8-2343783C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0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C08D6-EAAC-41F3-95BD-AB7017DD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578D3-2A28-4F7C-AE71-617CBE01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F911A-18BE-4CC8-A88E-9E40F5771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29E7D-A976-4995-AB27-F0BE34FE3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129B6-BCC7-4B06-9BF9-FF03A0EA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9BB42-65FE-4584-9E82-D085D456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5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F127A-0314-4707-8056-08708A69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167AE-A8BC-4CBE-95CF-8FBC1C79F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2B94B-C6A1-4AD1-B805-947AA433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F0927-2443-4FE3-AF86-06FEE1E6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C301B-90FF-4DBC-88E1-7DFF48B5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9FFDF-AE2A-433E-8DB9-4653D2B1C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8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2150F-8C42-4099-9C2E-94826CB14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26C43-FBA4-4552-8CE9-94A4B5F06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BECDA-F24D-4B1E-B7FF-E298BA239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031F2-A9D9-4DED-A628-691F56FC498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6383F-5283-448E-8D43-7EDE19F2A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C8526-E7D7-43D3-89B7-DF07CF8535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44054-34BB-4A0E-A413-C0E55E83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2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tmp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tmp"/><Relationship Id="rId5" Type="http://schemas.openxmlformats.org/officeDocument/2006/relationships/image" Target="../media/image25.tmp"/><Relationship Id="rId4" Type="http://schemas.openxmlformats.org/officeDocument/2006/relationships/image" Target="../media/image24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0F7474-C2C2-49F4-B79D-D53060FFF174}"/>
              </a:ext>
            </a:extLst>
          </p:cNvPr>
          <p:cNvSpPr/>
          <p:nvPr/>
        </p:nvSpPr>
        <p:spPr>
          <a:xfrm>
            <a:off x="863725" y="282569"/>
            <a:ext cx="3568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chemeClr val="tx2"/>
                </a:solidFill>
              </a:rPr>
              <a:t>Conocimientos previos</a:t>
            </a:r>
            <a:endParaRPr lang="en-US" sz="28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921AE18-0858-417C-9D07-36810E6BB0EF}"/>
                  </a:ext>
                </a:extLst>
              </p:cNvPr>
              <p:cNvSpPr/>
              <p:nvPr/>
            </p:nvSpPr>
            <p:spPr>
              <a:xfrm>
                <a:off x="863725" y="1240333"/>
                <a:ext cx="6506333" cy="500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2400" dirty="0"/>
                  <a:t>1) Regla del producto para radicales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400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  <m:r>
                      <a:rPr lang="es-ES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400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ad>
                      <m:radPr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400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921AE18-0858-417C-9D07-36810E6BB0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25" y="1240333"/>
                <a:ext cx="6506333" cy="500137"/>
              </a:xfrm>
              <a:prstGeom prst="rect">
                <a:avLst/>
              </a:prstGeom>
              <a:blipFill>
                <a:blip r:embed="rId2"/>
                <a:stretch>
                  <a:fillRect l="-1500" t="-2410" b="-25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DFA7F42-6E2C-4BC8-9C78-A419D62BCE28}"/>
                  </a:ext>
                </a:extLst>
              </p:cNvPr>
              <p:cNvSpPr/>
              <p:nvPr/>
            </p:nvSpPr>
            <p:spPr>
              <a:xfrm>
                <a:off x="863725" y="2068677"/>
                <a:ext cx="7359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2400" dirty="0"/>
                  <a:t>2) Regla del producto para la potenciación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sSup>
                      <m:sSupPr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s-E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s-E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E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DFA7F42-6E2C-4BC8-9C78-A419D62BCE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25" y="2068677"/>
                <a:ext cx="7359130" cy="461665"/>
              </a:xfrm>
              <a:prstGeom prst="rect">
                <a:avLst/>
              </a:prstGeom>
              <a:blipFill>
                <a:blip r:embed="rId3"/>
                <a:stretch>
                  <a:fillRect l="-132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CF1EDFD8-652F-4AA5-A639-C45982C5A997}"/>
              </a:ext>
            </a:extLst>
          </p:cNvPr>
          <p:cNvSpPr/>
          <p:nvPr/>
        </p:nvSpPr>
        <p:spPr>
          <a:xfrm>
            <a:off x="863725" y="2683501"/>
            <a:ext cx="2978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3) Simplificar radicales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F071975-4E45-4A50-B1B0-247B8C248E7F}"/>
                  </a:ext>
                </a:extLst>
              </p:cNvPr>
              <p:cNvSpPr txBox="1"/>
              <p:nvPr/>
            </p:nvSpPr>
            <p:spPr>
              <a:xfrm>
                <a:off x="863725" y="3298325"/>
                <a:ext cx="345883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>
                          <a:latin typeface="Cambria Math" panose="02040503050406030204" pitchFamily="18" charset="0"/>
                        </a:rPr>
                        <m:t>4) </m:t>
                      </m:r>
                      <m:r>
                        <m:rPr>
                          <m:sty m:val="p"/>
                        </m:rPr>
                        <a:rPr lang="es-ES" sz="2400">
                          <a:latin typeface="Cambria Math" panose="02040503050406030204" pitchFamily="18" charset="0"/>
                        </a:rPr>
                        <m:t>Suma</m:t>
                      </m:r>
                      <m:r>
                        <a:rPr lang="es-E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s-E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latin typeface="Cambria Math" panose="02040503050406030204" pitchFamily="18" charset="0"/>
                        </a:rPr>
                        <m:t>resta</m:t>
                      </m:r>
                      <m:r>
                        <a:rPr lang="es-E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es-E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400">
                          <a:latin typeface="Cambria Math" panose="02040503050406030204" pitchFamily="18" charset="0"/>
                        </a:rPr>
                        <m:t>radicales</m:t>
                      </m:r>
                      <m:r>
                        <a:rPr lang="es-ES" sz="240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F071975-4E45-4A50-B1B0-247B8C248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25" y="3298325"/>
                <a:ext cx="3458837" cy="738664"/>
              </a:xfrm>
              <a:prstGeom prst="rect">
                <a:avLst/>
              </a:prstGeom>
              <a:blipFill>
                <a:blip r:embed="rId4"/>
                <a:stretch>
                  <a:fillRect l="-529" r="-11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237D4F1-2C8A-4BD2-B412-9EB537D2BF1B}"/>
              </a:ext>
            </a:extLst>
          </p:cNvPr>
          <p:cNvSpPr txBox="1"/>
          <p:nvPr/>
        </p:nvSpPr>
        <p:spPr>
          <a:xfrm>
            <a:off x="863725" y="3865994"/>
            <a:ext cx="382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5) Multiplicación de radicales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361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1DD591-FA4A-4766-A8B9-7DB84742406A}"/>
              </a:ext>
            </a:extLst>
          </p:cNvPr>
          <p:cNvSpPr/>
          <p:nvPr/>
        </p:nvSpPr>
        <p:spPr>
          <a:xfrm>
            <a:off x="3080583" y="607200"/>
            <a:ext cx="50349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u="sng" dirty="0"/>
              <a:t>Fuentes bibliográfica</a:t>
            </a:r>
            <a:endParaRPr lang="en-US" sz="2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B8DE05-0861-4062-8FF8-8B0730823589}"/>
              </a:ext>
            </a:extLst>
          </p:cNvPr>
          <p:cNvSpPr/>
          <p:nvPr/>
        </p:nvSpPr>
        <p:spPr>
          <a:xfrm>
            <a:off x="2196230" y="2450514"/>
            <a:ext cx="8693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Álgebra</a:t>
            </a:r>
            <a:r>
              <a:rPr lang="en-US" sz="3200" dirty="0"/>
              <a:t> Intermedia - 7ma </a:t>
            </a:r>
            <a:r>
              <a:rPr lang="en-US" sz="3200" dirty="0" err="1"/>
              <a:t>Edición</a:t>
            </a:r>
            <a:r>
              <a:rPr lang="en-US" sz="3200" dirty="0"/>
              <a:t> - Allen R. Angel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908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4D8854-F3F5-4476-B316-69CF72152E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68"/>
          <a:stretch/>
        </p:blipFill>
        <p:spPr>
          <a:xfrm>
            <a:off x="262013" y="148856"/>
            <a:ext cx="6053727" cy="6642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D29513B-51BA-40A8-B6E9-DC6049ACDF4C}"/>
              </a:ext>
            </a:extLst>
          </p:cNvPr>
          <p:cNvSpPr/>
          <p:nvPr/>
        </p:nvSpPr>
        <p:spPr>
          <a:xfrm>
            <a:off x="91892" y="728055"/>
            <a:ext cx="116358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DO" sz="3200" dirty="0">
                <a:latin typeface="TimesTen-Roman"/>
              </a:rPr>
              <a:t>Cuando el denominador de una fracción contiene un radical, por lo común simplificamos la expresión </a:t>
            </a:r>
            <a:r>
              <a:rPr lang="es-DO" sz="3200" b="1" dirty="0">
                <a:latin typeface="TimesTen-Bold"/>
              </a:rPr>
              <a:t>racionalizando el denominador</a:t>
            </a:r>
            <a:r>
              <a:rPr lang="es-DO" sz="3200" dirty="0">
                <a:latin typeface="TimesTen-Roman"/>
              </a:rPr>
              <a:t>. Racionalizar un denominador es eliminar todos los radicales del denominador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9D7B48-8271-4E06-8EA1-C14A870DD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5" y="2964139"/>
            <a:ext cx="11757550" cy="13845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87D1FF-43B8-4DE6-AA56-70BAF48544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55501"/>
            <a:ext cx="11950995" cy="109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2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4BEBB18-ACCD-4310-8A53-AC5C25980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42" y="188789"/>
            <a:ext cx="12025658" cy="9276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32FF9BC-8C44-4EBE-957E-C292D2C0A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6275"/>
            <a:ext cx="12095790" cy="11930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6F8831C-DF44-411D-B41A-3EEF61D77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9140"/>
            <a:ext cx="6804563" cy="11930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CD039E2-615C-474A-9829-B671845A82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" y="4348717"/>
            <a:ext cx="7034638" cy="119300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BD3882B-B528-47E3-92E3-8C959CBBD0FD}"/>
              </a:ext>
            </a:extLst>
          </p:cNvPr>
          <p:cNvSpPr/>
          <p:nvPr/>
        </p:nvSpPr>
        <p:spPr>
          <a:xfrm>
            <a:off x="8239648" y="158643"/>
            <a:ext cx="3506875" cy="9577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BB2AF-EC6C-4450-BD80-142C4749C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567"/>
            <a:ext cx="8054141" cy="11458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148881-F2EC-4DF7-94D5-BF783F797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29" y="1376916"/>
            <a:ext cx="6382852" cy="13237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C14986-BDCB-4CF4-BDEE-4B9186B0DF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69" y="3057028"/>
            <a:ext cx="3512465" cy="13418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187035-BFB2-417D-BE53-38C361016B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772" y="2972455"/>
            <a:ext cx="3408656" cy="356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5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8421DE-1155-4C30-8D7A-6BCD63849C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27"/>
          <a:stretch/>
        </p:blipFill>
        <p:spPr>
          <a:xfrm>
            <a:off x="237072" y="287078"/>
            <a:ext cx="11309886" cy="5614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86252F-6B32-404B-AA64-E09804F55740}"/>
              </a:ext>
            </a:extLst>
          </p:cNvPr>
          <p:cNvSpPr txBox="1"/>
          <p:nvPr/>
        </p:nvSpPr>
        <p:spPr>
          <a:xfrm>
            <a:off x="237072" y="946297"/>
            <a:ext cx="116182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800" dirty="0"/>
              <a:t>Cuando el denominador de una expresión racional para hacerlo, multiplicamos el numerador y el denominador de la fracción por el </a:t>
            </a:r>
            <a:r>
              <a:rPr lang="es-DO" sz="2800" b="1" dirty="0"/>
              <a:t>conjugado </a:t>
            </a:r>
            <a:r>
              <a:rPr lang="es-DO" sz="2800" dirty="0"/>
              <a:t>del denominador. El conjugado de un binomio es un binomio que tiene los mismos dos términos, pero con el signo del segundo </a:t>
            </a:r>
            <a:r>
              <a:rPr lang="en-US" sz="2800" dirty="0" err="1"/>
              <a:t>término</a:t>
            </a:r>
            <a:r>
              <a:rPr lang="en-US" sz="2800" dirty="0"/>
              <a:t> </a:t>
            </a:r>
            <a:r>
              <a:rPr lang="en-US" sz="2800" dirty="0" err="1"/>
              <a:t>cambiado</a:t>
            </a:r>
            <a:r>
              <a:rPr lang="en-US" sz="28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627495-7209-4103-93EC-E6DC2935BE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465" y="2998140"/>
            <a:ext cx="9410642" cy="362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8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C42215-6FEC-4F9A-B67B-9579D8658C64}"/>
              </a:ext>
            </a:extLst>
          </p:cNvPr>
          <p:cNvSpPr/>
          <p:nvPr/>
        </p:nvSpPr>
        <p:spPr>
          <a:xfrm>
            <a:off x="244549" y="0"/>
            <a:ext cx="119474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DO" sz="3600" dirty="0">
                <a:latin typeface="TimesTen-Roman"/>
              </a:rPr>
              <a:t>Cuando un binomio se multiplica por su conjugado, los productos externo e interno </a:t>
            </a:r>
            <a:r>
              <a:rPr lang="en-US" sz="3600" dirty="0" err="1">
                <a:latin typeface="TimesTen-Roman"/>
              </a:rPr>
              <a:t>sumarán</a:t>
            </a:r>
            <a:r>
              <a:rPr lang="en-US" sz="3600" dirty="0">
                <a:latin typeface="TimesTen-Roman"/>
              </a:rPr>
              <a:t> 0.</a:t>
            </a:r>
            <a:endParaRPr lang="en-US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F0CCAB-6B75-4C87-9E85-5E7E32E07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3" y="1295200"/>
            <a:ext cx="8410168" cy="6211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CD121C-3280-431B-985C-20ABC9959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3" y="2011206"/>
            <a:ext cx="10438599" cy="9978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8420D4-E6CC-4F66-9C30-5E50FD43A7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84" y="3220818"/>
            <a:ext cx="4690615" cy="5990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577FA4-3A08-4586-BD94-6AD7C441F0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152" y="4031695"/>
            <a:ext cx="2454739" cy="5990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334620-5CB6-4E23-92DD-2A4F4BA5CA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75" y="4622108"/>
            <a:ext cx="2759625" cy="14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6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CBC578-F68B-4423-8139-0AADB5E45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47" y="41224"/>
            <a:ext cx="11877653" cy="9619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4DC132-8867-4AD4-8CE8-A2C42B928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46" y="988812"/>
            <a:ext cx="4925221" cy="12842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DDE9A5-0283-4479-B0EB-C1BDE685A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56" y="2084728"/>
            <a:ext cx="4249851" cy="1244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8FADCC-DF37-40D9-9EEC-4687CEF232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56" y="3429000"/>
            <a:ext cx="3528160" cy="12611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06D021-AF6B-48F4-ACCC-4E041EAA5E1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88"/>
          <a:stretch/>
        </p:blipFill>
        <p:spPr>
          <a:xfrm>
            <a:off x="2022034" y="4669478"/>
            <a:ext cx="5442021" cy="168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1C51028-B3FB-4301-B95C-E1030ACB8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42" y="350253"/>
            <a:ext cx="11487040" cy="508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6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BE807A-297E-4F89-A162-E2852C848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82" y="381875"/>
            <a:ext cx="11476704" cy="4199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420CFA-CFA3-48C3-AB86-23950AC5C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82" y="5332299"/>
            <a:ext cx="12047318" cy="61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0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150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TimesTen-Bold</vt:lpstr>
      <vt:lpstr>TimesTen-Roman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Nikelvys#1</dc:creator>
  <cp:lastModifiedBy>Nikelvys#1</cp:lastModifiedBy>
  <cp:revision>7</cp:revision>
  <dcterms:created xsi:type="dcterms:W3CDTF">2020-03-24T14:24:27Z</dcterms:created>
  <dcterms:modified xsi:type="dcterms:W3CDTF">2020-03-30T00:55:26Z</dcterms:modified>
</cp:coreProperties>
</file>