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6573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4555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2832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9584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6828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6631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3595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19931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79854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03280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7217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B6AD-DB50-4159-A237-9CBE6F22AF69}" type="datetimeFigureOut">
              <a:rPr lang="es-DO" smtClean="0"/>
              <a:t>14/4/2020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B520-B271-414B-A7CC-95333EDA030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67862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3.tm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26299" y="3016155"/>
            <a:ext cx="5632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Porcentaje o Tanto por ciento</a:t>
            </a:r>
          </a:p>
        </p:txBody>
      </p:sp>
    </p:spTree>
    <p:extLst>
      <p:ext uri="{BB962C8B-B14F-4D97-AF65-F5344CB8AC3E}">
        <p14:creationId xmlns:p14="http://schemas.microsoft.com/office/powerpoint/2010/main" val="1612751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121896"/>
            <a:ext cx="5184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Porcentaje de una cantidad</a:t>
            </a:r>
          </a:p>
        </p:txBody>
      </p:sp>
      <p:sp>
        <p:nvSpPr>
          <p:cNvPr id="4" name="Rectángulo 3"/>
          <p:cNvSpPr/>
          <p:nvPr/>
        </p:nvSpPr>
        <p:spPr>
          <a:xfrm>
            <a:off x="0" y="768227"/>
            <a:ext cx="1955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Ejemplos: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CBD49C4-95F7-44C0-BB1D-BB1371039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4558"/>
            <a:ext cx="11994776" cy="10727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1) David tiene una caja que contiene 80 marcadores, el 20% de ellos son de color azul. ¿Cuántos marcadores azules hay?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DO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8132E10-566A-4CA1-927D-DFF565DB0236}"/>
              </a:ext>
            </a:extLst>
          </p:cNvPr>
          <p:cNvSpPr/>
          <p:nvPr/>
        </p:nvSpPr>
        <p:spPr>
          <a:xfrm>
            <a:off x="0" y="2487299"/>
            <a:ext cx="18421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Solución: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BFC5B78-EAEC-4328-90F9-0EA567161F4C}"/>
              </a:ext>
            </a:extLst>
          </p:cNvPr>
          <p:cNvSpPr/>
          <p:nvPr/>
        </p:nvSpPr>
        <p:spPr>
          <a:xfrm>
            <a:off x="0" y="3010833"/>
            <a:ext cx="66636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20% de 80 marcadores = 20% de 80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BD1E03A-E7B9-4E88-B345-69382A60E4E0}"/>
                  </a:ext>
                </a:extLst>
              </p:cNvPr>
              <p:cNvSpPr txBox="1"/>
              <p:nvPr/>
            </p:nvSpPr>
            <p:spPr>
              <a:xfrm>
                <a:off x="0" y="3668819"/>
                <a:ext cx="4817153" cy="1075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sz="36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DO" sz="360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3600" b="0" i="0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</m:d>
                          <m:d>
                            <m:dPr>
                              <m:ctrlPr>
                                <a:rPr lang="es-DO" sz="360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MX" sz="3600" b="0" i="0" smtClean="0">
                                  <a:latin typeface="Cambria Math" panose="02040503050406030204" pitchFamily="18" charset="0"/>
                                </a:rPr>
                                <m:t>80</m:t>
                              </m:r>
                            </m:e>
                          </m:d>
                        </m:num>
                        <m:den>
                          <m:r>
                            <a:rPr lang="es-MX" sz="3600" b="0" i="0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DO" sz="36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s-MX" sz="3600" b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1,600</m:t>
                          </m:r>
                        </m:num>
                        <m:den>
                          <m:r>
                            <a:rPr lang="es-MX" sz="36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1BD1E03A-E7B9-4E88-B345-69382A60E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668819"/>
                <a:ext cx="4817153" cy="10751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1C68343A-155D-40A7-A4AC-4A645A91476B}"/>
              </a:ext>
            </a:extLst>
          </p:cNvPr>
          <p:cNvSpPr/>
          <p:nvPr/>
        </p:nvSpPr>
        <p:spPr>
          <a:xfrm>
            <a:off x="0" y="5120276"/>
            <a:ext cx="6649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En la caja hay 16 marcadores azules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BAEB853-BC29-406B-993E-258FBE18221C}"/>
              </a:ext>
            </a:extLst>
          </p:cNvPr>
          <p:cNvSpPr/>
          <p:nvPr/>
        </p:nvSpPr>
        <p:spPr>
          <a:xfrm>
            <a:off x="0" y="0"/>
            <a:ext cx="31687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Otro método es: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F4BCBAA-E01D-4202-A68F-AEE0B49B301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3" y="511268"/>
            <a:ext cx="4939274" cy="1698532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5C1604C-609E-4E18-9F4F-33E6E4F835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8" y="2209800"/>
            <a:ext cx="3095625" cy="12192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84DE59D-C773-4FA0-8301-643276A1ECB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136" y="1314450"/>
            <a:ext cx="4716000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4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0BB7DF-AD8F-4E89-811D-5AD3F1C38E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032507" cy="10727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j-lt"/>
              </a:rPr>
              <a:t>2) En una clase de 60 alumnos. 40% vive en un condominio.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DO" sz="3600" dirty="0">
                <a:solidFill>
                  <a:srgbClr val="222222"/>
                </a:solidFill>
                <a:latin typeface="+mj-lt"/>
              </a:rPr>
              <a:t>¿Cuántos alumnos no viven en condominios?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AB765095-62A2-4BC8-A5CF-B689A173661D}"/>
              </a:ext>
            </a:extLst>
          </p:cNvPr>
          <p:cNvSpPr/>
          <p:nvPr/>
        </p:nvSpPr>
        <p:spPr>
          <a:xfrm>
            <a:off x="0" y="1072741"/>
            <a:ext cx="18421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Solución: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70B405FA-0B7D-4486-AD35-454FCC03AC3B}"/>
                  </a:ext>
                </a:extLst>
              </p:cNvPr>
              <p:cNvSpPr txBox="1"/>
              <p:nvPr/>
            </p:nvSpPr>
            <p:spPr>
              <a:xfrm>
                <a:off x="94129" y="1868483"/>
                <a:ext cx="427040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600" b="0" i="0" smtClean="0">
                          <a:latin typeface="Cambria Math" panose="02040503050406030204" pitchFamily="18" charset="0"/>
                        </a:rPr>
                        <m:t>100%−40%</m:t>
                      </m:r>
                      <m: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=60%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70B405FA-0B7D-4486-AD35-454FCC03A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29" y="1868483"/>
                <a:ext cx="427040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79518B4C-4AFF-4B58-A1BE-72830257DB8A}"/>
                  </a:ext>
                </a:extLst>
              </p:cNvPr>
              <p:cNvSpPr/>
              <p:nvPr/>
            </p:nvSpPr>
            <p:spPr>
              <a:xfrm>
                <a:off x="0" y="2468647"/>
                <a:ext cx="854400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MX" sz="3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60%</m:t>
                    </m:r>
                  </m:oMath>
                </a14:m>
                <a:r>
                  <a:rPr lang="es-DO" sz="3600" dirty="0"/>
                  <a:t> de estudiantes no viven en condominio</a:t>
                </a:r>
              </a:p>
            </p:txBody>
          </p:sp>
        </mc:Choice>
        <mc:Fallback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79518B4C-4AFF-4B58-A1BE-72830257DB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68647"/>
                <a:ext cx="8544006" cy="646331"/>
              </a:xfrm>
              <a:prstGeom prst="rect">
                <a:avLst/>
              </a:prstGeom>
              <a:blipFill>
                <a:blip r:embed="rId3"/>
                <a:stretch>
                  <a:fillRect t="-15094" r="-1070" b="-34906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431E7523-828D-4967-8A0F-BB994FB33D0B}"/>
              </a:ext>
            </a:extLst>
          </p:cNvPr>
          <p:cNvSpPr/>
          <p:nvPr/>
        </p:nvSpPr>
        <p:spPr>
          <a:xfrm>
            <a:off x="0" y="3096692"/>
            <a:ext cx="8711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Calculamos entonces el 60% de los 60 alumnos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A5A1FF4-E0B0-42CF-BEE1-264DFDBAFC43}"/>
              </a:ext>
            </a:extLst>
          </p:cNvPr>
          <p:cNvSpPr/>
          <p:nvPr/>
        </p:nvSpPr>
        <p:spPr>
          <a:xfrm>
            <a:off x="-1" y="3541387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60% de 60 =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DA20C36B-655F-43BD-8871-A6AD93533078}"/>
                  </a:ext>
                </a:extLst>
              </p:cNvPr>
              <p:cNvSpPr txBox="1"/>
              <p:nvPr/>
            </p:nvSpPr>
            <p:spPr>
              <a:xfrm>
                <a:off x="0" y="4094861"/>
                <a:ext cx="4716163" cy="10751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DO" sz="3600" smtClean="0">
                              <a:latin typeface="+mj-lt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DO" sz="3600" smtClean="0">
                                  <a:latin typeface="+mj-lt"/>
                                </a:rPr>
                              </m:ctrlPr>
                            </m:dPr>
                            <m:e>
                              <m:r>
                                <a:rPr lang="es-MX" sz="3600" b="0" i="0" smtClean="0">
                                  <a:latin typeface="+mj-lt"/>
                                </a:rPr>
                                <m:t>60</m:t>
                              </m:r>
                            </m:e>
                          </m:d>
                          <m:d>
                            <m:dPr>
                              <m:ctrlPr>
                                <a:rPr lang="es-DO" sz="3600" smtClean="0">
                                  <a:latin typeface="+mj-lt"/>
                                </a:rPr>
                              </m:ctrlPr>
                            </m:dPr>
                            <m:e>
                              <m:r>
                                <a:rPr lang="es-MX" sz="3600" b="0" i="0" smtClean="0">
                                  <a:latin typeface="+mj-lt"/>
                                </a:rPr>
                                <m:t>60</m:t>
                              </m:r>
                            </m:e>
                          </m:d>
                        </m:num>
                        <m:den>
                          <m:r>
                            <a:rPr lang="es-MX" sz="3600" b="0" i="0" smtClean="0">
                              <a:latin typeface="+mj-lt"/>
                            </a:rPr>
                            <m:t>100</m:t>
                          </m:r>
                        </m:den>
                      </m:f>
                      <m:r>
                        <a:rPr lang="es-DO" sz="3600" i="0" smtClean="0">
                          <a:latin typeface="+mj-lt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DO" sz="3600" smtClean="0">
                              <a:latin typeface="+mj-lt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MX" sz="3600" b="0" i="0" smtClean="0">
                              <a:latin typeface="+mj-lt"/>
                              <a:ea typeface="Cambria Math" panose="02040503050406030204" pitchFamily="18" charset="0"/>
                            </a:rPr>
                            <m:t>3,600</m:t>
                          </m:r>
                        </m:num>
                        <m:den>
                          <m:r>
                            <a:rPr lang="es-MX" sz="3600" b="0" i="0" smtClean="0">
                              <a:latin typeface="+mj-lt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s-DO" sz="3600" i="0" smtClean="0">
                          <a:latin typeface="+mj-lt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MX" sz="3600" b="0" i="0" smtClean="0">
                          <a:latin typeface="+mj-lt"/>
                          <a:ea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s-DO" sz="3600" dirty="0">
                  <a:latin typeface="+mj-lt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DA20C36B-655F-43BD-8871-A6AD935330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094861"/>
                <a:ext cx="4716163" cy="10751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ángulo 8">
            <a:extLst>
              <a:ext uri="{FF2B5EF4-FFF2-40B4-BE49-F238E27FC236}">
                <a16:creationId xmlns:a16="http://schemas.microsoft.com/office/drawing/2014/main" id="{545C2628-5D69-4012-A4EE-A2C332F0BF1C}"/>
              </a:ext>
            </a:extLst>
          </p:cNvPr>
          <p:cNvSpPr/>
          <p:nvPr/>
        </p:nvSpPr>
        <p:spPr>
          <a:xfrm>
            <a:off x="94129" y="5686867"/>
            <a:ext cx="7473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36 estudiantes no viven en condominios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Una captura de pantalla de un celular&#10;&#10;Descripción generada automáticamente">
            <a:extLst>
              <a:ext uri="{FF2B5EF4-FFF2-40B4-BE49-F238E27FC236}">
                <a16:creationId xmlns:a16="http://schemas.microsoft.com/office/drawing/2014/main" id="{824E5D8B-31D2-4A0C-9926-3BB07F8B598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44"/>
          <a:stretch/>
        </p:blipFill>
        <p:spPr bwMode="auto">
          <a:xfrm>
            <a:off x="0" y="1593000"/>
            <a:ext cx="4932000" cy="1836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Nube 2">
            <a:extLst>
              <a:ext uri="{FF2B5EF4-FFF2-40B4-BE49-F238E27FC236}">
                <a16:creationId xmlns:a16="http://schemas.microsoft.com/office/drawing/2014/main" id="{0EE37527-D05E-4801-9CDB-2811C7ED324A}"/>
              </a:ext>
            </a:extLst>
          </p:cNvPr>
          <p:cNvSpPr/>
          <p:nvPr/>
        </p:nvSpPr>
        <p:spPr>
          <a:xfrm>
            <a:off x="818735" y="328976"/>
            <a:ext cx="3294529" cy="126402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dirty="0"/>
              <a:t>Recuerda</a:t>
            </a:r>
            <a:endParaRPr lang="es-DO" sz="36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4A6F4DD-F59F-4546-BCE1-7C76D219846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99" y="3720914"/>
            <a:ext cx="3276000" cy="2592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1E50727-1234-4BF3-83E2-3796CFB3A0E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175" y="328976"/>
            <a:ext cx="3095625" cy="12192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890E057-17CA-4437-8F66-417A57DDB058}"/>
                  </a:ext>
                </a:extLst>
              </p:cNvPr>
              <p:cNvSpPr txBox="1"/>
              <p:nvPr/>
            </p:nvSpPr>
            <p:spPr>
              <a:xfrm>
                <a:off x="5800117" y="1721475"/>
                <a:ext cx="4932000" cy="11079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600" b="0" i="0" smtClean="0">
                          <a:latin typeface="Cambria Math" panose="02040503050406030204" pitchFamily="18" charset="0"/>
                        </a:rPr>
                        <m:t>100%−40%</m:t>
                      </m:r>
                      <m: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=60% </m:t>
                      </m:r>
                    </m:oMath>
                  </m:oMathPara>
                </a14:m>
                <a:endParaRPr lang="es-MX" sz="3600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no</m:t>
                      </m:r>
                      <m: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viven</m:t>
                      </m:r>
                      <m: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en</m:t>
                      </m:r>
                      <m: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condominio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8890E057-17CA-4437-8F66-417A57DDB0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0117" y="1721475"/>
                <a:ext cx="4932000" cy="11079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2EB580FE-821B-41B3-A7CD-E0E0F5F7315B}"/>
              </a:ext>
            </a:extLst>
          </p:cNvPr>
          <p:cNvSpPr/>
          <p:nvPr/>
        </p:nvSpPr>
        <p:spPr>
          <a:xfrm>
            <a:off x="4423732" y="5016914"/>
            <a:ext cx="7473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36 estudiantes no viven en condominios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1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9A476A-221F-444C-8910-705AFFD52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1420221" cy="110799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DO" sz="3600" dirty="0">
                <a:solidFill>
                  <a:srgbClr val="222222"/>
                </a:solidFill>
                <a:latin typeface="+mj-lt"/>
                <a:cs typeface="Arial" panose="020B0604020202020204" pitchFamily="34" charset="0"/>
              </a:rPr>
              <a:t>3) E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j-lt"/>
                <a:cs typeface="Arial" panose="020B0604020202020204" pitchFamily="34" charset="0"/>
              </a:rPr>
              <a:t>l año pasado el salario de Yoelidia fue de 20,000 este año su salario aumentó en un 5%</a:t>
            </a:r>
            <a:endParaRPr kumimoji="0" lang="es-ES" altLang="es-DO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1AE66A-0394-46A7-817F-5498052CE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07996"/>
            <a:ext cx="6938683" cy="51874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¿Cuánto fue el aumento del salario?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DO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9E27A94-4909-4B68-B6B1-B70AEE2E5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697249"/>
            <a:ext cx="6938683" cy="51874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¿Cuánto gana ella ahora?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DO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53D5947-D18F-4962-8C02-A4740B3DD726}"/>
              </a:ext>
            </a:extLst>
          </p:cNvPr>
          <p:cNvSpPr/>
          <p:nvPr/>
        </p:nvSpPr>
        <p:spPr>
          <a:xfrm>
            <a:off x="-1" y="2215992"/>
            <a:ext cx="18421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Solución: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D683062-0D24-4F57-8033-60AA0C6FCD41}"/>
              </a:ext>
            </a:extLst>
          </p:cNvPr>
          <p:cNvSpPr/>
          <p:nvPr/>
        </p:nvSpPr>
        <p:spPr>
          <a:xfrm>
            <a:off x="-1" y="2862323"/>
            <a:ext cx="76460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5% del salario de Yoelidia = 5% de 20,000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1B0E5430-EB06-45A6-9B12-AE6A4422A818}"/>
                  </a:ext>
                </a:extLst>
              </p:cNvPr>
              <p:cNvSpPr txBox="1"/>
              <p:nvPr/>
            </p:nvSpPr>
            <p:spPr>
              <a:xfrm>
                <a:off x="134470" y="3557706"/>
                <a:ext cx="5166414" cy="825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DO" sz="3600" smtClean="0">
                            <a:latin typeface="+mj-lt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DO" sz="3600" smtClean="0">
                                <a:latin typeface="+mj-lt"/>
                              </a:rPr>
                            </m:ctrlPr>
                          </m:dPr>
                          <m:e>
                            <m:r>
                              <a:rPr lang="es-MX" sz="3600" b="0" i="0" smtClean="0">
                                <a:latin typeface="+mj-lt"/>
                              </a:rPr>
                              <m:t>5</m:t>
                            </m:r>
                          </m:e>
                        </m:d>
                        <m:d>
                          <m:dPr>
                            <m:ctrlPr>
                              <a:rPr lang="es-DO" sz="3600" smtClean="0">
                                <a:latin typeface="+mj-lt"/>
                              </a:rPr>
                            </m:ctrlPr>
                          </m:dPr>
                          <m:e>
                            <m:r>
                              <a:rPr lang="es-MX" sz="3600" b="0" i="0" smtClean="0">
                                <a:latin typeface="+mj-lt"/>
                              </a:rPr>
                              <m:t>20,000</m:t>
                            </m:r>
                          </m:e>
                        </m:d>
                      </m:num>
                      <m:den>
                        <m:r>
                          <a:rPr lang="es-MX" sz="3600" b="0" i="0" smtClean="0">
                            <a:latin typeface="+mj-lt"/>
                          </a:rPr>
                          <m:t>100</m:t>
                        </m:r>
                      </m:den>
                    </m:f>
                    <m:r>
                      <a:rPr lang="es-DO" sz="3600" i="0" smtClean="0">
                        <a:latin typeface="+mj-lt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DO" sz="3600" smtClean="0">
                            <a:latin typeface="+mj-lt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600" b="0" i="0" smtClean="0">
                            <a:latin typeface="+mj-lt"/>
                            <a:ea typeface="Cambria Math" panose="02040503050406030204" pitchFamily="18" charset="0"/>
                          </a:rPr>
                          <m:t>100,000</m:t>
                        </m:r>
                      </m:num>
                      <m:den>
                        <m:r>
                          <a:rPr lang="es-MX" sz="3600" b="0" i="0" smtClean="0">
                            <a:latin typeface="+mj-lt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s-DO" sz="3600" i="0" smtClean="0">
                        <a:latin typeface="+mj-lt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DO" sz="3600" dirty="0">
                    <a:latin typeface="+mj-lt"/>
                  </a:rPr>
                  <a:t>1,000</a:t>
                </a:r>
              </a:p>
            </p:txBody>
          </p:sp>
        </mc:Choice>
        <mc:Fallback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1B0E5430-EB06-45A6-9B12-AE6A4422A8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70" y="3557706"/>
                <a:ext cx="5166414" cy="825226"/>
              </a:xfrm>
              <a:prstGeom prst="rect">
                <a:avLst/>
              </a:prstGeom>
              <a:blipFill>
                <a:blip r:embed="rId2"/>
                <a:stretch>
                  <a:fillRect r="-2123" b="-19259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>
            <a:extLst>
              <a:ext uri="{FF2B5EF4-FFF2-40B4-BE49-F238E27FC236}">
                <a16:creationId xmlns:a16="http://schemas.microsoft.com/office/drawing/2014/main" id="{F727EE8E-027F-49A1-8241-40FA8AD9F4C0}"/>
              </a:ext>
            </a:extLst>
          </p:cNvPr>
          <p:cNvSpPr/>
          <p:nvPr/>
        </p:nvSpPr>
        <p:spPr>
          <a:xfrm>
            <a:off x="0" y="4514420"/>
            <a:ext cx="7874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salario de Yoelidia aumentó 1,000 pesos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4177AAC-4BE6-412A-B406-E47C110A5291}"/>
              </a:ext>
            </a:extLst>
          </p:cNvPr>
          <p:cNvSpPr/>
          <p:nvPr/>
        </p:nvSpPr>
        <p:spPr>
          <a:xfrm>
            <a:off x="-12077" y="5259408"/>
            <a:ext cx="45881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20,000 + 1,000 = 21,000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17454FED-98CB-4EFE-9A9F-046740C9309F}"/>
              </a:ext>
            </a:extLst>
          </p:cNvPr>
          <p:cNvSpPr/>
          <p:nvPr/>
        </p:nvSpPr>
        <p:spPr>
          <a:xfrm>
            <a:off x="0" y="6044238"/>
            <a:ext cx="6295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Yoelidia gana ahora  21,000 pesos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416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26942798-E31A-42C9-A28F-B114FE61DC3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06959"/>
            <a:ext cx="5436000" cy="1656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086B6EC-C46F-4B07-9329-6DBACDB651D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62959"/>
            <a:ext cx="3564000" cy="2628000"/>
          </a:xfrm>
          <a:prstGeom prst="rect">
            <a:avLst/>
          </a:prstGeom>
        </p:spPr>
      </p:pic>
      <p:sp>
        <p:nvSpPr>
          <p:cNvPr id="4" name="Nube 3">
            <a:extLst>
              <a:ext uri="{FF2B5EF4-FFF2-40B4-BE49-F238E27FC236}">
                <a16:creationId xmlns:a16="http://schemas.microsoft.com/office/drawing/2014/main" id="{623C7838-76D6-4672-82AC-44264D803DF1}"/>
              </a:ext>
            </a:extLst>
          </p:cNvPr>
          <p:cNvSpPr/>
          <p:nvPr/>
        </p:nvSpPr>
        <p:spPr>
          <a:xfrm>
            <a:off x="738053" y="35029"/>
            <a:ext cx="3294529" cy="1264024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600" dirty="0">
                <a:solidFill>
                  <a:schemeClr val="bg1"/>
                </a:solidFill>
              </a:rPr>
              <a:t>Recuerda</a:t>
            </a:r>
            <a:endParaRPr lang="es-DO" sz="3600" dirty="0">
              <a:solidFill>
                <a:schemeClr val="bg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C446A95-D744-4C00-95B9-252A82B3C32F}"/>
              </a:ext>
            </a:extLst>
          </p:cNvPr>
          <p:cNvSpPr/>
          <p:nvPr/>
        </p:nvSpPr>
        <p:spPr>
          <a:xfrm>
            <a:off x="3765176" y="3562959"/>
            <a:ext cx="78742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El salario de Yoelidia aumentó 1,000 pesos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AD5E39E-3608-4170-9DFF-D152F1CB6E54}"/>
              </a:ext>
            </a:extLst>
          </p:cNvPr>
          <p:cNvSpPr/>
          <p:nvPr/>
        </p:nvSpPr>
        <p:spPr>
          <a:xfrm>
            <a:off x="3765176" y="4209290"/>
            <a:ext cx="6295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Yoelidia gana ahora  21,000 pesos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2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5F34C7-1E45-4AB9-911A-728B7D245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70976" cy="107274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4) </a:t>
            </a:r>
            <a:r>
              <a:rPr kumimoji="0" lang="es-ES" altLang="es-DO" sz="36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Arisandy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 retiró 12,000 de su cuenta bancaria. gastó el 20% de su dinero en compras y el 40% en pagar su automóvil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DO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79C368-5140-4BF9-8D5D-5A1D7A356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2741"/>
            <a:ext cx="7893424" cy="51874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DO" sz="36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¿Qué porcentaje de su dinero le queda?</a:t>
            </a:r>
            <a:r>
              <a:rPr kumimoji="0" lang="es-ES" altLang="es-DO" sz="3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DO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8D6940-B795-4506-9294-8C3E9FDD2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26739"/>
            <a:ext cx="6969665" cy="51874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¿Cuánto dinero le queda a </a:t>
            </a:r>
            <a:r>
              <a:rPr lang="es-ES" altLang="es-DO" sz="3600" dirty="0" err="1">
                <a:solidFill>
                  <a:srgbClr val="222222"/>
                </a:solidFill>
                <a:latin typeface="inherit"/>
              </a:rPr>
              <a:t>Arisandy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inherit"/>
              </a:rPr>
              <a:t>?</a:t>
            </a:r>
            <a:r>
              <a:rPr kumimoji="0" lang="es-ES" altLang="es-DO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s-DO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DD30A89-40BA-4F7D-92D1-06C6CB16F2AE}"/>
              </a:ext>
            </a:extLst>
          </p:cNvPr>
          <p:cNvSpPr/>
          <p:nvPr/>
        </p:nvSpPr>
        <p:spPr>
          <a:xfrm>
            <a:off x="0" y="2341059"/>
            <a:ext cx="18421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Solución: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56B0A6B4-FF2F-48A8-9E05-19B0A4DDE789}"/>
                  </a:ext>
                </a:extLst>
              </p:cNvPr>
              <p:cNvSpPr txBox="1"/>
              <p:nvPr/>
            </p:nvSpPr>
            <p:spPr>
              <a:xfrm>
                <a:off x="0" y="2987390"/>
                <a:ext cx="726160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3600" b="0" i="0" smtClean="0">
                          <a:latin typeface="Cambria Math" panose="02040503050406030204" pitchFamily="18" charset="0"/>
                        </a:rPr>
                        <m:t>100%−20%</m:t>
                      </m:r>
                      <m:r>
                        <a:rPr lang="es-MX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=80%−40%=40%</m:t>
                      </m:r>
                    </m:oMath>
                  </m:oMathPara>
                </a14:m>
                <a:endParaRPr lang="es-DO" sz="3600" dirty="0"/>
              </a:p>
            </p:txBody>
          </p:sp>
        </mc:Choice>
        <mc:Fallback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56B0A6B4-FF2F-48A8-9E05-19B0A4DDE7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87390"/>
                <a:ext cx="726160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>
            <a:extLst>
              <a:ext uri="{FF2B5EF4-FFF2-40B4-BE49-F238E27FC236}">
                <a16:creationId xmlns:a16="http://schemas.microsoft.com/office/drawing/2014/main" id="{D807C45C-4ECD-4896-AB55-CBE045759DC7}"/>
              </a:ext>
            </a:extLst>
          </p:cNvPr>
          <p:cNvSpPr/>
          <p:nvPr/>
        </p:nvSpPr>
        <p:spPr>
          <a:xfrm>
            <a:off x="0" y="3633721"/>
            <a:ext cx="6898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es-DO" sz="3600" dirty="0" err="1">
                <a:solidFill>
                  <a:srgbClr val="222222"/>
                </a:solidFill>
                <a:latin typeface="inherit"/>
              </a:rPr>
              <a:t>Arisandy</a:t>
            </a:r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le queda 40% de su dinero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8E41F3B3-B356-46C0-8F68-0F66047EBD8B}"/>
                  </a:ext>
                </a:extLst>
              </p:cNvPr>
              <p:cNvSpPr txBox="1"/>
              <p:nvPr/>
            </p:nvSpPr>
            <p:spPr>
              <a:xfrm>
                <a:off x="20171" y="4524681"/>
                <a:ext cx="5453352" cy="8252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DO" sz="3600" smtClean="0">
                            <a:latin typeface="+mj-lt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s-DO" sz="3600" smtClean="0">
                                <a:latin typeface="+mj-lt"/>
                              </a:rPr>
                            </m:ctrlPr>
                          </m:dPr>
                          <m:e>
                            <m:r>
                              <a:rPr lang="es-MX" sz="3600" b="0" i="0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</m:e>
                        </m:d>
                        <m:d>
                          <m:dPr>
                            <m:ctrlPr>
                              <a:rPr lang="es-DO" sz="3600" smtClean="0">
                                <a:latin typeface="+mj-lt"/>
                              </a:rPr>
                            </m:ctrlPr>
                          </m:dPr>
                          <m:e>
                            <m:r>
                              <a:rPr lang="es-MX" sz="36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MX" sz="3600" b="0" i="0" smtClean="0">
                                <a:latin typeface="+mj-lt"/>
                              </a:rPr>
                              <m:t>2,000</m:t>
                            </m:r>
                          </m:e>
                        </m:d>
                      </m:num>
                      <m:den>
                        <m:r>
                          <a:rPr lang="es-MX" sz="3600" b="0" i="0" smtClean="0">
                            <a:latin typeface="+mj-lt"/>
                          </a:rPr>
                          <m:t>100</m:t>
                        </m:r>
                      </m:den>
                    </m:f>
                    <m:r>
                      <a:rPr lang="es-DO" sz="3600" i="0" smtClean="0">
                        <a:latin typeface="+mj-lt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DO" sz="3600" smtClean="0">
                            <a:latin typeface="+mj-lt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48</m:t>
                        </m:r>
                        <m:r>
                          <a:rPr lang="es-MX" sz="3600" b="0" i="0" smtClean="0">
                            <a:latin typeface="+mj-lt"/>
                            <a:ea typeface="Cambria Math" panose="02040503050406030204" pitchFamily="18" charset="0"/>
                          </a:rPr>
                          <m:t>0,000</m:t>
                        </m:r>
                      </m:num>
                      <m:den>
                        <m:r>
                          <a:rPr lang="es-MX" sz="3600" b="0" i="0" smtClean="0">
                            <a:latin typeface="+mj-lt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s-DO" sz="3600" i="0" smtClean="0">
                        <a:latin typeface="+mj-lt"/>
                        <a:ea typeface="Cambria Math" panose="02040503050406030204" pitchFamily="18" charset="0"/>
                      </a:rPr>
                      <m:t>=</m:t>
                    </m:r>
                    <m:r>
                      <a:rPr lang="es-MX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s-DO" sz="3600" dirty="0">
                    <a:latin typeface="+mj-lt"/>
                  </a:rPr>
                  <a:t>,800</a:t>
                </a: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8E41F3B3-B356-46C0-8F68-0F66047EB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71" y="4524681"/>
                <a:ext cx="5453352" cy="825226"/>
              </a:xfrm>
              <a:prstGeom prst="rect">
                <a:avLst/>
              </a:prstGeom>
              <a:blipFill>
                <a:blip r:embed="rId3"/>
                <a:stretch>
                  <a:fillRect r="-4134" b="-19118"/>
                </a:stretch>
              </a:blipFill>
            </p:spPr>
            <p:txBody>
              <a:bodyPr/>
              <a:lstStyle/>
              <a:p>
                <a:r>
                  <a:rPr lang="es-D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ángulo 10">
            <a:extLst>
              <a:ext uri="{FF2B5EF4-FFF2-40B4-BE49-F238E27FC236}">
                <a16:creationId xmlns:a16="http://schemas.microsoft.com/office/drawing/2014/main" id="{640866B2-2DF1-4A4A-A6E6-32B81D999B39}"/>
              </a:ext>
            </a:extLst>
          </p:cNvPr>
          <p:cNvSpPr/>
          <p:nvPr/>
        </p:nvSpPr>
        <p:spPr>
          <a:xfrm>
            <a:off x="35522" y="5779205"/>
            <a:ext cx="8120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es-DO" sz="3600" dirty="0" err="1">
                <a:solidFill>
                  <a:srgbClr val="222222"/>
                </a:solidFill>
                <a:latin typeface="inherit"/>
              </a:rPr>
              <a:t>Arisandy</a:t>
            </a:r>
            <a:r>
              <a:rPr lang="es-DO" sz="3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le queda 4,800 pesos de su dinero</a:t>
            </a:r>
            <a:endParaRPr lang="es-DO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5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1C1DF76-6326-4BCC-B2C6-AF14717FA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76" y="1604866"/>
            <a:ext cx="3343202" cy="2751176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n 2" descr="Imagen que contiene jugador, sostener, hombre, mujer&#10;&#10;Descripción generada automáticamente">
            <a:extLst>
              <a:ext uri="{FF2B5EF4-FFF2-40B4-BE49-F238E27FC236}">
                <a16:creationId xmlns:a16="http://schemas.microsoft.com/office/drawing/2014/main" id="{9EC00562-838D-43A1-BEB1-35723CB09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244" y="2461089"/>
            <a:ext cx="6020730" cy="247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4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Panorámica</PresentationFormat>
  <Paragraphs>42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inherit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 DISLA</dc:creator>
  <cp:lastModifiedBy>JOSE  DISLA</cp:lastModifiedBy>
  <cp:revision>1</cp:revision>
  <dcterms:created xsi:type="dcterms:W3CDTF">2020-04-14T15:26:33Z</dcterms:created>
  <dcterms:modified xsi:type="dcterms:W3CDTF">2020-04-14T15:26:36Z</dcterms:modified>
</cp:coreProperties>
</file>