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64AA7-BD03-4763-9491-480F7472E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04F701-6353-4762-9EAA-293464229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6019C2-28EE-43D0-BB7C-80AC13D6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E9114B-48E5-48EE-94FA-155A4A3A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1CB8A-446D-47EB-9377-8AC4A6CF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9426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A852C-C09E-4273-BE3C-F25F2771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FA5B57-3979-4651-A6B9-2444B7D20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AE432F-F544-4566-A418-67086338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E62C61-B1A8-4283-A8A6-84FA32AB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B24D00-19E7-4778-B216-DE7B4A1AB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7710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8C3374-D89C-4A0C-8265-8876386FA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2EAF8C-326D-4124-9156-1A705A014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3E7F35-AB07-4597-AB64-745A7FF7C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1D467-1965-46BB-BD59-58D18C09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1BDF00-134E-4104-9C80-9CEAD924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3657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3E380-F7FA-4ED9-BCF0-B77547CA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6B9F0A-04EA-48D9-A8E9-A996FC73C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4EE3C8-A1DE-4861-9454-B0CA0E46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391CA4-F7D0-4557-AA7F-7D6C6FCDC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EDED8D-DB74-40CE-875E-34A0ACA4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1342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962A6-A620-4162-A029-3A205001B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DB139F-90AA-4D13-893B-FB46B04DB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9D6F15-8277-4933-B36A-FD5F08FD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46A6E4-75A8-4EC0-AE85-4AFF6261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CC29E8-CBA7-4611-AED0-085140F2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6838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667CA-C4B2-4BDC-BAD4-0689E6709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AD1C45-8C38-4C0D-B94B-E48E59C74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5421E8-16E8-416C-A352-6DA3900F5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992925-E97A-4905-9C7F-B2280340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709E2D-8939-4670-80B4-0D66E27B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6EDCAD-3D2C-4559-B29F-8B4D8AD8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0398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1FC021-FB98-413A-9A98-CD7D8DF66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368852-C9B0-418E-858A-BBD7F5D74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635D22-EBAA-45B3-A869-99A54FE17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30701B-E9AF-4E0B-BF48-0554BD749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F63C5CD-04CF-4F11-B3B9-6B23181DA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5C910A-8FA3-49A2-8E89-57A2C4EE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DE8A24-2CDA-4324-ABD8-BF2026A3A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555138-8A22-4E7D-9A4A-FE170D7C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7997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C27CB-AB06-4169-AC7B-5017703A0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356FFD-3586-43CD-A998-63A5C65CF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FEA2C8-50E9-4B99-8F99-145118FB4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F28DBD-D735-411D-AACA-79AB91DA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3892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BB3268-F647-4A85-8EEE-425849A7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BF99264-8F7F-4C73-9F68-27F7C0F3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437D0E-A505-4E38-9B22-DDAF23CA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1850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A95AF-8715-45FB-9B4E-4E0D5E822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F6B721-661D-4351-BB4C-8FEEFDB46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EF41BE-5728-4EFA-B134-47618F675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8E52D2-21DF-42DD-B460-39CFCE53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542B43-280C-4873-B954-E7F64A53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862261-8728-43C7-BF40-0BBD11B4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155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99B02-A325-4718-BB40-09EDA180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E3628A-1D0E-45C5-8D41-ED85827A4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71ED3F-C62C-402A-ADA7-8F63C7EB1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1A62CC-DA37-47EE-8105-AD6766377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D257CA-09F6-4E13-96C3-993137973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D7AF9D-BBA1-45D1-A721-8678CCB6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6660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02148F8-0A2E-4059-9B1B-51F53523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70FEE2-C71F-408B-90E7-66CD90BE1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9A2546-2D39-4446-AE12-9A7939D58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453D-C15A-4D1D-9CAE-C80A8D21B740}" type="datetimeFigureOut">
              <a:rPr lang="es-DO" smtClean="0"/>
              <a:t>10/5/2021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1CD54-2C0B-4BE9-B243-1CFFCF9FD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96BB8A-2ED8-4DC0-A766-3997A2CB7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73F52-3604-4349-88A2-063D7E1080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569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DCC1314D-FFC5-4D6E-9B86-E98571BB50E6}"/>
              </a:ext>
            </a:extLst>
          </p:cNvPr>
          <p:cNvSpPr txBox="1"/>
          <p:nvPr/>
        </p:nvSpPr>
        <p:spPr>
          <a:xfrm>
            <a:off x="2492912" y="0"/>
            <a:ext cx="72061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interés simple e Interés compuesto</a:t>
            </a:r>
            <a:endParaRPr lang="es-DO" sz="3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0B1E3F3-3139-4BFE-BC96-C30B91C10F46}"/>
              </a:ext>
            </a:extLst>
          </p:cNvPr>
          <p:cNvSpPr txBox="1"/>
          <p:nvPr/>
        </p:nvSpPr>
        <p:spPr>
          <a:xfrm>
            <a:off x="87922" y="733471"/>
            <a:ext cx="119950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interés: es la cantidad que debe pagar o debe cobrar una persona por el uso del dinero que presta o toma prestada.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D81A1BB-EA69-4D9B-807C-E63F30EE40DF}"/>
              </a:ext>
            </a:extLst>
          </p:cNvPr>
          <p:cNvSpPr txBox="1"/>
          <p:nvPr/>
        </p:nvSpPr>
        <p:spPr>
          <a:xfrm>
            <a:off x="87922" y="1919740"/>
            <a:ext cx="64500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depende de varias variables: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7CC06EE-CC5C-47CD-81EA-CA9A6BBC83B4}"/>
              </a:ext>
            </a:extLst>
          </p:cNvPr>
          <p:cNvSpPr txBox="1"/>
          <p:nvPr/>
        </p:nvSpPr>
        <p:spPr>
          <a:xfrm>
            <a:off x="87922" y="2697253"/>
            <a:ext cx="28451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 (C): </a:t>
            </a:r>
            <a:endParaRPr lang="es-DO" sz="36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3B23EAC-B85F-4391-9323-A1904F72EB83}"/>
              </a:ext>
            </a:extLst>
          </p:cNvPr>
          <p:cNvSpPr txBox="1"/>
          <p:nvPr/>
        </p:nvSpPr>
        <p:spPr>
          <a:xfrm>
            <a:off x="2890908" y="2684193"/>
            <a:ext cx="76176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cantidad que presta o toma prestada.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EEC0C1E-2AF8-4B06-AC55-4748E3553C00}"/>
              </a:ext>
            </a:extLst>
          </p:cNvPr>
          <p:cNvSpPr txBox="1"/>
          <p:nvPr/>
        </p:nvSpPr>
        <p:spPr>
          <a:xfrm>
            <a:off x="87922" y="3646768"/>
            <a:ext cx="27607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Plazo (T): 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7F9C4F8-4AF8-48E0-956D-097783BC3399}"/>
              </a:ext>
            </a:extLst>
          </p:cNvPr>
          <p:cNvSpPr txBox="1"/>
          <p:nvPr/>
        </p:nvSpPr>
        <p:spPr>
          <a:xfrm>
            <a:off x="2492912" y="3641357"/>
            <a:ext cx="81381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tiempo durante el cuál se presta el capital.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FFD6B5F-E2E0-4D92-8897-4CD3FA376C7E}"/>
              </a:ext>
            </a:extLst>
          </p:cNvPr>
          <p:cNvSpPr txBox="1"/>
          <p:nvPr/>
        </p:nvSpPr>
        <p:spPr>
          <a:xfrm>
            <a:off x="87922" y="4724066"/>
            <a:ext cx="42097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Tasa de interés (</a:t>
            </a:r>
            <a:r>
              <a:rPr lang="es-DO" sz="3600" dirty="0">
                <a:effectLst/>
                <a:latin typeface="Edwardian Script ITC" panose="030303020407070D08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endParaRPr lang="es-DO" sz="3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283B9DB-3BBF-43BB-AFD6-2BF09E7844CA}"/>
              </a:ext>
            </a:extLst>
          </p:cNvPr>
          <p:cNvSpPr txBox="1"/>
          <p:nvPr/>
        </p:nvSpPr>
        <p:spPr>
          <a:xfrm>
            <a:off x="174677" y="5478198"/>
            <a:ext cx="932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porcentaje que se cobra o se paga por el capital.</a:t>
            </a:r>
          </a:p>
        </p:txBody>
      </p:sp>
    </p:spTree>
    <p:extLst>
      <p:ext uri="{BB962C8B-B14F-4D97-AF65-F5344CB8AC3E}">
        <p14:creationId xmlns:p14="http://schemas.microsoft.com/office/powerpoint/2010/main" val="208979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7A90BD7-850E-4570-B4AC-C2E6CB143287}"/>
              </a:ext>
            </a:extLst>
          </p:cNvPr>
          <p:cNvSpPr txBox="1"/>
          <p:nvPr/>
        </p:nvSpPr>
        <p:spPr>
          <a:xfrm>
            <a:off x="126605" y="3057154"/>
            <a:ext cx="1202670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da cuando el deudor no paga sus interese a su vencimiento. De este modo se cuenta en realidad con un capital, al acumularse los intereses al capital; esto produce un nuevo y mayor capital.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11B8AC2-A8D2-464A-A349-3BAA2538479F}"/>
              </a:ext>
            </a:extLst>
          </p:cNvPr>
          <p:cNvSpPr txBox="1"/>
          <p:nvPr/>
        </p:nvSpPr>
        <p:spPr>
          <a:xfrm>
            <a:off x="0" y="117790"/>
            <a:ext cx="22543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Monto:</a:t>
            </a:r>
            <a:endParaRPr lang="es-DO" sz="36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578B44A-B2C7-4F15-8F34-60256CA2FE64}"/>
              </a:ext>
            </a:extLst>
          </p:cNvPr>
          <p:cNvSpPr txBox="1"/>
          <p:nvPr/>
        </p:nvSpPr>
        <p:spPr>
          <a:xfrm>
            <a:off x="0" y="727105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conoce </a:t>
            </a:r>
            <a:r>
              <a:rPr lang="es-ES_trad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la suma del capital más el interés, también se le denomina valor futuro, valor acumulado o valor nominal.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DFB7737-EE48-4BE4-BC04-83E214814E93}"/>
              </a:ext>
            </a:extLst>
          </p:cNvPr>
          <p:cNvSpPr txBox="1"/>
          <p:nvPr/>
        </p:nvSpPr>
        <p:spPr>
          <a:xfrm>
            <a:off x="38686" y="2410823"/>
            <a:ext cx="4431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Interés compuesto: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125011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D58EB4A-9320-4465-8278-97717F9CC52D}"/>
              </a:ext>
            </a:extLst>
          </p:cNvPr>
          <p:cNvSpPr txBox="1"/>
          <p:nvPr/>
        </p:nvSpPr>
        <p:spPr>
          <a:xfrm>
            <a:off x="0" y="0"/>
            <a:ext cx="21382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Ejemplos: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3D0FDD2-12A1-4313-BE68-ADF0F1D24348}"/>
              </a:ext>
            </a:extLst>
          </p:cNvPr>
          <p:cNvSpPr txBox="1"/>
          <p:nvPr/>
        </p:nvSpPr>
        <p:spPr>
          <a:xfrm>
            <a:off x="0" y="75187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interés (I) produce un capital (C) de 20,000 pesos en 5 año (T) a una tasa de interés (</a:t>
            </a:r>
            <a:r>
              <a:rPr lang="es-DO" sz="3600" dirty="0">
                <a:effectLst/>
                <a:latin typeface="Edwardian Script ITC" panose="030303020407070D08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de 24% anual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18BF68-0C52-4B34-9180-266BAC73DAD1}"/>
              </a:ext>
            </a:extLst>
          </p:cNvPr>
          <p:cNvSpPr txBox="1"/>
          <p:nvPr/>
        </p:nvSpPr>
        <p:spPr>
          <a:xfrm>
            <a:off x="372794" y="1911742"/>
            <a:ext cx="13997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Datos: 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CBBF76C-31A4-4A42-B625-C19403163331}"/>
              </a:ext>
            </a:extLst>
          </p:cNvPr>
          <p:cNvSpPr txBox="1"/>
          <p:nvPr/>
        </p:nvSpPr>
        <p:spPr>
          <a:xfrm>
            <a:off x="242667" y="2465740"/>
            <a:ext cx="13891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I=   ? 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AA4048E-E157-42E2-8462-302DB6D8798B}"/>
              </a:ext>
            </a:extLst>
          </p:cNvPr>
          <p:cNvSpPr txBox="1"/>
          <p:nvPr/>
        </p:nvSpPr>
        <p:spPr>
          <a:xfrm>
            <a:off x="242667" y="3149449"/>
            <a:ext cx="3316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=20,000 pesos </a:t>
            </a:r>
            <a:endParaRPr lang="es-DO" sz="36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BFFBBA1-C606-48B8-BA20-C79FFDE5169C}"/>
              </a:ext>
            </a:extLst>
          </p:cNvPr>
          <p:cNvSpPr txBox="1"/>
          <p:nvPr/>
        </p:nvSpPr>
        <p:spPr>
          <a:xfrm>
            <a:off x="242667" y="3833158"/>
            <a:ext cx="21717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= 5 años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3AB0EF3B-A1C4-4D73-BA2F-FAF66A748DE1}"/>
                  </a:ext>
                </a:extLst>
              </p:cNvPr>
              <p:cNvSpPr txBox="1"/>
              <p:nvPr/>
            </p:nvSpPr>
            <p:spPr>
              <a:xfrm>
                <a:off x="242667" y="4309321"/>
                <a:ext cx="4192172" cy="8792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DO" sz="3600" dirty="0">
                    <a:effectLst/>
                    <a:latin typeface="Edwardian Script ITC" panose="030303020407070D08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  </a:t>
                </a:r>
                <a:r>
                  <a:rPr lang="es-DO" sz="36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     24%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fPr>
                      <m:num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  <m:t>24</m:t>
                        </m:r>
                      </m:num>
                      <m:den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  <m:t>100</m:t>
                        </m:r>
                      </m:den>
                    </m:f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=0.24</m:t>
                    </m:r>
                  </m:oMath>
                </a14:m>
                <a:endParaRPr lang="es-DO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3AB0EF3B-A1C4-4D73-BA2F-FAF66A748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67" y="4309321"/>
                <a:ext cx="4192172" cy="879215"/>
              </a:xfrm>
              <a:prstGeom prst="rect">
                <a:avLst/>
              </a:prstGeom>
              <a:blipFill>
                <a:blip r:embed="rId2"/>
                <a:stretch>
                  <a:fillRect l="-4512" b="-16667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>
            <a:extLst>
              <a:ext uri="{FF2B5EF4-FFF2-40B4-BE49-F238E27FC236}">
                <a16:creationId xmlns:a16="http://schemas.microsoft.com/office/drawing/2014/main" id="{1529D1CF-8618-4BFB-A971-5F1B89F03793}"/>
              </a:ext>
            </a:extLst>
          </p:cNvPr>
          <p:cNvSpPr txBox="1"/>
          <p:nvPr/>
        </p:nvSpPr>
        <p:spPr>
          <a:xfrm>
            <a:off x="4943622" y="1924346"/>
            <a:ext cx="23047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Operación 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95068D0-2C6C-4884-8A8C-A77A7736DE36}"/>
                  </a:ext>
                </a:extLst>
              </p:cNvPr>
              <p:cNvSpPr txBox="1"/>
              <p:nvPr/>
            </p:nvSpPr>
            <p:spPr>
              <a:xfrm>
                <a:off x="4878851" y="2525324"/>
                <a:ext cx="19800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𝐶𝑇𝑖</m:t>
                      </m:r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95068D0-2C6C-4884-8A8C-A77A7736D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851" y="2525324"/>
                <a:ext cx="19800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CC5FEBA-7962-4A10-97CB-B0B0755DF220}"/>
                  </a:ext>
                </a:extLst>
              </p:cNvPr>
              <p:cNvSpPr txBox="1"/>
              <p:nvPr/>
            </p:nvSpPr>
            <p:spPr>
              <a:xfrm>
                <a:off x="4943622" y="3096822"/>
                <a:ext cx="654851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DO" sz="3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20,000</m:t>
                        </m:r>
                      </m:e>
                    </m:d>
                    <m:d>
                      <m:d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0.24</m:t>
                        </m:r>
                      </m:e>
                    </m:d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=24,000</m:t>
                    </m:r>
                  </m:oMath>
                </a14:m>
                <a:endParaRPr lang="es-DO" sz="3600" dirty="0"/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CC5FEBA-7962-4A10-97CB-B0B0755DF2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622" y="3096822"/>
                <a:ext cx="6548511" cy="646331"/>
              </a:xfrm>
              <a:prstGeom prst="rect">
                <a:avLst/>
              </a:prstGeom>
              <a:blipFill>
                <a:blip r:embed="rId4"/>
                <a:stretch>
                  <a:fillRect l="-2886" t="-14151" b="-34906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adroTexto 24">
            <a:extLst>
              <a:ext uri="{FF2B5EF4-FFF2-40B4-BE49-F238E27FC236}">
                <a16:creationId xmlns:a16="http://schemas.microsoft.com/office/drawing/2014/main" id="{202F3CC1-5970-4179-B786-00CE7A453268}"/>
              </a:ext>
            </a:extLst>
          </p:cNvPr>
          <p:cNvSpPr txBox="1"/>
          <p:nvPr/>
        </p:nvSpPr>
        <p:spPr>
          <a:xfrm>
            <a:off x="6255434" y="5156624"/>
            <a:ext cx="2452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BB618C8-7889-4DD9-AA48-4CEC70A8F3DD}"/>
              </a:ext>
            </a:extLst>
          </p:cNvPr>
          <p:cNvSpPr txBox="1"/>
          <p:nvPr/>
        </p:nvSpPr>
        <p:spPr>
          <a:xfrm>
            <a:off x="3497578" y="5829736"/>
            <a:ext cx="85250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producirá un interés simple de 24,000 pesos.</a:t>
            </a:r>
          </a:p>
        </p:txBody>
      </p:sp>
    </p:spTree>
    <p:extLst>
      <p:ext uri="{BB962C8B-B14F-4D97-AF65-F5344CB8AC3E}">
        <p14:creationId xmlns:p14="http://schemas.microsoft.com/office/powerpoint/2010/main" val="325478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D6903EA-E413-431A-B754-0A08835E7865}"/>
                  </a:ext>
                </a:extLst>
              </p:cNvPr>
              <p:cNvSpPr txBox="1"/>
              <p:nvPr/>
            </p:nvSpPr>
            <p:spPr>
              <a:xfrm>
                <a:off x="135401" y="3681823"/>
                <a:ext cx="4295923" cy="8792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:r>
                  <a:rPr lang="es-DO" sz="3600" dirty="0">
                    <a:effectLst/>
                    <a:latin typeface="Edwardian Script ITC" panose="030303020407070D08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  </a:t>
                </a:r>
                <a:r>
                  <a:rPr lang="es-DO" sz="36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12%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fPr>
                      <m:num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  <m:t>12</m:t>
                        </m:r>
                      </m:num>
                      <m:den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  <m:t>100</m:t>
                        </m:r>
                      </m:den>
                    </m:f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=0.12</m:t>
                    </m:r>
                  </m:oMath>
                </a14:m>
                <a:endParaRPr lang="es-DO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D6903EA-E413-431A-B754-0A08835E7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01" y="3681823"/>
                <a:ext cx="4295923" cy="879215"/>
              </a:xfrm>
              <a:prstGeom prst="rect">
                <a:avLst/>
              </a:prstGeom>
              <a:blipFill>
                <a:blip r:embed="rId2"/>
                <a:stretch>
                  <a:fillRect l="-4255" b="-16667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ED618475-6299-4C91-B9C6-872BD3A1594B}"/>
              </a:ext>
            </a:extLst>
          </p:cNvPr>
          <p:cNvSpPr txBox="1"/>
          <p:nvPr/>
        </p:nvSpPr>
        <p:spPr>
          <a:xfrm>
            <a:off x="0" y="0"/>
            <a:ext cx="12191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¿Qué capital (C), con tasa de interés (</a:t>
            </a:r>
            <a:r>
              <a:rPr lang="es-DO" sz="3600" dirty="0">
                <a:effectLst/>
                <a:latin typeface="Edwardian Script ITC" panose="030303020407070D08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12% anual, produce un interés simple de 15,000 pesos en 4 años?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91054F-4751-4DE8-B1BF-7970EC92622F}"/>
              </a:ext>
            </a:extLst>
          </p:cNvPr>
          <p:cNvSpPr txBox="1"/>
          <p:nvPr/>
        </p:nvSpPr>
        <p:spPr>
          <a:xfrm>
            <a:off x="135401" y="1062120"/>
            <a:ext cx="15615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Datos:</a:t>
            </a:r>
            <a:endParaRPr lang="es-DO" sz="3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EBBA918-3302-4121-BAC6-898D2A26231F}"/>
              </a:ext>
            </a:extLst>
          </p:cNvPr>
          <p:cNvSpPr txBox="1"/>
          <p:nvPr/>
        </p:nvSpPr>
        <p:spPr>
          <a:xfrm>
            <a:off x="5070816" y="1089021"/>
            <a:ext cx="2321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Operación </a:t>
            </a:r>
            <a:endParaRPr lang="es-DO" sz="3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687DA90-906D-4C9D-9314-035B935AA6BE}"/>
              </a:ext>
            </a:extLst>
          </p:cNvPr>
          <p:cNvSpPr txBox="1"/>
          <p:nvPr/>
        </p:nvSpPr>
        <p:spPr>
          <a:xfrm>
            <a:off x="6693289" y="4690511"/>
            <a:ext cx="2321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9C5458C-EDFA-4629-A557-B7B29E6513F0}"/>
              </a:ext>
            </a:extLst>
          </p:cNvPr>
          <p:cNvSpPr txBox="1"/>
          <p:nvPr/>
        </p:nvSpPr>
        <p:spPr>
          <a:xfrm>
            <a:off x="135401" y="1768735"/>
            <a:ext cx="20884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I= 15,000 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AB749778-8A27-40C3-A955-74EF96518CEE}"/>
                  </a:ext>
                </a:extLst>
              </p:cNvPr>
              <p:cNvSpPr txBox="1"/>
              <p:nvPr/>
            </p:nvSpPr>
            <p:spPr>
              <a:xfrm>
                <a:off x="4870351" y="1592825"/>
                <a:ext cx="2088465" cy="1129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𝑇𝑖</m:t>
                          </m:r>
                        </m:den>
                      </m:f>
                      <m:r>
                        <a:rPr lang="es-DO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AB749778-8A27-40C3-A955-74EF96518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351" y="1592825"/>
                <a:ext cx="2088465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215B41B0-4EEF-4893-A6CB-D5C4FCE8F612}"/>
              </a:ext>
            </a:extLst>
          </p:cNvPr>
          <p:cNvSpPr txBox="1"/>
          <p:nvPr/>
        </p:nvSpPr>
        <p:spPr>
          <a:xfrm>
            <a:off x="4529209" y="5445813"/>
            <a:ext cx="7413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producirá un capital de 31,250 pesos.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2855947-5D74-4C94-B454-0D45F257B978}"/>
              </a:ext>
            </a:extLst>
          </p:cNvPr>
          <p:cNvSpPr txBox="1"/>
          <p:nvPr/>
        </p:nvSpPr>
        <p:spPr>
          <a:xfrm>
            <a:off x="135401" y="2415066"/>
            <a:ext cx="12520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= ? 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6B6428A9-6BA0-4A08-ABCD-51040C6B8E21}"/>
                  </a:ext>
                </a:extLst>
              </p:cNvPr>
              <p:cNvSpPr txBox="1"/>
              <p:nvPr/>
            </p:nvSpPr>
            <p:spPr>
              <a:xfrm>
                <a:off x="5070816" y="2738231"/>
                <a:ext cx="6330460" cy="9435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s-DO" sz="36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s-DO" sz="36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15,000</m:t>
                        </m:r>
                      </m:num>
                      <m:den>
                        <m:d>
                          <m:dPr>
                            <m:ctrlP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</m:d>
                        <m:d>
                          <m:dPr>
                            <m:ctrlP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0.12</m:t>
                            </m:r>
                          </m:e>
                        </m:d>
                      </m:den>
                    </m:f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15,000</m:t>
                        </m:r>
                      </m:num>
                      <m:den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0.48</m:t>
                        </m:r>
                      </m:den>
                    </m:f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=31,250</m:t>
                    </m:r>
                  </m:oMath>
                </a14:m>
                <a:r>
                  <a:rPr lang="es-DO" sz="3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es-DO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6B6428A9-6BA0-4A08-ABCD-51040C6B8E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816" y="2738231"/>
                <a:ext cx="6330460" cy="9435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>
            <a:extLst>
              <a:ext uri="{FF2B5EF4-FFF2-40B4-BE49-F238E27FC236}">
                <a16:creationId xmlns:a16="http://schemas.microsoft.com/office/drawing/2014/main" id="{AAF6BEF9-38E8-4411-929F-6A9C6E5EA59D}"/>
              </a:ext>
            </a:extLst>
          </p:cNvPr>
          <p:cNvSpPr txBox="1"/>
          <p:nvPr/>
        </p:nvSpPr>
        <p:spPr>
          <a:xfrm>
            <a:off x="135401" y="3061397"/>
            <a:ext cx="20884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= 4 años</a:t>
            </a:r>
          </a:p>
        </p:txBody>
      </p:sp>
    </p:spTree>
    <p:extLst>
      <p:ext uri="{BB962C8B-B14F-4D97-AF65-F5344CB8AC3E}">
        <p14:creationId xmlns:p14="http://schemas.microsoft.com/office/powerpoint/2010/main" val="289023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97CCF50-4F28-4ADC-A150-9B21004373E2}"/>
                  </a:ext>
                </a:extLst>
              </p:cNvPr>
              <p:cNvSpPr txBox="1"/>
              <p:nvPr/>
            </p:nvSpPr>
            <p:spPr>
              <a:xfrm>
                <a:off x="2518117" y="3176757"/>
                <a:ext cx="9813387" cy="9435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/>
                <a14:m>
                  <m:oMath xmlns:m="http://schemas.openxmlformats.org/officeDocument/2006/math"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39,875</m:t>
                        </m:r>
                      </m:num>
                      <m:den>
                        <m:d>
                          <m:dPr>
                            <m:ctrlP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d>
                        <m:d>
                          <m:dPr>
                            <m:ctrlP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110,000</m:t>
                            </m:r>
                          </m:e>
                        </m:d>
                      </m:den>
                    </m:f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39,875</m:t>
                        </m:r>
                      </m:num>
                      <m:den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330,000</m:t>
                        </m:r>
                      </m:den>
                    </m:f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=0.12</m:t>
                    </m:r>
                    <m:d>
                      <m:d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</m:t>
                        </m:r>
                      </m:e>
                    </m:d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=12%</m:t>
                    </m:r>
                  </m:oMath>
                </a14:m>
                <a:r>
                  <a:rPr lang="es-DO" sz="3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es-DO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97CCF50-4F28-4ADC-A150-9B2100437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117" y="3176757"/>
                <a:ext cx="9813387" cy="9435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59604003-9072-46CD-B3BB-E4F9A378D1B8}"/>
              </a:ext>
            </a:extLst>
          </p:cNvPr>
          <p:cNvSpPr txBox="1"/>
          <p:nvPr/>
        </p:nvSpPr>
        <p:spPr>
          <a:xfrm>
            <a:off x="0" y="-4467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¿Cuál es la tasa de interés (i) a la que ha estado invertido un capital (C) de 110,000 pesos que durante 3 años (T) produce un interés (I) de 39, 875 pesos?</a:t>
            </a:r>
            <a:endParaRPr lang="es-DO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4FF1BF5-A9FF-43C4-B307-CA311F8C8570}"/>
              </a:ext>
            </a:extLst>
          </p:cNvPr>
          <p:cNvSpPr txBox="1"/>
          <p:nvPr/>
        </p:nvSpPr>
        <p:spPr>
          <a:xfrm>
            <a:off x="89681" y="1615998"/>
            <a:ext cx="14349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Datos: </a:t>
            </a:r>
            <a:endParaRPr lang="es-DO" sz="3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F9FE7D1-52EE-44C9-8A28-A1C9DA386223}"/>
              </a:ext>
            </a:extLst>
          </p:cNvPr>
          <p:cNvSpPr txBox="1"/>
          <p:nvPr/>
        </p:nvSpPr>
        <p:spPr>
          <a:xfrm>
            <a:off x="3106028" y="1559740"/>
            <a:ext cx="21945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Operación</a:t>
            </a:r>
            <a:endParaRPr lang="es-DO" sz="3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02CC1EB-25B3-4F0D-B337-EE30BF758358}"/>
              </a:ext>
            </a:extLst>
          </p:cNvPr>
          <p:cNvSpPr txBox="1"/>
          <p:nvPr/>
        </p:nvSpPr>
        <p:spPr>
          <a:xfrm>
            <a:off x="4425461" y="5224081"/>
            <a:ext cx="23633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D76D5D8-AA8A-4556-A79C-2883C00C9BFB}"/>
              </a:ext>
            </a:extLst>
          </p:cNvPr>
          <p:cNvSpPr txBox="1"/>
          <p:nvPr/>
        </p:nvSpPr>
        <p:spPr>
          <a:xfrm>
            <a:off x="0" y="2122436"/>
            <a:ext cx="20538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I= 39,875 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154ABF35-AB51-494E-9CBF-FE16D7E2BD44}"/>
                  </a:ext>
                </a:extLst>
              </p:cNvPr>
              <p:cNvSpPr txBox="1"/>
              <p:nvPr/>
            </p:nvSpPr>
            <p:spPr>
              <a:xfrm>
                <a:off x="3056204" y="2078447"/>
                <a:ext cx="1645920" cy="1129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𝑇𝐶</m:t>
                          </m:r>
                        </m:den>
                      </m:f>
                      <m:r>
                        <a:rPr lang="es-DO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154ABF35-AB51-494E-9CBF-FE16D7E2B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204" y="2078447"/>
                <a:ext cx="1645920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31133AEA-CE58-484B-8625-0FF7A1472A90}"/>
              </a:ext>
            </a:extLst>
          </p:cNvPr>
          <p:cNvSpPr txBox="1"/>
          <p:nvPr/>
        </p:nvSpPr>
        <p:spPr>
          <a:xfrm>
            <a:off x="0" y="2643185"/>
            <a:ext cx="25181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= 110,000 </a:t>
            </a:r>
            <a:endParaRPr lang="es-DO" sz="36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3B3A98B-B592-42A4-AFE5-994011551213}"/>
              </a:ext>
            </a:extLst>
          </p:cNvPr>
          <p:cNvSpPr txBox="1"/>
          <p:nvPr/>
        </p:nvSpPr>
        <p:spPr>
          <a:xfrm>
            <a:off x="-478302" y="3105834"/>
            <a:ext cx="25181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= 3 años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086FDBA-F2DE-4830-890D-36D4F2DE91DC}"/>
              </a:ext>
            </a:extLst>
          </p:cNvPr>
          <p:cNvSpPr txBox="1"/>
          <p:nvPr/>
        </p:nvSpPr>
        <p:spPr>
          <a:xfrm>
            <a:off x="-441375" y="3618304"/>
            <a:ext cx="19659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s-DO" sz="3600" dirty="0">
                <a:effectLst/>
                <a:latin typeface="Edwardian Script ITC" panose="030303020407070D08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 </a:t>
            </a:r>
            <a:r>
              <a:rPr lang="es-DO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   ?</a:t>
            </a:r>
            <a:endParaRPr lang="es-DO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B613E8F-D817-45E1-8565-C014330ABEF5}"/>
              </a:ext>
            </a:extLst>
          </p:cNvPr>
          <p:cNvSpPr txBox="1"/>
          <p:nvPr/>
        </p:nvSpPr>
        <p:spPr>
          <a:xfrm>
            <a:off x="3081998" y="5991051"/>
            <a:ext cx="63374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tasa de interés es de 12% </a:t>
            </a:r>
          </a:p>
        </p:txBody>
      </p:sp>
    </p:spTree>
    <p:extLst>
      <p:ext uri="{BB962C8B-B14F-4D97-AF65-F5344CB8AC3E}">
        <p14:creationId xmlns:p14="http://schemas.microsoft.com/office/powerpoint/2010/main" val="158801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60E33DE-F8A0-478D-B841-CE929775EA86}"/>
              </a:ext>
            </a:extLst>
          </p:cNvPr>
          <p:cNvSpPr txBox="1"/>
          <p:nvPr/>
        </p:nvSpPr>
        <p:spPr>
          <a:xfrm>
            <a:off x="3046828" y="3924993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s-D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07DA116-F83D-4690-B52C-986BADC5123E}"/>
              </a:ext>
            </a:extLst>
          </p:cNvPr>
          <p:cNvSpPr txBox="1"/>
          <p:nvPr/>
        </p:nvSpPr>
        <p:spPr>
          <a:xfrm>
            <a:off x="0" y="108076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¿Qué tiempo (T) habrá estado invertido un capital (C) de 85,000 pesos, que produjo un interés simple (I) de 35,700 pesos, a una tasa de interés (i) anual de 21%?</a:t>
            </a:r>
            <a:endParaRPr lang="es-DO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44C8EEE-08CE-4BE4-AFC0-5477BCE15D0C}"/>
              </a:ext>
            </a:extLst>
          </p:cNvPr>
          <p:cNvSpPr txBox="1"/>
          <p:nvPr/>
        </p:nvSpPr>
        <p:spPr>
          <a:xfrm>
            <a:off x="0" y="1693370"/>
            <a:ext cx="15755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Datos: </a:t>
            </a:r>
            <a:endParaRPr lang="es-DO" sz="3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C121EFD-F69F-4BD3-8765-83178B8C4C71}"/>
              </a:ext>
            </a:extLst>
          </p:cNvPr>
          <p:cNvSpPr txBox="1"/>
          <p:nvPr/>
        </p:nvSpPr>
        <p:spPr>
          <a:xfrm>
            <a:off x="4839287" y="1693369"/>
            <a:ext cx="2166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Operación 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9BE5F1C-81AD-475E-82D2-15B3AFC101F1}"/>
              </a:ext>
            </a:extLst>
          </p:cNvPr>
          <p:cNvSpPr txBox="1"/>
          <p:nvPr/>
        </p:nvSpPr>
        <p:spPr>
          <a:xfrm>
            <a:off x="3997875" y="5480027"/>
            <a:ext cx="27150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5D642D1-98A0-4CB4-A03B-A137EEC5D2DE}"/>
              </a:ext>
            </a:extLst>
          </p:cNvPr>
          <p:cNvSpPr txBox="1"/>
          <p:nvPr/>
        </p:nvSpPr>
        <p:spPr>
          <a:xfrm>
            <a:off x="166468" y="2339154"/>
            <a:ext cx="20068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I= 35,700 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06A1DAA0-EBA1-4E25-9C6E-5BA3F631DBBF}"/>
                  </a:ext>
                </a:extLst>
              </p:cNvPr>
              <p:cNvSpPr txBox="1"/>
              <p:nvPr/>
            </p:nvSpPr>
            <p:spPr>
              <a:xfrm>
                <a:off x="4714462" y="2299524"/>
                <a:ext cx="1900617" cy="1129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𝐶𝑖</m:t>
                          </m:r>
                        </m:den>
                      </m:f>
                      <m:r>
                        <a:rPr lang="es-DO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06A1DAA0-EBA1-4E25-9C6E-5BA3F631D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462" y="2299524"/>
                <a:ext cx="1900617" cy="11294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adroTexto 16">
            <a:extLst>
              <a:ext uri="{FF2B5EF4-FFF2-40B4-BE49-F238E27FC236}">
                <a16:creationId xmlns:a16="http://schemas.microsoft.com/office/drawing/2014/main" id="{6E938D8E-A788-4333-B1A8-73FCE9AE641B}"/>
              </a:ext>
            </a:extLst>
          </p:cNvPr>
          <p:cNvSpPr txBox="1"/>
          <p:nvPr/>
        </p:nvSpPr>
        <p:spPr>
          <a:xfrm>
            <a:off x="2798299" y="6020682"/>
            <a:ext cx="6248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tiempo de inversión es 2 años.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3880DA0-F74C-49FF-9E12-E2921A442A27}"/>
              </a:ext>
            </a:extLst>
          </p:cNvPr>
          <p:cNvSpPr txBox="1"/>
          <p:nvPr/>
        </p:nvSpPr>
        <p:spPr>
          <a:xfrm>
            <a:off x="166468" y="2986349"/>
            <a:ext cx="2166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= 85,000 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788B1098-F41F-412A-B49D-E8B3ACA8B09D}"/>
                  </a:ext>
                </a:extLst>
              </p:cNvPr>
              <p:cNvSpPr txBox="1"/>
              <p:nvPr/>
            </p:nvSpPr>
            <p:spPr>
              <a:xfrm>
                <a:off x="4290392" y="3444600"/>
                <a:ext cx="6248400" cy="9435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/>
                <a14:m>
                  <m:oMath xmlns:m="http://schemas.openxmlformats.org/officeDocument/2006/math">
                    <m:r>
                      <a:rPr lang="es-DO" sz="3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35,700</m:t>
                        </m:r>
                      </m:num>
                      <m:den>
                        <m:d>
                          <m:dPr>
                            <m:ctrlP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85,000</m:t>
                            </m:r>
                          </m:e>
                        </m:d>
                        <m:d>
                          <m:dPr>
                            <m:ctrlP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0.21</m:t>
                            </m:r>
                          </m:e>
                        </m:d>
                      </m:den>
                    </m:f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35,700</m:t>
                        </m:r>
                      </m:num>
                      <m:den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17,850</m:t>
                        </m:r>
                      </m:den>
                    </m:f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s-DO" sz="3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es-DO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788B1098-F41F-412A-B49D-E8B3ACA8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392" y="3444600"/>
                <a:ext cx="6248400" cy="9435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adroTexto 22">
            <a:extLst>
              <a:ext uri="{FF2B5EF4-FFF2-40B4-BE49-F238E27FC236}">
                <a16:creationId xmlns:a16="http://schemas.microsoft.com/office/drawing/2014/main" id="{C1405B62-2B4E-4AD0-808D-5BB292120AB2}"/>
              </a:ext>
            </a:extLst>
          </p:cNvPr>
          <p:cNvSpPr txBox="1"/>
          <p:nvPr/>
        </p:nvSpPr>
        <p:spPr>
          <a:xfrm>
            <a:off x="-238642" y="3593230"/>
            <a:ext cx="1775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= 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1C9C10E-3F34-4C99-9D7E-1BC6841B2721}"/>
                  </a:ext>
                </a:extLst>
              </p:cNvPr>
              <p:cNvSpPr txBox="1"/>
              <p:nvPr/>
            </p:nvSpPr>
            <p:spPr>
              <a:xfrm>
                <a:off x="-244555" y="4452181"/>
                <a:ext cx="4681330" cy="8792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/>
                <a:r>
                  <a:rPr lang="es-DO" sz="3600" dirty="0">
                    <a:effectLst/>
                    <a:latin typeface="Edwardian Script ITC" panose="030303020407070D08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  </a:t>
                </a:r>
                <a:r>
                  <a:rPr lang="es-DO" sz="36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21% </a:t>
                </a:r>
                <a14:m>
                  <m:oMath xmlns:m="http://schemas.openxmlformats.org/officeDocument/2006/math"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f>
                      <m:f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fPr>
                      <m:num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  <m:t>21</m:t>
                        </m:r>
                      </m:num>
                      <m:den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  <m:t>100</m:t>
                        </m:r>
                      </m:den>
                    </m:f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=0.21</m:t>
                    </m:r>
                  </m:oMath>
                </a14:m>
                <a:endParaRPr lang="es-DO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1C9C10E-3F34-4C99-9D7E-1BC6841B2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4555" y="4452181"/>
                <a:ext cx="4681330" cy="879215"/>
              </a:xfrm>
              <a:prstGeom prst="rect">
                <a:avLst/>
              </a:prstGeom>
              <a:blipFill>
                <a:blip r:embed="rId4"/>
                <a:stretch>
                  <a:fillRect b="-15862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23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2F383E6-BF5A-4F88-8AEB-093A1B1867CD}"/>
              </a:ext>
            </a:extLst>
          </p:cNvPr>
          <p:cNvSpPr txBox="1"/>
          <p:nvPr/>
        </p:nvSpPr>
        <p:spPr>
          <a:xfrm>
            <a:off x="3280500" y="5783014"/>
            <a:ext cx="68236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produce un monto de 44,000 pesos</a:t>
            </a:r>
            <a:endParaRPr lang="es-DO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21E7B02-DCC1-484A-AE9C-0980129D87A8}"/>
              </a:ext>
            </a:extLst>
          </p:cNvPr>
          <p:cNvSpPr txBox="1"/>
          <p:nvPr/>
        </p:nvSpPr>
        <p:spPr>
          <a:xfrm>
            <a:off x="159025" y="93630"/>
            <a:ext cx="74477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Si usamos los datos del apartado 1,</a:t>
            </a:r>
            <a:endParaRPr lang="es-DO" sz="3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FA4FD1-30A4-4393-95F1-983334DBDF25}"/>
              </a:ext>
            </a:extLst>
          </p:cNvPr>
          <p:cNvSpPr txBox="1"/>
          <p:nvPr/>
        </p:nvSpPr>
        <p:spPr>
          <a:xfrm>
            <a:off x="622851" y="643950"/>
            <a:ext cx="14113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Datos </a:t>
            </a:r>
            <a:endParaRPr lang="es-DO" sz="3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88F159A-A470-47B4-A927-C7F61208D0AA}"/>
              </a:ext>
            </a:extLst>
          </p:cNvPr>
          <p:cNvSpPr txBox="1"/>
          <p:nvPr/>
        </p:nvSpPr>
        <p:spPr>
          <a:xfrm>
            <a:off x="682485" y="1169570"/>
            <a:ext cx="3226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= 24,000 pesos 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C169CF4-5B0B-4E0A-AA65-3345E585B6AA}"/>
              </a:ext>
            </a:extLst>
          </p:cNvPr>
          <p:cNvSpPr txBox="1"/>
          <p:nvPr/>
        </p:nvSpPr>
        <p:spPr>
          <a:xfrm>
            <a:off x="470451" y="1795253"/>
            <a:ext cx="34521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 = 20,000 pesos 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AB9DC3A-EEB9-4CE7-91B2-958815F81C35}"/>
              </a:ext>
            </a:extLst>
          </p:cNvPr>
          <p:cNvSpPr txBox="1"/>
          <p:nvPr/>
        </p:nvSpPr>
        <p:spPr>
          <a:xfrm>
            <a:off x="500266" y="2307684"/>
            <a:ext cx="50358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monto se produce?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58000C5-9570-44A3-B03E-53C30C83DE42}"/>
              </a:ext>
            </a:extLst>
          </p:cNvPr>
          <p:cNvSpPr txBox="1"/>
          <p:nvPr/>
        </p:nvSpPr>
        <p:spPr>
          <a:xfrm>
            <a:off x="500266" y="3403334"/>
            <a:ext cx="21534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Operación 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48E5709-F660-4EF8-92EE-F374ADAD1275}"/>
                  </a:ext>
                </a:extLst>
              </p:cNvPr>
              <p:cNvSpPr txBox="1"/>
              <p:nvPr/>
            </p:nvSpPr>
            <p:spPr>
              <a:xfrm>
                <a:off x="503578" y="3942841"/>
                <a:ext cx="225949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DO" sz="3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s-DO" sz="3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DO" sz="3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s-DO" sz="3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DO" sz="3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s-DO" sz="3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DO" sz="3600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48E5709-F660-4EF8-92EE-F374ADAD1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78" y="3942841"/>
                <a:ext cx="225949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D5494E90-3A60-4E98-A477-DE6336BD045A}"/>
                  </a:ext>
                </a:extLst>
              </p:cNvPr>
              <p:cNvSpPr txBox="1"/>
              <p:nvPr/>
            </p:nvSpPr>
            <p:spPr>
              <a:xfrm>
                <a:off x="159025" y="4593174"/>
                <a:ext cx="709985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𝑀</m:t>
                      </m:r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=24,000+20,000=44,000 </m:t>
                      </m:r>
                    </m:oMath>
                  </m:oMathPara>
                </a14:m>
                <a:endParaRPr lang="es-DO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D5494E90-3A60-4E98-A477-DE6336BD0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5" y="4593174"/>
                <a:ext cx="7099852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adroTexto 20">
            <a:extLst>
              <a:ext uri="{FF2B5EF4-FFF2-40B4-BE49-F238E27FC236}">
                <a16:creationId xmlns:a16="http://schemas.microsoft.com/office/drawing/2014/main" id="{54C77FAB-7EBD-4E51-A1B8-B3D668CB7D4D}"/>
              </a:ext>
            </a:extLst>
          </p:cNvPr>
          <p:cNvSpPr txBox="1"/>
          <p:nvPr/>
        </p:nvSpPr>
        <p:spPr>
          <a:xfrm>
            <a:off x="808381" y="2831261"/>
            <a:ext cx="13583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= ?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9E7CE33-3B08-47B2-8987-A9A71611A588}"/>
              </a:ext>
            </a:extLst>
          </p:cNvPr>
          <p:cNvSpPr txBox="1"/>
          <p:nvPr/>
        </p:nvSpPr>
        <p:spPr>
          <a:xfrm>
            <a:off x="5208104" y="5257823"/>
            <a:ext cx="21534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</a:t>
            </a:r>
          </a:p>
        </p:txBody>
      </p:sp>
    </p:spTree>
    <p:extLst>
      <p:ext uri="{BB962C8B-B14F-4D97-AF65-F5344CB8AC3E}">
        <p14:creationId xmlns:p14="http://schemas.microsoft.com/office/powerpoint/2010/main" val="123944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414D004-2421-48EB-9283-06765E6D12E1}"/>
              </a:ext>
            </a:extLst>
          </p:cNvPr>
          <p:cNvSpPr txBox="1"/>
          <p:nvPr/>
        </p:nvSpPr>
        <p:spPr>
          <a:xfrm>
            <a:off x="530086" y="3746236"/>
            <a:ext cx="43445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Interés compuesto = 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50653B8-D08C-4B6A-8CA0-66D00D4CCE2F}"/>
              </a:ext>
            </a:extLst>
          </p:cNvPr>
          <p:cNvSpPr txBox="1"/>
          <p:nvPr/>
        </p:nvSpPr>
        <p:spPr>
          <a:xfrm>
            <a:off x="172278" y="0"/>
            <a:ext cx="84018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Tomando los datos del apartado anterior;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60D454F-9571-4559-8A12-5735CC7409D9}"/>
              </a:ext>
            </a:extLst>
          </p:cNvPr>
          <p:cNvSpPr txBox="1"/>
          <p:nvPr/>
        </p:nvSpPr>
        <p:spPr>
          <a:xfrm>
            <a:off x="255105" y="3293015"/>
            <a:ext cx="73682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interés compuesto se acumula?</a:t>
            </a:r>
            <a:endParaRPr lang="es-DO" sz="3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009E59-D740-4C9D-B073-7301BD6EAF8D}"/>
              </a:ext>
            </a:extLst>
          </p:cNvPr>
          <p:cNvSpPr txBox="1"/>
          <p:nvPr/>
        </p:nvSpPr>
        <p:spPr>
          <a:xfrm>
            <a:off x="636104" y="646331"/>
            <a:ext cx="13517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98ECE0F-377A-4F9A-913E-520CA76FEBCA}"/>
              </a:ext>
            </a:extLst>
          </p:cNvPr>
          <p:cNvSpPr txBox="1"/>
          <p:nvPr/>
        </p:nvSpPr>
        <p:spPr>
          <a:xfrm>
            <a:off x="528812" y="4370038"/>
            <a:ext cx="2173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Operación 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C75B3DE-5518-44C9-ABED-920F0CBDDBCF}"/>
              </a:ext>
            </a:extLst>
          </p:cNvPr>
          <p:cNvSpPr txBox="1"/>
          <p:nvPr/>
        </p:nvSpPr>
        <p:spPr>
          <a:xfrm>
            <a:off x="5632174" y="646331"/>
            <a:ext cx="24582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Respuestas</a:t>
            </a:r>
            <a:endParaRPr lang="es-DO" sz="36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D831871-9C14-4EC5-BF38-2104777923B5}"/>
              </a:ext>
            </a:extLst>
          </p:cNvPr>
          <p:cNvSpPr txBox="1"/>
          <p:nvPr/>
        </p:nvSpPr>
        <p:spPr>
          <a:xfrm>
            <a:off x="636104" y="1273648"/>
            <a:ext cx="32070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C= 20,000 pesos</a:t>
            </a:r>
            <a:endParaRPr lang="es-DO" sz="3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2B25D78-1C99-4031-A3DC-956AAEB245C5}"/>
              </a:ext>
            </a:extLst>
          </p:cNvPr>
          <p:cNvSpPr txBox="1"/>
          <p:nvPr/>
        </p:nvSpPr>
        <p:spPr>
          <a:xfrm>
            <a:off x="636104" y="1938993"/>
            <a:ext cx="2994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= 24% = 0.24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3299E7F-92F3-4306-B4F1-BA0505473031}"/>
              </a:ext>
            </a:extLst>
          </p:cNvPr>
          <p:cNvSpPr txBox="1"/>
          <p:nvPr/>
        </p:nvSpPr>
        <p:spPr>
          <a:xfrm>
            <a:off x="685801" y="2604338"/>
            <a:ext cx="22526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T= 5 años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2EBF870-2B68-43C0-BE4B-821AD18CFECC}"/>
                  </a:ext>
                </a:extLst>
              </p:cNvPr>
              <p:cNvSpPr txBox="1"/>
              <p:nvPr/>
            </p:nvSpPr>
            <p:spPr>
              <a:xfrm>
                <a:off x="528812" y="4895391"/>
                <a:ext cx="319046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DO" sz="36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DO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sSup>
                      <m:sSupPr>
                        <m:ctrlP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1+</m:t>
                            </m:r>
                            <m:r>
                              <a:rPr lang="es-DO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s-DO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s-DO" sz="3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DO" sz="3600" dirty="0"/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2EBF870-2B68-43C0-BE4B-821AD18CF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12" y="4895391"/>
                <a:ext cx="319046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5417C56-F9CB-4B83-8768-1345135E3AD1}"/>
                  </a:ext>
                </a:extLst>
              </p:cNvPr>
              <p:cNvSpPr txBox="1"/>
              <p:nvPr/>
            </p:nvSpPr>
            <p:spPr>
              <a:xfrm>
                <a:off x="301487" y="5533979"/>
                <a:ext cx="5377069" cy="6526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DO" sz="36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s-DO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=20,000</m:t>
                      </m:r>
                      <m:sSup>
                        <m:sSupPr>
                          <m:ctrlP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DO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1+0.24</m:t>
                              </m:r>
                            </m:e>
                          </m:d>
                        </m:e>
                        <m:sup>
                          <m: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es-DO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5417C56-F9CB-4B83-8768-1345135E3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87" y="5533979"/>
                <a:ext cx="5377069" cy="652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05DD63B8-6B9F-47AD-9E16-EA7A5CFFF86B}"/>
                  </a:ext>
                </a:extLst>
              </p:cNvPr>
              <p:cNvSpPr txBox="1"/>
              <p:nvPr/>
            </p:nvSpPr>
            <p:spPr>
              <a:xfrm>
                <a:off x="5544136" y="5527544"/>
                <a:ext cx="374705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20,000</m:t>
                      </m:r>
                      <m:d>
                        <m:dPr>
                          <m:ctrlP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DO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2.9317</m:t>
                          </m:r>
                        </m:e>
                      </m:d>
                      <m:r>
                        <a:rPr lang="es-DO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05DD63B8-6B9F-47AD-9E16-EA7A5CFFF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36" y="5527544"/>
                <a:ext cx="374705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99871C88-9D74-42DE-8710-AC7BEBE31944}"/>
                  </a:ext>
                </a:extLst>
              </p:cNvPr>
              <p:cNvSpPr txBox="1"/>
              <p:nvPr/>
            </p:nvSpPr>
            <p:spPr>
              <a:xfrm>
                <a:off x="9197799" y="5541722"/>
                <a:ext cx="191825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58,632.5</m:t>
                      </m:r>
                    </m:oMath>
                  </m:oMathPara>
                </a14:m>
                <a:endParaRPr lang="es-DO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99871C88-9D74-42DE-8710-AC7BEBE31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7799" y="5541722"/>
                <a:ext cx="191825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uadroTexto 28">
            <a:extLst>
              <a:ext uri="{FF2B5EF4-FFF2-40B4-BE49-F238E27FC236}">
                <a16:creationId xmlns:a16="http://schemas.microsoft.com/office/drawing/2014/main" id="{E98CAE6C-DAD3-477C-B852-62604A8A6C8A}"/>
              </a:ext>
            </a:extLst>
          </p:cNvPr>
          <p:cNvSpPr txBox="1"/>
          <p:nvPr/>
        </p:nvSpPr>
        <p:spPr>
          <a:xfrm>
            <a:off x="5297559" y="1338828"/>
            <a:ext cx="61026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acumula un interés </a:t>
            </a:r>
            <a:endParaRPr lang="es-DO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DO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compuesto de 58,632.5 pesos.</a:t>
            </a:r>
            <a:endParaRPr lang="es-DO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4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351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563</Words>
  <Application>Microsoft Office PowerPoint</Application>
  <PresentationFormat>Panorámica</PresentationFormat>
  <Paragraphs>85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Edwardian Script ITC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Rafael Disla  Vasquez</dc:creator>
  <cp:lastModifiedBy>Jose Rafael Disla  Vasquez</cp:lastModifiedBy>
  <cp:revision>10</cp:revision>
  <dcterms:created xsi:type="dcterms:W3CDTF">2021-05-10T15:05:37Z</dcterms:created>
  <dcterms:modified xsi:type="dcterms:W3CDTF">2021-05-10T19:27:21Z</dcterms:modified>
</cp:coreProperties>
</file>