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19B7768\Desktop\A&#241;o%20escolar%202020-2021\Planificaci&#243;n%20de%20clases\Semana%203\Gr&#225;ficos%20en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19B7768\Desktop\A&#241;o%20escolar%202020-2021\Planificaci&#243;n%20de%20clases\Semana%203\Gr&#225;ficos%20en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19B7768\Desktop\A&#241;o%20escolar%202020-2021\Planificaci&#243;n%20de%20clases\Semana%203\Gr&#225;ficos%20en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b="1" dirty="0"/>
              <a:t>Deporte favorito de los estudiantes de primero del Centro de Excelencia Académica Liceo Científico Dr. Miguel Canela Lázaro.</a:t>
            </a:r>
          </a:p>
        </c:rich>
      </c:tx>
      <c:layout>
        <c:manualLayout>
          <c:xMode val="edge"/>
          <c:yMode val="edge"/>
          <c:x val="0.12229855643044617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F5-4EF4-84CD-0B9B279A5CE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F5-4EF4-84CD-0B9B279A5CE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F5-4EF4-84CD-0B9B279A5CEC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F5-4EF4-84CD-0B9B279A5CE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F5-4EF4-84CD-0B9B279A5CEC}"/>
              </c:ext>
            </c:extLst>
          </c:dPt>
          <c:cat>
            <c:strRef>
              <c:f>Hoja1!$A$2:$A$7</c:f>
              <c:strCache>
                <c:ptCount val="6"/>
                <c:pt idx="0">
                  <c:v>Béisbol</c:v>
                </c:pt>
                <c:pt idx="1">
                  <c:v>Fútbol</c:v>
                </c:pt>
                <c:pt idx="2">
                  <c:v>Básquet</c:v>
                </c:pt>
                <c:pt idx="3">
                  <c:v>Atletismo</c:v>
                </c:pt>
                <c:pt idx="4">
                  <c:v>Natación</c:v>
                </c:pt>
                <c:pt idx="5">
                  <c:v>Voléibol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</c:v>
                </c:pt>
                <c:pt idx="1">
                  <c:v>10</c:v>
                </c:pt>
                <c:pt idx="2">
                  <c:v>15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F5-4EF4-84CD-0B9B279A5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478464"/>
        <c:axId val="235478792"/>
      </c:barChart>
      <c:catAx>
        <c:axId val="235478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DO"/>
                  <a:t>Deporte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D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235478792"/>
        <c:crosses val="autoZero"/>
        <c:auto val="1"/>
        <c:lblAlgn val="ctr"/>
        <c:lblOffset val="100"/>
        <c:noMultiLvlLbl val="0"/>
      </c:catAx>
      <c:valAx>
        <c:axId val="235478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DO"/>
                  <a:t>Cantidad de estudiantes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D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23547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dirty="0"/>
              <a:t>Cantidad de huracanes desde el año</a:t>
            </a:r>
            <a:r>
              <a:rPr lang="es-DO" baseline="0" dirty="0"/>
              <a:t> </a:t>
            </a:r>
            <a:r>
              <a:rPr lang="es-DO" dirty="0"/>
              <a:t>2010</a:t>
            </a:r>
            <a:r>
              <a:rPr lang="es-DO" baseline="0" dirty="0"/>
              <a:t> hasta el año </a:t>
            </a:r>
            <a:r>
              <a:rPr lang="es-DO" dirty="0"/>
              <a:t>2019 en la zona del Atlántico.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>
        <c:manualLayout>
          <c:layoutTarget val="inner"/>
          <c:xMode val="edge"/>
          <c:yMode val="edge"/>
          <c:x val="0.13103937007874017"/>
          <c:y val="0.17171296296296298"/>
          <c:w val="0.84396062992125986"/>
          <c:h val="0.62271617089530473"/>
        </c:manualLayout>
      </c:layout>
      <c:lineChart>
        <c:grouping val="standard"/>
        <c:varyColors val="0"/>
        <c:ser>
          <c:idx val="0"/>
          <c:order val="0"/>
          <c:tx>
            <c:strRef>
              <c:f>Hoja1!$F$21</c:f>
              <c:strCache>
                <c:ptCount val="1"/>
                <c:pt idx="0">
                  <c:v>Cantidad huracanes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Hoja1!$E$22:$E$31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Hoja1!$F$22:$F$31</c:f>
              <c:numCache>
                <c:formatCode>General</c:formatCode>
                <c:ptCount val="10"/>
                <c:pt idx="0">
                  <c:v>12</c:v>
                </c:pt>
                <c:pt idx="1">
                  <c:v>7</c:v>
                </c:pt>
                <c:pt idx="2">
                  <c:v>10</c:v>
                </c:pt>
                <c:pt idx="3">
                  <c:v>2</c:v>
                </c:pt>
                <c:pt idx="4">
                  <c:v>6</c:v>
                </c:pt>
                <c:pt idx="5">
                  <c:v>16</c:v>
                </c:pt>
                <c:pt idx="6">
                  <c:v>7</c:v>
                </c:pt>
                <c:pt idx="7">
                  <c:v>10</c:v>
                </c:pt>
                <c:pt idx="8">
                  <c:v>8</c:v>
                </c:pt>
                <c:pt idx="9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B3-4B3A-85E1-715F13364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769536"/>
        <c:axId val="456765928"/>
      </c:lineChart>
      <c:catAx>
        <c:axId val="456769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DO" b="1"/>
                  <a:t>Año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D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456765928"/>
        <c:crosses val="autoZero"/>
        <c:auto val="1"/>
        <c:lblAlgn val="ctr"/>
        <c:lblOffset val="100"/>
        <c:noMultiLvlLbl val="0"/>
      </c:catAx>
      <c:valAx>
        <c:axId val="45676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DO" b="1"/>
                  <a:t>Cantidad de huracanes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D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45676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D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Colores favoritos de los estudiantes de primero del Centro de Excelencia Académica Liceo Científico Dr. Miguel Canela Lázaro.</a:t>
            </a:r>
            <a:endParaRPr lang="es-DO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Hoja1!$B$37</c:f>
              <c:strCache>
                <c:ptCount val="1"/>
                <c:pt idx="0">
                  <c:v>Cantidad de estudiantes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D10-4B5C-B0F5-A860E89CFF08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D10-4B5C-B0F5-A860E89CFF0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D10-4B5C-B0F5-A860E89CFF08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D10-4B5C-B0F5-A860E89CFF08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D10-4B5C-B0F5-A860E89CFF0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D10-4B5C-B0F5-A860E89CFF08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8D10-4B5C-B0F5-A860E89CFF08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DO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D10-4B5C-B0F5-A860E89CFF0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DO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8D10-4B5C-B0F5-A860E89CFF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Hoja1!$A$38:$A$44</c:f>
              <c:strCache>
                <c:ptCount val="7"/>
                <c:pt idx="0">
                  <c:v>Rojo</c:v>
                </c:pt>
                <c:pt idx="1">
                  <c:v>Azul</c:v>
                </c:pt>
                <c:pt idx="2">
                  <c:v>Amarillo</c:v>
                </c:pt>
                <c:pt idx="3">
                  <c:v>Verde</c:v>
                </c:pt>
                <c:pt idx="4">
                  <c:v>Morado</c:v>
                </c:pt>
                <c:pt idx="5">
                  <c:v>Marrón</c:v>
                </c:pt>
                <c:pt idx="6">
                  <c:v>Naranja</c:v>
                </c:pt>
              </c:strCache>
            </c:strRef>
          </c:cat>
          <c:val>
            <c:numRef>
              <c:f>Hoja1!$B$38:$B$44</c:f>
              <c:numCache>
                <c:formatCode>General</c:formatCode>
                <c:ptCount val="7"/>
                <c:pt idx="0">
                  <c:v>15</c:v>
                </c:pt>
                <c:pt idx="1">
                  <c:v>8</c:v>
                </c:pt>
                <c:pt idx="2">
                  <c:v>21</c:v>
                </c:pt>
                <c:pt idx="3">
                  <c:v>10</c:v>
                </c:pt>
                <c:pt idx="4">
                  <c:v>35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D10-4B5C-B0F5-A860E89CFF0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2969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747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0911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34069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6853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2228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61192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4447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7684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1375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0473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1185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6501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154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2612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489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71019-9DC6-44AF-BBE8-1B3D3DFC0AB3}" type="datetimeFigureOut">
              <a:rPr lang="es-DO" smtClean="0"/>
              <a:t>22/11/2020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C5104B-F448-4EA6-A465-59B324F21996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9680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62442-EB82-4957-A00E-ADB9EF3C7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8968" y="2749854"/>
            <a:ext cx="7766936" cy="1646302"/>
          </a:xfrm>
        </p:spPr>
        <p:txBody>
          <a:bodyPr/>
          <a:lstStyle/>
          <a:p>
            <a:pPr algn="ctr"/>
            <a:br>
              <a:rPr lang="es-MX" dirty="0"/>
            </a:br>
            <a:r>
              <a:rPr lang="es-MX" dirty="0"/>
              <a:t>Interpretación de gráficos.</a:t>
            </a:r>
            <a:endParaRPr lang="es-DO" dirty="0"/>
          </a:p>
        </p:txBody>
      </p:sp>
      <p:pic>
        <p:nvPicPr>
          <p:cNvPr id="4" name="Imagen 3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E44D0B41-EDAE-4E4E-84F3-FF5E093C6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408" y="70337"/>
            <a:ext cx="7530056" cy="22648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0AE4F76-BDE8-4027-8D9F-656881477A4C}"/>
              </a:ext>
            </a:extLst>
          </p:cNvPr>
          <p:cNvSpPr txBox="1"/>
          <p:nvPr/>
        </p:nvSpPr>
        <p:spPr>
          <a:xfrm>
            <a:off x="4202690" y="5099539"/>
            <a:ext cx="279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Prof. Eno Núñez, M.A.</a:t>
            </a:r>
            <a:endParaRPr lang="es-DO" b="1" dirty="0"/>
          </a:p>
        </p:txBody>
      </p:sp>
    </p:spTree>
    <p:extLst>
      <p:ext uri="{BB962C8B-B14F-4D97-AF65-F5344CB8AC3E}">
        <p14:creationId xmlns:p14="http://schemas.microsoft.com/office/powerpoint/2010/main" val="359882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A94557B-EA75-44C0-8483-F1C0CCEE4BDA}"/>
              </a:ext>
            </a:extLst>
          </p:cNvPr>
          <p:cNvCxnSpPr/>
          <p:nvPr/>
        </p:nvCxnSpPr>
        <p:spPr>
          <a:xfrm flipH="1">
            <a:off x="4135902" y="3228537"/>
            <a:ext cx="1083212" cy="3108960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B7299D97-606A-45A6-9C9D-825129427A4D}"/>
              </a:ext>
            </a:extLst>
          </p:cNvPr>
          <p:cNvSpPr txBox="1"/>
          <p:nvPr/>
        </p:nvSpPr>
        <p:spPr>
          <a:xfrm>
            <a:off x="2109108" y="3915245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1.Es mala</a:t>
            </a:r>
            <a:endParaRPr lang="es-D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B606275-5049-4A54-AAED-DF846F95F062}"/>
              </a:ext>
            </a:extLst>
          </p:cNvPr>
          <p:cNvSpPr txBox="1"/>
          <p:nvPr/>
        </p:nvSpPr>
        <p:spPr>
          <a:xfrm>
            <a:off x="2109108" y="4413685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2.Me aterra</a:t>
            </a:r>
            <a:endParaRPr lang="es-D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7E6139D-1356-4783-AD10-1333CC40A8AC}"/>
              </a:ext>
            </a:extLst>
          </p:cNvPr>
          <p:cNvSpPr txBox="1"/>
          <p:nvPr/>
        </p:nvSpPr>
        <p:spPr>
          <a:xfrm>
            <a:off x="2109108" y="5057231"/>
            <a:ext cx="239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3.Me va a hacer daño</a:t>
            </a:r>
            <a:endParaRPr lang="es-D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84D3A16-7610-4336-BAEC-B52710F00EDB}"/>
              </a:ext>
            </a:extLst>
          </p:cNvPr>
          <p:cNvSpPr txBox="1"/>
          <p:nvPr/>
        </p:nvSpPr>
        <p:spPr>
          <a:xfrm>
            <a:off x="2109109" y="3318085"/>
            <a:ext cx="254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Las ideas que tengo sobre ella:</a:t>
            </a:r>
            <a:endParaRPr lang="es-DO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393A6AD-93B7-4E10-B661-DA0483FA9814}"/>
              </a:ext>
            </a:extLst>
          </p:cNvPr>
          <p:cNvSpPr txBox="1"/>
          <p:nvPr/>
        </p:nvSpPr>
        <p:spPr>
          <a:xfrm>
            <a:off x="5699239" y="3228537"/>
            <a:ext cx="2547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Lo que realmente es:</a:t>
            </a:r>
            <a:endParaRPr lang="es-DO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AB7B8B7-9B66-4093-9745-361D71BFA23F}"/>
              </a:ext>
            </a:extLst>
          </p:cNvPr>
          <p:cNvSpPr txBox="1"/>
          <p:nvPr/>
        </p:nvSpPr>
        <p:spPr>
          <a:xfrm>
            <a:off x="5696638" y="3964416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1.Es inofensiva para las personas</a:t>
            </a:r>
            <a:endParaRPr lang="es-D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10B7E0C-990C-4C95-B933-3B0DD64A603C}"/>
              </a:ext>
            </a:extLst>
          </p:cNvPr>
          <p:cNvSpPr txBox="1"/>
          <p:nvPr/>
        </p:nvSpPr>
        <p:spPr>
          <a:xfrm>
            <a:off x="3275172" y="204127"/>
            <a:ext cx="3099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Boa de la </a:t>
            </a:r>
            <a:r>
              <a:rPr lang="es-MX" b="1" dirty="0" err="1"/>
              <a:t>Hispaniola</a:t>
            </a:r>
            <a:r>
              <a:rPr lang="es-MX" b="1" dirty="0"/>
              <a:t>:</a:t>
            </a:r>
            <a:endParaRPr lang="es-DO" b="1" dirty="0"/>
          </a:p>
        </p:txBody>
      </p:sp>
      <p:pic>
        <p:nvPicPr>
          <p:cNvPr id="2052" name="Picture 4" descr="Boa de la Hispaniola - República Dominicana Live ! - La más grande de  República Dominicana.">
            <a:extLst>
              <a:ext uri="{FF2B5EF4-FFF2-40B4-BE49-F238E27FC236}">
                <a16:creationId xmlns:a16="http://schemas.microsoft.com/office/drawing/2014/main" id="{05ADF79A-E5D8-4F34-B456-6E8BA02E2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382" y="687373"/>
            <a:ext cx="298132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1513B463-73D4-414E-9A29-5D950C43D018}"/>
              </a:ext>
            </a:extLst>
          </p:cNvPr>
          <p:cNvSpPr txBox="1"/>
          <p:nvPr/>
        </p:nvSpPr>
        <p:spPr>
          <a:xfrm>
            <a:off x="5696638" y="4413685"/>
            <a:ext cx="3578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2.Sirven de control biológico para plagas como: ratones, etc.</a:t>
            </a:r>
            <a:endParaRPr lang="es-DO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0B40B8E-66AF-4C4D-89FC-5F2EF13210F1}"/>
              </a:ext>
            </a:extLst>
          </p:cNvPr>
          <p:cNvSpPr txBox="1"/>
          <p:nvPr/>
        </p:nvSpPr>
        <p:spPr>
          <a:xfrm>
            <a:off x="5696638" y="5144380"/>
            <a:ext cx="322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3.Sale por las noches a cazar.</a:t>
            </a:r>
            <a:endParaRPr lang="es-D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47A2CC8-AA58-4899-8BFD-24FCAFE3BA83}"/>
              </a:ext>
            </a:extLst>
          </p:cNvPr>
          <p:cNvSpPr txBox="1"/>
          <p:nvPr/>
        </p:nvSpPr>
        <p:spPr>
          <a:xfrm>
            <a:off x="810229" y="204127"/>
            <a:ext cx="199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FF0000"/>
                </a:solidFill>
              </a:rPr>
              <a:t>No copiar</a:t>
            </a:r>
            <a:endParaRPr lang="es-DO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8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ómo obtener un gráfico de barras mediante una lista en Python.  Programación en Castellano.">
            <a:extLst>
              <a:ext uri="{FF2B5EF4-FFF2-40B4-BE49-F238E27FC236}">
                <a16:creationId xmlns:a16="http://schemas.microsoft.com/office/drawing/2014/main" id="{C8E6CD05-6B32-4830-AC5F-92D150A80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51" y="4799208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ipos de gráficos y diagramas para la visualización de datos -  ingeniovirtual.com">
            <a:extLst>
              <a:ext uri="{FF2B5EF4-FFF2-40B4-BE49-F238E27FC236}">
                <a16:creationId xmlns:a16="http://schemas.microsoft.com/office/drawing/2014/main" id="{4EDFE87C-86AD-4BDB-AD54-187444D94C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1" t="8493" r="71565" b="45594"/>
          <a:stretch/>
        </p:blipFill>
        <p:spPr bwMode="auto">
          <a:xfrm>
            <a:off x="1084150" y="2541512"/>
            <a:ext cx="2033251" cy="209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ipos de gráficos y diagramas para la visualización de datos -  ingeniovirtual.com">
            <a:extLst>
              <a:ext uri="{FF2B5EF4-FFF2-40B4-BE49-F238E27FC236}">
                <a16:creationId xmlns:a16="http://schemas.microsoft.com/office/drawing/2014/main" id="{E9FB44B1-4606-412D-ADF1-202CABA5FB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" t="50000" r="71565" b="6638"/>
          <a:stretch/>
        </p:blipFill>
        <p:spPr bwMode="auto">
          <a:xfrm>
            <a:off x="921639" y="45731"/>
            <a:ext cx="2522162" cy="23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CC61B8E-55BF-47F5-8B82-795688607168}"/>
              </a:ext>
            </a:extLst>
          </p:cNvPr>
          <p:cNvSpPr txBox="1"/>
          <p:nvPr/>
        </p:nvSpPr>
        <p:spPr>
          <a:xfrm>
            <a:off x="3814944" y="972231"/>
            <a:ext cx="5557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Hay cosas importantes que debemos saber: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E1790C7-9FBE-4694-9DCB-1E239693F0C9}"/>
              </a:ext>
            </a:extLst>
          </p:cNvPr>
          <p:cNvSpPr txBox="1"/>
          <p:nvPr/>
        </p:nvSpPr>
        <p:spPr>
          <a:xfrm>
            <a:off x="3814944" y="2011273"/>
            <a:ext cx="6105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-Tipo de gráfico.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6C6986B-E549-453F-8A43-A44A56136BB1}"/>
              </a:ext>
            </a:extLst>
          </p:cNvPr>
          <p:cNvSpPr txBox="1"/>
          <p:nvPr/>
        </p:nvSpPr>
        <p:spPr>
          <a:xfrm>
            <a:off x="3814944" y="2588650"/>
            <a:ext cx="6105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-El título del gráfico.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E28485D-3266-4A8F-BD30-933EB14C19E0}"/>
              </a:ext>
            </a:extLst>
          </p:cNvPr>
          <p:cNvSpPr txBox="1"/>
          <p:nvPr/>
        </p:nvSpPr>
        <p:spPr>
          <a:xfrm>
            <a:off x="3769957" y="3166027"/>
            <a:ext cx="6105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-Variables o categorías representadas.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AB52D75-B0E4-4A81-A08D-7F11DB9C3B67}"/>
              </a:ext>
            </a:extLst>
          </p:cNvPr>
          <p:cNvSpPr txBox="1"/>
          <p:nvPr/>
        </p:nvSpPr>
        <p:spPr>
          <a:xfrm>
            <a:off x="3769957" y="3743404"/>
            <a:ext cx="6105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-Valores máximos y mínimos.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76F5400-FE80-48B9-BFE1-0E48374CF42E}"/>
              </a:ext>
            </a:extLst>
          </p:cNvPr>
          <p:cNvSpPr txBox="1"/>
          <p:nvPr/>
        </p:nvSpPr>
        <p:spPr>
          <a:xfrm>
            <a:off x="3814944" y="4186648"/>
            <a:ext cx="6105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-Comparar datos.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D5EEE2E-80B9-4835-826C-57E094CD1C12}"/>
              </a:ext>
            </a:extLst>
          </p:cNvPr>
          <p:cNvSpPr txBox="1"/>
          <p:nvPr/>
        </p:nvSpPr>
        <p:spPr>
          <a:xfrm>
            <a:off x="3769957" y="4764025"/>
            <a:ext cx="6105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-Analizar tendencias.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27638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01AD606-2FE2-48EE-A2D5-CC60F18BAA35}"/>
              </a:ext>
            </a:extLst>
          </p:cNvPr>
          <p:cNvSpPr txBox="1"/>
          <p:nvPr/>
        </p:nvSpPr>
        <p:spPr>
          <a:xfrm>
            <a:off x="584817" y="3847465"/>
            <a:ext cx="9065619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Interpretación:</a:t>
            </a:r>
          </a:p>
          <a:p>
            <a:r>
              <a:rPr lang="es-MX" dirty="0"/>
              <a:t>-El deporte favorito de los estudiantes de primero del Centro de Excelencia Académica Liceo Científico Dr. Miguel Canela Lázaro es el básquet.</a:t>
            </a:r>
          </a:p>
          <a:p>
            <a:r>
              <a:rPr lang="es-MX" dirty="0"/>
              <a:t>-El deporte menos favorito de los estudiantes de primero del Centro de Excelencia Académica Liceo Científico Dr. Miguel Canela Lázaro es el voleibol.</a:t>
            </a:r>
          </a:p>
          <a:p>
            <a:r>
              <a:rPr lang="es-MX" dirty="0"/>
              <a:t>-Si agrupamos la cantidad de estudiantes que prefieren el atletismo, la natación y el voleibol estos no superan a aquellos que prefieren el básquet.</a:t>
            </a:r>
          </a:p>
          <a:p>
            <a:r>
              <a:rPr lang="es-MX" dirty="0"/>
              <a:t>-Los estudiantes que prefieren el fútbol superan a los que prefieren el béisbol en un total de 3.</a:t>
            </a:r>
            <a:endParaRPr lang="es-DO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2CC81AC-EEA4-46BE-B8B4-0B71A33CA3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244906"/>
              </p:ext>
            </p:extLst>
          </p:nvPr>
        </p:nvGraphicFramePr>
        <p:xfrm>
          <a:off x="466847" y="115723"/>
          <a:ext cx="9183589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95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9185A3E-EE71-412B-8EC3-B571FC4E8C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264327"/>
              </p:ext>
            </p:extLst>
          </p:nvPr>
        </p:nvGraphicFramePr>
        <p:xfrm>
          <a:off x="208939" y="127025"/>
          <a:ext cx="877266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1F731D9-F98E-41C4-9E7A-6AF9596BE6C6}"/>
              </a:ext>
            </a:extLst>
          </p:cNvPr>
          <p:cNvSpPr txBox="1"/>
          <p:nvPr/>
        </p:nvSpPr>
        <p:spPr>
          <a:xfrm>
            <a:off x="638620" y="3591654"/>
            <a:ext cx="941977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Interpretación:</a:t>
            </a:r>
          </a:p>
          <a:p>
            <a:r>
              <a:rPr lang="es-MX" dirty="0"/>
              <a:t>-En el período de 2010-2019 el año en que más huracanes se formaron en la zona del Atlántico fue el 2015.</a:t>
            </a:r>
          </a:p>
          <a:p>
            <a:r>
              <a:rPr lang="es-MX" dirty="0"/>
              <a:t>-El año en que menos huracanes se formaron en la zona del Atlántico entre 2010-2019 fue el 2013.</a:t>
            </a:r>
          </a:p>
          <a:p>
            <a:r>
              <a:rPr lang="es-MX" dirty="0"/>
              <a:t>-La tendencia, en la cantidad de huracanes en la zona del Atlántico entre 2013 y 2015, fue creciente.</a:t>
            </a:r>
          </a:p>
          <a:p>
            <a:r>
              <a:rPr lang="es-MX" dirty="0"/>
              <a:t>-La cantidad de huracanes en la zona del Atlántico entre 2017 y 2019 tuvo una tendencia decreciente.</a:t>
            </a:r>
          </a:p>
          <a:p>
            <a:r>
              <a:rPr lang="es-MX" dirty="0"/>
              <a:t>-La diferencia entre el año que hubo más huracanes y el que hubo menos huracanes en el período 2010-2019 en la zona del Atlántico es de 14 huracanes. </a:t>
            </a:r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79881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2AC0530A-FA9D-43FF-9305-B9F755B1B205}"/>
              </a:ext>
            </a:extLst>
          </p:cNvPr>
          <p:cNvSpPr txBox="1"/>
          <p:nvPr/>
        </p:nvSpPr>
        <p:spPr>
          <a:xfrm>
            <a:off x="706361" y="3955818"/>
            <a:ext cx="859631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/>
              <a:t>Interpretación:</a:t>
            </a:r>
          </a:p>
          <a:p>
            <a:r>
              <a:rPr lang="es-MX" dirty="0"/>
              <a:t>-El color favorito de los estudiantes de primero del Centro de Excelencia Académica Liceo Científico Dr. Miguel Canela Lázaro es el morado.</a:t>
            </a:r>
          </a:p>
          <a:p>
            <a:r>
              <a:rPr lang="es-MX" dirty="0"/>
              <a:t>-El color menos favorito de los estudiantes de primero del Centro de Excelencia Académica Liceo Científico Dr. Miguel Canela Lázaro es el marrón.</a:t>
            </a:r>
          </a:p>
          <a:p>
            <a:r>
              <a:rPr lang="es-MX" dirty="0"/>
              <a:t>-Si agrupamos la cantidad de estudiantes que prefieren el azul, rojo, naranja y marrón estos no superan a la cantidad que prefiere el color morado.</a:t>
            </a:r>
          </a:p>
          <a:p>
            <a:r>
              <a:rPr lang="es-MX" dirty="0"/>
              <a:t>-El color que ocupa la segunda mayoría en preferencia es el amarillo.</a:t>
            </a:r>
          </a:p>
          <a:p>
            <a:r>
              <a:rPr lang="es-MX" dirty="0"/>
              <a:t>-El color rojo es superado por el color amarillo en preferencia en un 6%.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ACC9CDD8-9724-46BA-AB58-54DDAE492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52337"/>
              </p:ext>
            </p:extLst>
          </p:nvPr>
        </p:nvGraphicFramePr>
        <p:xfrm>
          <a:off x="706361" y="152401"/>
          <a:ext cx="8596312" cy="3688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322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2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BP-anaedh: ¡¡Muchas gracias!!">
            <a:extLst>
              <a:ext uri="{FF2B5EF4-FFF2-40B4-BE49-F238E27FC236}">
                <a16:creationId xmlns:a16="http://schemas.microsoft.com/office/drawing/2014/main" id="{1D370CD8-CC30-4D26-97D8-BED8E6F1BB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0062" y="1131994"/>
            <a:ext cx="9513753" cy="459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5956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509</Words>
  <Application>Microsoft Office PowerPoint</Application>
  <PresentationFormat>Panorámica</PresentationFormat>
  <Paragraphs>43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 Interpretación de gráficos.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Interpretación de gráficos.</dc:title>
  <dc:creator>Eno Francisco Nuñez Garcia</dc:creator>
  <cp:lastModifiedBy>Eno Francisco Nuñez Garcia</cp:lastModifiedBy>
  <cp:revision>23</cp:revision>
  <dcterms:created xsi:type="dcterms:W3CDTF">2020-11-20T00:30:31Z</dcterms:created>
  <dcterms:modified xsi:type="dcterms:W3CDTF">2020-11-22T22:08:01Z</dcterms:modified>
</cp:coreProperties>
</file>