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2FFA24-4454-4168-9265-64795633E19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D75095F6-9FCA-4E15-857A-D32031B04D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3516F134-BEE0-4EDC-8D2F-058D8088A6AF}"/>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638954BE-B4DD-4325-9C8A-8E4979053748}"/>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16182048-10AD-46E4-8D8A-92CD189A6D1A}"/>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126587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A171F-10B5-466C-A2AF-BB12FE7D483C}"/>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46BB721A-6319-4D7F-84D8-6A7B9F29B38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E3F8696F-3770-4BE1-83FC-4AF83752EF2D}"/>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9AD9421B-FB78-4613-A960-AEC3D18EA9D3}"/>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4F99A83B-3A8A-4B6C-AE16-3764C4072054}"/>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93178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5559383-2E8A-4ECA-B147-0CCB3828140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49BFD146-1146-48B8-80AA-D81C48F6663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1B36973E-2C2D-425C-BA8E-427FF825C174}"/>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C9B4F7B3-678C-46FD-9051-9E9AF53F9471}"/>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DA16C842-6300-406E-B169-28BE5B9A9AED}"/>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35367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A5A90-6DA3-490E-B3CA-0BB71B00BA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6CE0EDA7-33F0-43A4-A5D7-0FAA72062B6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3DABC172-CAFB-4FF2-849D-2633E61F8E0F}"/>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6B1A60E3-28BE-441C-98B6-FB359DCEE8B4}"/>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F5EA724B-6241-4D87-BF00-3684898B7681}"/>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29236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E6A712-CE29-4D19-940C-E477A6C58FD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D55079B0-DD2B-4B45-A824-BEEC34FA3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1208992-43BC-40D9-AEDC-BE4888ABCF02}"/>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319A1E21-0C2D-49B4-AD5D-9FCCF97CCA54}"/>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57533B48-BAD3-48EA-940E-282EE886D0F7}"/>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66775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FEF37-9BD3-48B7-B524-58DCCE939BF6}"/>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3965CAE2-771A-4FB9-9CDB-3362D57C1D8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34467904-4421-479D-A2AF-A3DBCA0DBA5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2E948266-858C-4B8C-B2B0-C63A2E00F60A}"/>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6" name="Marcador de pie de página 5">
            <a:extLst>
              <a:ext uri="{FF2B5EF4-FFF2-40B4-BE49-F238E27FC236}">
                <a16:creationId xmlns:a16="http://schemas.microsoft.com/office/drawing/2014/main" id="{A3DD6F66-313B-4B8C-AEA5-BA9F8DBE81F9}"/>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02D6CC13-233E-495E-A4DD-95880B06D8FA}"/>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412052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B276ED-8556-4517-82AB-B9A8BCB5C90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510412F0-CD3D-4CDA-92E4-036A9BC6B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2CF13A0-A24B-4D6B-A134-FBA5CAC2D5E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A64880E4-501D-4CE0-AF29-1AAB65B5A4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3B5FC0-DA9F-4243-8C44-F56CE5AEF93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2ED24C71-7562-4053-92FD-A1620F57E386}"/>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8" name="Marcador de pie de página 7">
            <a:extLst>
              <a:ext uri="{FF2B5EF4-FFF2-40B4-BE49-F238E27FC236}">
                <a16:creationId xmlns:a16="http://schemas.microsoft.com/office/drawing/2014/main" id="{B3354548-15AF-40AC-821A-65EC91A82E5E}"/>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2A267EEC-24A7-4462-AB04-118A17BE33DB}"/>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300540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6A991-8486-4C16-9125-93B42D34C8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87F2F523-F4B0-423B-990B-8BB581793952}"/>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4" name="Marcador de pie de página 3">
            <a:extLst>
              <a:ext uri="{FF2B5EF4-FFF2-40B4-BE49-F238E27FC236}">
                <a16:creationId xmlns:a16="http://schemas.microsoft.com/office/drawing/2014/main" id="{121F82B5-1E69-4533-BC07-C4D6571CA398}"/>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2ABA4F4F-0C07-43A6-B9AF-0301D18C77D7}"/>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27224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ED91874-1E8D-4232-9B8B-70296C1DCA86}"/>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3" name="Marcador de pie de página 2">
            <a:extLst>
              <a:ext uri="{FF2B5EF4-FFF2-40B4-BE49-F238E27FC236}">
                <a16:creationId xmlns:a16="http://schemas.microsoft.com/office/drawing/2014/main" id="{A2B1D2B9-BBDE-4F25-B644-1E663059BAD8}"/>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14FD6167-FE50-4B8E-9A6C-1564BE664F71}"/>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125880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F66ADB-7427-4672-9EF3-9921F053A21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092EABBD-48A9-416B-BA2E-90AF131E0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D9C02476-38C0-4E9A-A040-F4F428AE33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223FECD-342E-448A-8A7D-DD385B9F4036}"/>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6" name="Marcador de pie de página 5">
            <a:extLst>
              <a:ext uri="{FF2B5EF4-FFF2-40B4-BE49-F238E27FC236}">
                <a16:creationId xmlns:a16="http://schemas.microsoft.com/office/drawing/2014/main" id="{CCF9102A-125D-47B1-AEEF-7768ACDEA26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5CD99011-9B9F-4161-973F-BE6FED73C16F}"/>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236672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EB1C35-C3CC-4C2C-8B14-612FCAFDC76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555E0DD4-7B71-442F-BB2C-D07B6E615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6906BC8D-AD63-4DA2-89D8-438E30E3F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955095-E24C-4C87-9F38-617AE9A63690}"/>
              </a:ext>
            </a:extLst>
          </p:cNvPr>
          <p:cNvSpPr>
            <a:spLocks noGrp="1"/>
          </p:cNvSpPr>
          <p:nvPr>
            <p:ph type="dt" sz="half" idx="10"/>
          </p:nvPr>
        </p:nvSpPr>
        <p:spPr/>
        <p:txBody>
          <a:bodyPr/>
          <a:lstStyle/>
          <a:p>
            <a:fld id="{1DE22110-E412-402C-A89B-88E2795EEAE5}" type="datetimeFigureOut">
              <a:rPr lang="es-DO" smtClean="0"/>
              <a:t>21/5/2021</a:t>
            </a:fld>
            <a:endParaRPr lang="es-DO"/>
          </a:p>
        </p:txBody>
      </p:sp>
      <p:sp>
        <p:nvSpPr>
          <p:cNvPr id="6" name="Marcador de pie de página 5">
            <a:extLst>
              <a:ext uri="{FF2B5EF4-FFF2-40B4-BE49-F238E27FC236}">
                <a16:creationId xmlns:a16="http://schemas.microsoft.com/office/drawing/2014/main" id="{2D492C71-423B-436C-8CDA-F8A86829C1F9}"/>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C69D3BF4-19EB-4671-960B-1B3F09F5273B}"/>
              </a:ext>
            </a:extLst>
          </p:cNvPr>
          <p:cNvSpPr>
            <a:spLocks noGrp="1"/>
          </p:cNvSpPr>
          <p:nvPr>
            <p:ph type="sldNum" sz="quarter" idx="12"/>
          </p:nvPr>
        </p:nvSpPr>
        <p:spPr/>
        <p:txBody>
          <a:bodyPr/>
          <a:lstStyle/>
          <a:p>
            <a:fld id="{FA0F7E9A-D1E0-4E30-8DFA-089BD688C806}" type="slidenum">
              <a:rPr lang="es-DO" smtClean="0"/>
              <a:t>‹Nº›</a:t>
            </a:fld>
            <a:endParaRPr lang="es-DO"/>
          </a:p>
        </p:txBody>
      </p:sp>
    </p:spTree>
    <p:extLst>
      <p:ext uri="{BB962C8B-B14F-4D97-AF65-F5344CB8AC3E}">
        <p14:creationId xmlns:p14="http://schemas.microsoft.com/office/powerpoint/2010/main" val="2819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7638AD3-DD9C-4975-8B8D-48FCBFDF3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6DFDC93A-E85F-49E6-A3DE-C0D0B3FC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0DA1580A-8CD7-4098-B0C3-49CE814723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22110-E412-402C-A89B-88E2795EEAE5}" type="datetimeFigureOut">
              <a:rPr lang="es-DO" smtClean="0"/>
              <a:t>21/5/2021</a:t>
            </a:fld>
            <a:endParaRPr lang="es-DO"/>
          </a:p>
        </p:txBody>
      </p:sp>
      <p:sp>
        <p:nvSpPr>
          <p:cNvPr id="5" name="Marcador de pie de página 4">
            <a:extLst>
              <a:ext uri="{FF2B5EF4-FFF2-40B4-BE49-F238E27FC236}">
                <a16:creationId xmlns:a16="http://schemas.microsoft.com/office/drawing/2014/main" id="{A8C4B831-0B25-4DE5-B60C-CF851E2138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942DDBC0-D60B-4689-8334-595AAEF3E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F7E9A-D1E0-4E30-8DFA-089BD688C806}" type="slidenum">
              <a:rPr lang="es-DO" smtClean="0"/>
              <a:t>‹Nº›</a:t>
            </a:fld>
            <a:endParaRPr lang="es-DO"/>
          </a:p>
        </p:txBody>
      </p:sp>
    </p:spTree>
    <p:extLst>
      <p:ext uri="{BB962C8B-B14F-4D97-AF65-F5344CB8AC3E}">
        <p14:creationId xmlns:p14="http://schemas.microsoft.com/office/powerpoint/2010/main" val="368834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es.wikipedia.org/wiki/Econom%C3%ADa_de_la_Rep%C3%BAblica_Dominicana#Comercio_exterior"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s.wikipedia.org/wiki/Sistema_Internacional_de_Unidades" TargetMode="External"/><Relationship Id="rId3" Type="http://schemas.openxmlformats.org/officeDocument/2006/relationships/hyperlink" Target="https://es.wikipedia.org/wiki/Tonelada#cite_note-1" TargetMode="External"/><Relationship Id="rId7" Type="http://schemas.openxmlformats.org/officeDocument/2006/relationships/hyperlink" Target="https://es.wikipedia.org/wiki/Sistema_m%C3%A9trico_decimal" TargetMode="External"/><Relationship Id="rId2" Type="http://schemas.openxmlformats.org/officeDocument/2006/relationships/hyperlink" Target="https://es.wikipedia.org/wiki/Idioma_franc%C3%A9s" TargetMode="External"/><Relationship Id="rId1" Type="http://schemas.openxmlformats.org/officeDocument/2006/relationships/slideLayout" Target="../slideLayouts/slideLayout7.xml"/><Relationship Id="rId6" Type="http://schemas.openxmlformats.org/officeDocument/2006/relationships/hyperlink" Target="https://es.wikipedia.org/wiki/Masa" TargetMode="External"/><Relationship Id="rId5" Type="http://schemas.openxmlformats.org/officeDocument/2006/relationships/hyperlink" Target="https://es.wikipedia.org/wiki/Unidad_de_medida" TargetMode="External"/><Relationship Id="rId4" Type="http://schemas.openxmlformats.org/officeDocument/2006/relationships/hyperlink" Target="https://es.wikipedia.org/wiki/Tonelada#cite_note-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1026" name="Picture 2" descr="Panorama económico internacional y perspectivas de la economía dominicana |  DiarioHispaniola l Un digital a tu alcance">
            <a:extLst>
              <a:ext uri="{FF2B5EF4-FFF2-40B4-BE49-F238E27FC236}">
                <a16:creationId xmlns:a16="http://schemas.microsoft.com/office/drawing/2014/main" id="{13D64FF0-476E-4509-A10C-2A09427D7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83" y="1667278"/>
            <a:ext cx="6254634" cy="3523444"/>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03753116-4676-4230-8F87-CC171D4AA22C}"/>
              </a:ext>
            </a:extLst>
          </p:cNvPr>
          <p:cNvSpPr txBox="1"/>
          <p:nvPr/>
        </p:nvSpPr>
        <p:spPr>
          <a:xfrm>
            <a:off x="2352235" y="556065"/>
            <a:ext cx="7487530" cy="646331"/>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La Economía de República Dominicana </a:t>
            </a:r>
            <a:endParaRPr lang="es-DO" sz="3600" dirty="0"/>
          </a:p>
        </p:txBody>
      </p:sp>
    </p:spTree>
    <p:extLst>
      <p:ext uri="{BB962C8B-B14F-4D97-AF65-F5344CB8AC3E}">
        <p14:creationId xmlns:p14="http://schemas.microsoft.com/office/powerpoint/2010/main" val="1131830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68C567-5B46-4735-8CDD-FE8A2F64F52A}"/>
              </a:ext>
            </a:extLst>
          </p:cNvPr>
          <p:cNvSpPr txBox="1"/>
          <p:nvPr/>
        </p:nvSpPr>
        <p:spPr>
          <a:xfrm>
            <a:off x="2" y="0"/>
            <a:ext cx="12191998" cy="2308324"/>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rPr>
              <a:t>La economía de la República Dominicana ha sufrido las consecuencias de la reducción de la producción del sector minero, pasando de un aporte medio anual al PNB del 4.5 % en el periodo 1975-88, a tan solo el 1.8 % en el periodo 2000-02. </a:t>
            </a:r>
            <a:endParaRPr lang="es-DO" sz="3600" dirty="0"/>
          </a:p>
        </p:txBody>
      </p:sp>
      <p:sp>
        <p:nvSpPr>
          <p:cNvPr id="5" name="CuadroTexto 4">
            <a:extLst>
              <a:ext uri="{FF2B5EF4-FFF2-40B4-BE49-F238E27FC236}">
                <a16:creationId xmlns:a16="http://schemas.microsoft.com/office/drawing/2014/main" id="{A1FD8388-BA86-4D76-9F77-9C7DEFA5329B}"/>
              </a:ext>
            </a:extLst>
          </p:cNvPr>
          <p:cNvSpPr txBox="1"/>
          <p:nvPr/>
        </p:nvSpPr>
        <p:spPr>
          <a:xfrm>
            <a:off x="-1" y="2308324"/>
            <a:ext cx="12191997" cy="3416320"/>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rPr>
              <a:t>Esto se ha debido fundamentalmente al cierre de las minas de bauxita de Pedernales en 1991 por agotamiento de reservas, al cierre temporal de la mina de oro de Pueblo Viejo en 1999 y a los paros temporales de la explotación de los yacimientos de níquel de </a:t>
            </a:r>
            <a:r>
              <a:rPr lang="es-DO" sz="3600" dirty="0" err="1">
                <a:effectLst/>
                <a:latin typeface="Calibri" panose="020F0502020204030204" pitchFamily="34" charset="0"/>
                <a:ea typeface="Times New Roman" panose="02020603050405020304" pitchFamily="18" charset="0"/>
              </a:rPr>
              <a:t>Falconbridge</a:t>
            </a:r>
            <a:r>
              <a:rPr lang="es-DO" sz="3600" dirty="0">
                <a:effectLst/>
                <a:latin typeface="Calibri" panose="020F0502020204030204" pitchFamily="34" charset="0"/>
                <a:ea typeface="Times New Roman" panose="02020603050405020304" pitchFamily="18" charset="0"/>
              </a:rPr>
              <a:t> por las fluctuaciones internacionales de los precios. </a:t>
            </a:r>
            <a:endParaRPr lang="es-DO" sz="3600" dirty="0"/>
          </a:p>
        </p:txBody>
      </p:sp>
    </p:spTree>
    <p:extLst>
      <p:ext uri="{BB962C8B-B14F-4D97-AF65-F5344CB8AC3E}">
        <p14:creationId xmlns:p14="http://schemas.microsoft.com/office/powerpoint/2010/main" val="13893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AB561D6-CDE6-4668-9043-3186D7A76625}"/>
              </a:ext>
            </a:extLst>
          </p:cNvPr>
          <p:cNvSpPr txBox="1"/>
          <p:nvPr/>
        </p:nvSpPr>
        <p:spPr>
          <a:xfrm>
            <a:off x="0" y="0"/>
            <a:ext cx="12192000" cy="3970318"/>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rPr>
              <a:t>La empresa minera Placer Dome va a acometer la reanudación de la explotación minera de Pueblo Viejo de Rosario Dominicana, pero el Estado Dominicano debe hacerse responsable de la mitigación de los impactos ambientales de las pasadas explotaciones, en cuyo apoyo acude la Unión Europea con una serie de proyectos entre los que se encuentra este Plan de Gestión de Aguas. </a:t>
            </a:r>
            <a:endParaRPr lang="es-DO" sz="3600" dirty="0"/>
          </a:p>
        </p:txBody>
      </p:sp>
      <p:sp>
        <p:nvSpPr>
          <p:cNvPr id="4" name="CuadroTexto 3">
            <a:extLst>
              <a:ext uri="{FF2B5EF4-FFF2-40B4-BE49-F238E27FC236}">
                <a16:creationId xmlns:a16="http://schemas.microsoft.com/office/drawing/2014/main" id="{38F05F08-0837-4929-9B14-94D986124360}"/>
              </a:ext>
            </a:extLst>
          </p:cNvPr>
          <p:cNvSpPr txBox="1"/>
          <p:nvPr/>
        </p:nvSpPr>
        <p:spPr>
          <a:xfrm>
            <a:off x="0" y="3885471"/>
            <a:ext cx="12099235" cy="2862322"/>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rPr>
              <a:t>Por otro lado, la situación actual de los precios de los metales es muy favorable para la explotación estable por parte de </a:t>
            </a:r>
            <a:r>
              <a:rPr lang="es-DO" sz="3600" dirty="0" err="1">
                <a:effectLst/>
                <a:latin typeface="Calibri" panose="020F0502020204030204" pitchFamily="34" charset="0"/>
                <a:ea typeface="Times New Roman" panose="02020603050405020304" pitchFamily="18" charset="0"/>
              </a:rPr>
              <a:t>Falconbridge</a:t>
            </a:r>
            <a:r>
              <a:rPr lang="es-DO" sz="3600" dirty="0">
                <a:effectLst/>
                <a:latin typeface="Calibri" panose="020F0502020204030204" pitchFamily="34" charset="0"/>
                <a:ea typeface="Times New Roman" panose="02020603050405020304" pitchFamily="18" charset="0"/>
              </a:rPr>
              <a:t>. Una consecuencia importante de la reducción de producción minera ha sido la pérdida de ingenieros de minas y geólogos obligados a dedicarse a otras actividades o a emigrar</a:t>
            </a:r>
            <a:endParaRPr lang="es-DO" sz="3600" dirty="0"/>
          </a:p>
        </p:txBody>
      </p:sp>
    </p:spTree>
    <p:extLst>
      <p:ext uri="{BB962C8B-B14F-4D97-AF65-F5344CB8AC3E}">
        <p14:creationId xmlns:p14="http://schemas.microsoft.com/office/powerpoint/2010/main" val="386881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E6079E1-04FB-414D-9CDF-061D8DFDDA12}"/>
              </a:ext>
            </a:extLst>
          </p:cNvPr>
          <p:cNvSpPr txBox="1"/>
          <p:nvPr/>
        </p:nvSpPr>
        <p:spPr>
          <a:xfrm>
            <a:off x="66260" y="39756"/>
            <a:ext cx="3299791" cy="658835"/>
          </a:xfrm>
          <a:prstGeom prst="rect">
            <a:avLst/>
          </a:prstGeom>
          <a:noFill/>
        </p:spPr>
        <p:txBody>
          <a:bodyPr wrap="square">
            <a:spAutoFit/>
          </a:bodyPr>
          <a:lstStyle/>
          <a:p>
            <a:pPr>
              <a:lnSpc>
                <a:spcPct val="107000"/>
              </a:lnSpc>
              <a:spcAft>
                <a:spcPts val="800"/>
              </a:spcAft>
            </a:pPr>
            <a:r>
              <a:rPr lang="es-DO" sz="3600" b="1" dirty="0">
                <a:effectLst/>
                <a:latin typeface="Calibri" panose="020F0502020204030204" pitchFamily="34" charset="0"/>
                <a:ea typeface="Times New Roman" panose="02020603050405020304" pitchFamily="18" charset="0"/>
                <a:cs typeface="Calibri" panose="020F0502020204030204" pitchFamily="34" charset="0"/>
              </a:rPr>
              <a:t>Sector terciario</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6EB95DB3-1019-4DA5-AF0C-45E8437C12C2}"/>
              </a:ext>
            </a:extLst>
          </p:cNvPr>
          <p:cNvSpPr txBox="1"/>
          <p:nvPr/>
        </p:nvSpPr>
        <p:spPr>
          <a:xfrm>
            <a:off x="66260" y="621700"/>
            <a:ext cx="1895062" cy="658835"/>
          </a:xfrm>
          <a:prstGeom prst="rect">
            <a:avLst/>
          </a:prstGeom>
          <a:noFill/>
        </p:spPr>
        <p:txBody>
          <a:bodyPr wrap="square">
            <a:spAutoFit/>
          </a:bodyPr>
          <a:lstStyle/>
          <a:p>
            <a:pPr>
              <a:lnSpc>
                <a:spcPct val="107000"/>
              </a:lnSpc>
              <a:spcAft>
                <a:spcPts val="800"/>
              </a:spcAft>
            </a:pPr>
            <a:r>
              <a:rPr lang="es-DO" sz="3600" b="1" i="1" dirty="0">
                <a:effectLst/>
                <a:latin typeface="Calibri" panose="020F0502020204030204" pitchFamily="34" charset="0"/>
                <a:ea typeface="Times New Roman" panose="02020603050405020304" pitchFamily="18" charset="0"/>
                <a:cs typeface="Calibri" panose="020F0502020204030204" pitchFamily="34" charset="0"/>
              </a:rPr>
              <a:t>Turismo</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FC1E0FAC-A7EE-4AB2-A521-85771E00D076}"/>
              </a:ext>
            </a:extLst>
          </p:cNvPr>
          <p:cNvSpPr txBox="1"/>
          <p:nvPr/>
        </p:nvSpPr>
        <p:spPr>
          <a:xfrm>
            <a:off x="-1" y="1164934"/>
            <a:ext cx="10283687"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Uno de los sectores que sustenta al país es el turismo. </a:t>
            </a:r>
            <a:endParaRPr lang="es-DO" sz="3600" dirty="0"/>
          </a:p>
        </p:txBody>
      </p:sp>
      <p:sp>
        <p:nvSpPr>
          <p:cNvPr id="11" name="CuadroTexto 10">
            <a:extLst>
              <a:ext uri="{FF2B5EF4-FFF2-40B4-BE49-F238E27FC236}">
                <a16:creationId xmlns:a16="http://schemas.microsoft.com/office/drawing/2014/main" id="{89051D8E-BCDA-49EE-BE9E-933659331128}"/>
              </a:ext>
            </a:extLst>
          </p:cNvPr>
          <p:cNvSpPr txBox="1"/>
          <p:nvPr/>
        </p:nvSpPr>
        <p:spPr>
          <a:xfrm>
            <a:off x="-2" y="1823769"/>
            <a:ext cx="12192001"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2018, República Dominicana fue el 49 país más visitado del mundo, con 6.5 millones de turistas internacionales. </a:t>
            </a:r>
            <a:endParaRPr lang="es-DO" sz="3600" dirty="0"/>
          </a:p>
        </p:txBody>
      </p:sp>
      <p:sp>
        <p:nvSpPr>
          <p:cNvPr id="13" name="CuadroTexto 12">
            <a:extLst>
              <a:ext uri="{FF2B5EF4-FFF2-40B4-BE49-F238E27FC236}">
                <a16:creationId xmlns:a16="http://schemas.microsoft.com/office/drawing/2014/main" id="{CA4020A0-2451-4398-8B21-B3C7EC701041}"/>
              </a:ext>
            </a:extLst>
          </p:cNvPr>
          <p:cNvSpPr txBox="1"/>
          <p:nvPr/>
        </p:nvSpPr>
        <p:spPr>
          <a:xfrm>
            <a:off x="-2" y="3053448"/>
            <a:ext cx="11913706"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Los ingresos por turismo este año fueron de $ 7.5 mil millones.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uadroTexto 14">
            <a:extLst>
              <a:ext uri="{FF2B5EF4-FFF2-40B4-BE49-F238E27FC236}">
                <a16:creationId xmlns:a16="http://schemas.microsoft.com/office/drawing/2014/main" id="{FD094A3A-3463-43A9-A240-DD8F9016436E}"/>
              </a:ext>
            </a:extLst>
          </p:cNvPr>
          <p:cNvSpPr txBox="1"/>
          <p:nvPr/>
        </p:nvSpPr>
        <p:spPr>
          <a:xfrm>
            <a:off x="53007" y="3815628"/>
            <a:ext cx="4479236" cy="658835"/>
          </a:xfrm>
          <a:prstGeom prst="rect">
            <a:avLst/>
          </a:prstGeom>
          <a:noFill/>
        </p:spPr>
        <p:txBody>
          <a:bodyPr wrap="square">
            <a:spAutoFit/>
          </a:bodyPr>
          <a:lstStyle/>
          <a:p>
            <a:pPr>
              <a:lnSpc>
                <a:spcPct val="107000"/>
              </a:lnSpc>
              <a:spcAft>
                <a:spcPts val="800"/>
              </a:spcAft>
            </a:pPr>
            <a:r>
              <a:rPr lang="es-DO" sz="3600" b="1" i="1" dirty="0">
                <a:effectLst/>
                <a:latin typeface="Calibri" panose="020F0502020204030204" pitchFamily="34" charset="0"/>
                <a:ea typeface="Times New Roman" panose="02020603050405020304" pitchFamily="18" charset="0"/>
                <a:cs typeface="Calibri" panose="020F0502020204030204" pitchFamily="34" charset="0"/>
              </a:rPr>
              <a:t>Actividad empresarial</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CuadroTexto 16">
            <a:extLst>
              <a:ext uri="{FF2B5EF4-FFF2-40B4-BE49-F238E27FC236}">
                <a16:creationId xmlns:a16="http://schemas.microsoft.com/office/drawing/2014/main" id="{378052E4-C906-460D-ABB5-C28B2B7F8E79}"/>
              </a:ext>
            </a:extLst>
          </p:cNvPr>
          <p:cNvSpPr txBox="1"/>
          <p:nvPr/>
        </p:nvSpPr>
        <p:spPr>
          <a:xfrm>
            <a:off x="0" y="4474463"/>
            <a:ext cx="12191999" cy="2437206"/>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En República Dominicana la constitución y todo lo relativo a las sociedades comerciales dominicanas está reglamentada por la Ley 3-02 de Registro Mercantil y el Código de Comercio Dominicano.</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436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inVertical)">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85405D-7EDB-44C4-852E-130DDD4D7F84}"/>
              </a:ext>
            </a:extLst>
          </p:cNvPr>
          <p:cNvSpPr txBox="1"/>
          <p:nvPr/>
        </p:nvSpPr>
        <p:spPr>
          <a:xfrm>
            <a:off x="-1" y="0"/>
            <a:ext cx="12191999" cy="1844416"/>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Por lo general las sociedades comerciales comunes en República Dominicana y la que a su vez presenta mejores ventajas operativas son las compañías por acciones </a:t>
            </a:r>
            <a:r>
              <a:rPr lang="es-DO" sz="3600" dirty="0" err="1">
                <a:effectLst/>
                <a:latin typeface="Calibri" panose="020F0502020204030204" pitchFamily="34" charset="0"/>
                <a:ea typeface="Times New Roman" panose="02020603050405020304" pitchFamily="18" charset="0"/>
                <a:cs typeface="Calibri" panose="020F0502020204030204" pitchFamily="34" charset="0"/>
              </a:rPr>
              <a:t>CxA</a:t>
            </a:r>
            <a:r>
              <a:rPr lang="es-DO" sz="3600" dirty="0">
                <a:effectLst/>
                <a:latin typeface="Calibri" panose="020F0502020204030204" pitchFamily="34" charset="0"/>
                <a:ea typeface="Times New Roman" panose="02020603050405020304" pitchFamily="18" charset="0"/>
                <a:cs typeface="Calibri" panose="020F0502020204030204" pitchFamily="34" charset="0"/>
              </a:rPr>
              <a:t>.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9A944397-91D3-4D6B-809C-40717A7EAE03}"/>
              </a:ext>
            </a:extLst>
          </p:cNvPr>
          <p:cNvSpPr txBox="1"/>
          <p:nvPr/>
        </p:nvSpPr>
        <p:spPr>
          <a:xfrm>
            <a:off x="-1" y="1844416"/>
            <a:ext cx="12191998" cy="1754326"/>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esta los accionistas solo se responsabilizaban al aporte suministrado, en lo referente a las obligaciones contraídas por la sociedad.</a:t>
            </a:r>
            <a:endParaRPr lang="es-DO" sz="3600" dirty="0"/>
          </a:p>
        </p:txBody>
      </p:sp>
      <p:sp>
        <p:nvSpPr>
          <p:cNvPr id="8" name="CuadroTexto 7">
            <a:extLst>
              <a:ext uri="{FF2B5EF4-FFF2-40B4-BE49-F238E27FC236}">
                <a16:creationId xmlns:a16="http://schemas.microsoft.com/office/drawing/2014/main" id="{E07BBFB7-1DC3-4F3B-802A-5ED6DFCE5377}"/>
              </a:ext>
            </a:extLst>
          </p:cNvPr>
          <p:cNvSpPr txBox="1"/>
          <p:nvPr/>
        </p:nvSpPr>
        <p:spPr>
          <a:xfrm>
            <a:off x="-2" y="3598742"/>
            <a:ext cx="12191998" cy="1754326"/>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La nacionalidad de los accionistas no es un obstáculo según las leyes de República Dominicana para poder constituir una compañía. </a:t>
            </a:r>
            <a:endParaRPr lang="es-DO" sz="3600" dirty="0"/>
          </a:p>
        </p:txBody>
      </p:sp>
    </p:spTree>
    <p:extLst>
      <p:ext uri="{BB962C8B-B14F-4D97-AF65-F5344CB8AC3E}">
        <p14:creationId xmlns:p14="http://schemas.microsoft.com/office/powerpoint/2010/main" val="75822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30ED43E-D94F-44E6-8DD2-4ADD6FF9678A}"/>
              </a:ext>
            </a:extLst>
          </p:cNvPr>
          <p:cNvSpPr txBox="1"/>
          <p:nvPr/>
        </p:nvSpPr>
        <p:spPr>
          <a:xfrm>
            <a:off x="0" y="0"/>
            <a:ext cx="12192000" cy="1844416"/>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El Código de Comercio tiene entre los requisitos para la incorporación de sociedades o compañía por acciones que el mínimo en cuanto al número de accionistas sea de siete.</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2E31C954-835D-41CE-8043-53794B4BEDD3}"/>
              </a:ext>
            </a:extLst>
          </p:cNvPr>
          <p:cNvSpPr txBox="1"/>
          <p:nvPr/>
        </p:nvSpPr>
        <p:spPr>
          <a:xfrm>
            <a:off x="0" y="1844416"/>
            <a:ext cx="12059478" cy="369332"/>
          </a:xfrm>
          <a:prstGeom prst="rect">
            <a:avLst/>
          </a:prstGeom>
          <a:noFill/>
        </p:spPr>
        <p:txBody>
          <a:bodyPr wrap="square">
            <a:spAutoFit/>
          </a:bodyPr>
          <a:lstStyle/>
          <a:p>
            <a:r>
              <a:rPr lang="es-DO" sz="1800" dirty="0">
                <a:effectLst/>
                <a:latin typeface="Calibri" panose="020F0502020204030204" pitchFamily="34" charset="0"/>
                <a:ea typeface="Times New Roman" panose="02020603050405020304" pitchFamily="18" charset="0"/>
              </a:rPr>
              <a:t>Datos extraídos de: </a:t>
            </a:r>
            <a:r>
              <a:rPr lang="es-DO"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https://es.wikipedia.org/wiki/Econom%C3%ADa_de_la_Rep%C3%BAblica_Dominicana#Comercio_exterior</a:t>
            </a:r>
            <a:endParaRPr lang="es-DO" dirty="0"/>
          </a:p>
        </p:txBody>
      </p:sp>
      <p:sp>
        <p:nvSpPr>
          <p:cNvPr id="11" name="CuadroTexto 10">
            <a:extLst>
              <a:ext uri="{FF2B5EF4-FFF2-40B4-BE49-F238E27FC236}">
                <a16:creationId xmlns:a16="http://schemas.microsoft.com/office/drawing/2014/main" id="{68519B03-4268-43D1-B4E5-D6840F2AA02A}"/>
              </a:ext>
            </a:extLst>
          </p:cNvPr>
          <p:cNvSpPr txBox="1"/>
          <p:nvPr/>
        </p:nvSpPr>
        <p:spPr>
          <a:xfrm>
            <a:off x="0" y="2379036"/>
            <a:ext cx="2080591"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Ejemplos:</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C1790CFB-D250-41C0-9CD0-42BB8FE3FC7E}"/>
              </a:ext>
            </a:extLst>
          </p:cNvPr>
          <p:cNvSpPr txBox="1"/>
          <p:nvPr/>
        </p:nvSpPr>
        <p:spPr>
          <a:xfrm>
            <a:off x="0" y="3004079"/>
            <a:ext cx="12192000" cy="1844416"/>
          </a:xfrm>
          <a:prstGeom prst="rect">
            <a:avLst/>
          </a:prstGeom>
          <a:noFill/>
        </p:spPr>
        <p:txBody>
          <a:bodyPr wrap="square">
            <a:spAutoFit/>
          </a:bodyPr>
          <a:lstStyle/>
          <a:p>
            <a:pPr marL="342900" lvl="0" indent="-342900">
              <a:lnSpc>
                <a:spcPct val="107000"/>
              </a:lnSpc>
              <a:spcAft>
                <a:spcPts val="800"/>
              </a:spcAft>
              <a:buFont typeface="+mj-lt"/>
              <a:buAutoNum type="arabicParenR"/>
            </a:pPr>
            <a:r>
              <a:rPr lang="es-DO" sz="3600" dirty="0">
                <a:effectLst/>
                <a:latin typeface="Calibri" panose="020F0502020204030204" pitchFamily="34" charset="0"/>
                <a:ea typeface="Times New Roman" panose="02020603050405020304" pitchFamily="18" charset="0"/>
                <a:cs typeface="Calibri" panose="020F0502020204030204" pitchFamily="34" charset="0"/>
              </a:rPr>
              <a:t>El producto interno bruto (PIB) en la década de 1970, creció un 6.37% y en la década de 1990 creció 4.31%; ¿Qué diferencia hay entre décadas?</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7A5BADC7-4452-44EB-A325-E2AD3DD6CC05}"/>
              </a:ext>
            </a:extLst>
          </p:cNvPr>
          <p:cNvSpPr txBox="1"/>
          <p:nvPr/>
        </p:nvSpPr>
        <p:spPr>
          <a:xfrm>
            <a:off x="179851" y="4827207"/>
            <a:ext cx="1364974"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Datos </a:t>
            </a:r>
            <a:endParaRPr lang="es-DO" sz="3600" dirty="0"/>
          </a:p>
        </p:txBody>
      </p:sp>
      <p:sp>
        <p:nvSpPr>
          <p:cNvPr id="8" name="CuadroTexto 7">
            <a:extLst>
              <a:ext uri="{FF2B5EF4-FFF2-40B4-BE49-F238E27FC236}">
                <a16:creationId xmlns:a16="http://schemas.microsoft.com/office/drawing/2014/main" id="{32F19B47-7874-425B-89A9-3C64D6930B9C}"/>
              </a:ext>
            </a:extLst>
          </p:cNvPr>
          <p:cNvSpPr txBox="1"/>
          <p:nvPr/>
        </p:nvSpPr>
        <p:spPr>
          <a:xfrm>
            <a:off x="179851" y="5464429"/>
            <a:ext cx="4055165"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Década 1970 6.37%</a:t>
            </a:r>
            <a:endParaRPr lang="es-DO" sz="3600" dirty="0"/>
          </a:p>
        </p:txBody>
      </p:sp>
      <p:sp>
        <p:nvSpPr>
          <p:cNvPr id="10" name="CuadroTexto 9">
            <a:extLst>
              <a:ext uri="{FF2B5EF4-FFF2-40B4-BE49-F238E27FC236}">
                <a16:creationId xmlns:a16="http://schemas.microsoft.com/office/drawing/2014/main" id="{A0F1FFB7-E6E0-4CFC-836C-3D6FCE8E0786}"/>
              </a:ext>
            </a:extLst>
          </p:cNvPr>
          <p:cNvSpPr txBox="1"/>
          <p:nvPr/>
        </p:nvSpPr>
        <p:spPr>
          <a:xfrm>
            <a:off x="179851" y="6067859"/>
            <a:ext cx="4055165"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Década 1990 4.31%</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0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1" grpId="0"/>
      <p:bldP spid="13" grpId="0"/>
      <p:bldP spid="6" grpId="0"/>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DA20D2B1-9DDE-4390-A9D0-7FC00E8E07B2}"/>
              </a:ext>
            </a:extLst>
          </p:cNvPr>
          <p:cNvSpPr txBox="1"/>
          <p:nvPr/>
        </p:nvSpPr>
        <p:spPr>
          <a:xfrm>
            <a:off x="174172" y="786238"/>
            <a:ext cx="4325257"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6.37%-4.31% = 2.06% </a:t>
            </a:r>
            <a:endParaRPr lang="es-DO" sz="3600" dirty="0"/>
          </a:p>
        </p:txBody>
      </p:sp>
      <p:sp>
        <p:nvSpPr>
          <p:cNvPr id="9" name="CuadroTexto 8">
            <a:extLst>
              <a:ext uri="{FF2B5EF4-FFF2-40B4-BE49-F238E27FC236}">
                <a16:creationId xmlns:a16="http://schemas.microsoft.com/office/drawing/2014/main" id="{1E4315FA-D6E9-47AC-976A-CBB87ED2A622}"/>
              </a:ext>
            </a:extLst>
          </p:cNvPr>
          <p:cNvSpPr txBox="1"/>
          <p:nvPr/>
        </p:nvSpPr>
        <p:spPr>
          <a:xfrm>
            <a:off x="174172" y="0"/>
            <a:ext cx="2148114"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Operación</a:t>
            </a:r>
            <a:endParaRPr lang="es-DO" sz="3600" dirty="0"/>
          </a:p>
        </p:txBody>
      </p:sp>
      <p:sp>
        <p:nvSpPr>
          <p:cNvPr id="11" name="CuadroTexto 10">
            <a:extLst>
              <a:ext uri="{FF2B5EF4-FFF2-40B4-BE49-F238E27FC236}">
                <a16:creationId xmlns:a16="http://schemas.microsoft.com/office/drawing/2014/main" id="{1DA7563B-59D6-4C65-BF88-E66928942D10}"/>
              </a:ext>
            </a:extLst>
          </p:cNvPr>
          <p:cNvSpPr txBox="1"/>
          <p:nvPr/>
        </p:nvSpPr>
        <p:spPr>
          <a:xfrm>
            <a:off x="174172" y="1426318"/>
            <a:ext cx="2394857"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Respuestas</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D79C085F-7BB1-47EA-8104-7917336A762B}"/>
              </a:ext>
            </a:extLst>
          </p:cNvPr>
          <p:cNvSpPr txBox="1"/>
          <p:nvPr/>
        </p:nvSpPr>
        <p:spPr>
          <a:xfrm>
            <a:off x="87086" y="2212555"/>
            <a:ext cx="6937828"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la diferencia que hay es de 2.06%</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CuadroTexto 15">
            <a:extLst>
              <a:ext uri="{FF2B5EF4-FFF2-40B4-BE49-F238E27FC236}">
                <a16:creationId xmlns:a16="http://schemas.microsoft.com/office/drawing/2014/main" id="{8F8DA14A-497D-4728-83BF-1C9C9175D816}"/>
              </a:ext>
            </a:extLst>
          </p:cNvPr>
          <p:cNvSpPr txBox="1"/>
          <p:nvPr/>
        </p:nvSpPr>
        <p:spPr>
          <a:xfrm>
            <a:off x="0" y="3986611"/>
            <a:ext cx="12192000" cy="2437206"/>
          </a:xfrm>
          <a:prstGeom prst="rect">
            <a:avLst/>
          </a:prstGeom>
          <a:noFill/>
        </p:spPr>
        <p:txBody>
          <a:bodyPr wrap="square">
            <a:spAutoFit/>
          </a:bodyPr>
          <a:lstStyle/>
          <a:p>
            <a:pPr marL="342900" lvl="0" indent="-342900">
              <a:lnSpc>
                <a:spcPct val="107000"/>
              </a:lnSpc>
              <a:buFont typeface="+mj-lt"/>
              <a:buAutoNum type="arabicParenR"/>
            </a:pPr>
            <a:r>
              <a:rPr lang="es-DO" sz="3600" dirty="0">
                <a:effectLst/>
                <a:latin typeface="Calibri" panose="020F0502020204030204" pitchFamily="34" charset="0"/>
                <a:ea typeface="Times New Roman" panose="02020603050405020304" pitchFamily="18" charset="0"/>
                <a:cs typeface="Calibri" panose="020F0502020204030204" pitchFamily="34" charset="0"/>
              </a:rPr>
              <a:t>República Dominicana en el 2018 produjo 644,000 toneladas de aguacate y 627,000 toneladas de arroz; la suma de esos dos productos es 1,271,000 toneladas y asuma que sólo se produce esos dos productos.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893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2"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08FF1C8-2801-4632-AA5A-AAE253C579BD}"/>
              </a:ext>
            </a:extLst>
          </p:cNvPr>
          <p:cNvSpPr txBox="1"/>
          <p:nvPr/>
        </p:nvSpPr>
        <p:spPr>
          <a:xfrm>
            <a:off x="558800" y="5396861"/>
            <a:ext cx="11074400" cy="658835"/>
          </a:xfrm>
          <a:prstGeom prst="rect">
            <a:avLst/>
          </a:prstGeom>
          <a:noFill/>
        </p:spPr>
        <p:txBody>
          <a:bodyPr wrap="square">
            <a:spAutoFit/>
          </a:bodyPr>
          <a:lstStyle/>
          <a:p>
            <a:pPr marL="457200">
              <a:lnSpc>
                <a:spcPct val="107000"/>
              </a:lnSpc>
            </a:pPr>
            <a:r>
              <a:rPr lang="es-DO" sz="3600" dirty="0">
                <a:effectLst/>
                <a:latin typeface="Calibri" panose="020F0502020204030204" pitchFamily="34" charset="0"/>
                <a:ea typeface="Times New Roman" panose="02020603050405020304" pitchFamily="18" charset="0"/>
                <a:cs typeface="Calibri" panose="020F0502020204030204" pitchFamily="34" charset="0"/>
              </a:rPr>
              <a:t>El aguacate representa 51% y el arroz representa el 49%</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C2B29EA3-2342-44DC-9D42-B2C98A355286}"/>
              </a:ext>
            </a:extLst>
          </p:cNvPr>
          <p:cNvSpPr txBox="1"/>
          <p:nvPr/>
        </p:nvSpPr>
        <p:spPr>
          <a:xfrm>
            <a:off x="217714" y="138795"/>
            <a:ext cx="7300686" cy="658835"/>
          </a:xfrm>
          <a:prstGeom prst="rect">
            <a:avLst/>
          </a:prstGeom>
          <a:noFill/>
        </p:spPr>
        <p:txBody>
          <a:bodyPr wrap="square">
            <a:spAutoFit/>
          </a:bodyPr>
          <a:lstStyle/>
          <a:p>
            <a:pPr marL="457200">
              <a:lnSpc>
                <a:spcPct val="107000"/>
              </a:lnSpc>
            </a:pPr>
            <a:r>
              <a:rPr lang="es-DO" sz="3600" dirty="0">
                <a:effectLst/>
                <a:latin typeface="Calibri" panose="020F0502020204030204" pitchFamily="34" charset="0"/>
                <a:ea typeface="Times New Roman" panose="02020603050405020304" pitchFamily="18" charset="0"/>
                <a:cs typeface="Calibri" panose="020F0502020204030204" pitchFamily="34" charset="0"/>
              </a:rPr>
              <a:t>¿Qué porcentaje tiene cada uno?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1DB6563E-9C18-4BF9-9BE5-435F4E89DB33}"/>
              </a:ext>
            </a:extLst>
          </p:cNvPr>
          <p:cNvSpPr txBox="1"/>
          <p:nvPr/>
        </p:nvSpPr>
        <p:spPr>
          <a:xfrm>
            <a:off x="972457" y="911162"/>
            <a:ext cx="1393371"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Datos </a:t>
            </a:r>
            <a:endParaRPr lang="es-DO" sz="3600" dirty="0"/>
          </a:p>
        </p:txBody>
      </p:sp>
      <p:sp>
        <p:nvSpPr>
          <p:cNvPr id="13" name="CuadroTexto 12">
            <a:extLst>
              <a:ext uri="{FF2B5EF4-FFF2-40B4-BE49-F238E27FC236}">
                <a16:creationId xmlns:a16="http://schemas.microsoft.com/office/drawing/2014/main" id="{24EEDD74-2ABD-49A3-BF17-EF487CC74124}"/>
              </a:ext>
            </a:extLst>
          </p:cNvPr>
          <p:cNvSpPr txBox="1"/>
          <p:nvPr/>
        </p:nvSpPr>
        <p:spPr>
          <a:xfrm>
            <a:off x="972457" y="1557493"/>
            <a:ext cx="6096000"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644,000 toneladas de aguacate </a:t>
            </a:r>
            <a:endParaRPr lang="es-DO" sz="3600" dirty="0"/>
          </a:p>
        </p:txBody>
      </p:sp>
      <p:sp>
        <p:nvSpPr>
          <p:cNvPr id="14" name="CuadroTexto 13">
            <a:extLst>
              <a:ext uri="{FF2B5EF4-FFF2-40B4-BE49-F238E27FC236}">
                <a16:creationId xmlns:a16="http://schemas.microsoft.com/office/drawing/2014/main" id="{9537AFE4-F66B-47F5-B86A-FDACD8B79934}"/>
              </a:ext>
            </a:extLst>
          </p:cNvPr>
          <p:cNvSpPr txBox="1"/>
          <p:nvPr/>
        </p:nvSpPr>
        <p:spPr>
          <a:xfrm>
            <a:off x="972457" y="2203824"/>
            <a:ext cx="6096000"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627,000 toneladas de arroz </a:t>
            </a:r>
            <a:endParaRPr lang="es-DO" sz="3600" dirty="0"/>
          </a:p>
        </p:txBody>
      </p:sp>
      <p:sp>
        <p:nvSpPr>
          <p:cNvPr id="16" name="CuadroTexto 15">
            <a:extLst>
              <a:ext uri="{FF2B5EF4-FFF2-40B4-BE49-F238E27FC236}">
                <a16:creationId xmlns:a16="http://schemas.microsoft.com/office/drawing/2014/main" id="{1B86F10C-DA4B-4335-B7E5-A091D5A1DF1F}"/>
              </a:ext>
            </a:extLst>
          </p:cNvPr>
          <p:cNvSpPr txBox="1"/>
          <p:nvPr/>
        </p:nvSpPr>
        <p:spPr>
          <a:xfrm>
            <a:off x="972457" y="2954173"/>
            <a:ext cx="2220686"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Operación </a:t>
            </a:r>
            <a:endParaRPr lang="es-DO" sz="3600" dirty="0"/>
          </a:p>
        </p:txBody>
      </p: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04F72457-84D7-4BF9-8007-BD440AB73167}"/>
                  </a:ext>
                </a:extLst>
              </p:cNvPr>
              <p:cNvSpPr txBox="1"/>
              <p:nvPr/>
            </p:nvSpPr>
            <p:spPr>
              <a:xfrm>
                <a:off x="1132115" y="3659445"/>
                <a:ext cx="3033485" cy="921214"/>
              </a:xfrm>
              <a:prstGeom prst="rect">
                <a:avLst/>
              </a:prstGeom>
              <a:noFill/>
            </p:spPr>
            <p:txBody>
              <a:bodyPr wrap="square">
                <a:spAutoFit/>
              </a:bodyPr>
              <a:lstStyle/>
              <a:p>
                <a14:m>
                  <m:oMath xmlns:m="http://schemas.openxmlformats.org/officeDocument/2006/math">
                    <m:f>
                      <m:fPr>
                        <m:ctrlPr>
                          <a:rPr lang="es-DO" sz="3600" i="1" smtClean="0">
                            <a:effectLst/>
                            <a:latin typeface="Cambria Math" panose="02040503050406030204" pitchFamily="18" charset="0"/>
                            <a:ea typeface="Times New Roman" panose="02020603050405020304" pitchFamily="18" charset="0"/>
                            <a:cs typeface="Calibri" panose="020F0502020204030204" pitchFamily="34" charset="0"/>
                          </a:rPr>
                        </m:ctrlPr>
                      </m:fPr>
                      <m:num>
                        <m:r>
                          <a:rPr lang="es-DO" sz="3600" i="1">
                            <a:effectLst/>
                            <a:latin typeface="Cambria Math" panose="02040503050406030204" pitchFamily="18" charset="0"/>
                            <a:ea typeface="Times New Roman" panose="02020603050405020304" pitchFamily="18" charset="0"/>
                            <a:cs typeface="Calibri" panose="020F0502020204030204" pitchFamily="34" charset="0"/>
                          </a:rPr>
                          <m:t>644,000</m:t>
                        </m:r>
                      </m:num>
                      <m:den>
                        <m:r>
                          <a:rPr lang="es-DO" sz="3600" i="1">
                            <a:effectLst/>
                            <a:latin typeface="Cambria Math" panose="02040503050406030204" pitchFamily="18" charset="0"/>
                            <a:ea typeface="Times New Roman" panose="02020603050405020304" pitchFamily="18" charset="0"/>
                            <a:cs typeface="Calibri" panose="020F0502020204030204" pitchFamily="34" charset="0"/>
                          </a:rPr>
                          <m:t>1,271,000</m:t>
                        </m:r>
                      </m:den>
                    </m:f>
                    <m:d>
                      <m:dPr>
                        <m:ctrlPr>
                          <a:rPr lang="es-DO" sz="3600" i="1">
                            <a:effectLst/>
                            <a:latin typeface="Cambria Math" panose="02040503050406030204" pitchFamily="18" charset="0"/>
                            <a:ea typeface="Times New Roman" panose="02020603050405020304" pitchFamily="18" charset="0"/>
                            <a:cs typeface="Calibri" panose="020F0502020204030204" pitchFamily="34" charset="0"/>
                          </a:rPr>
                        </m:ctrlPr>
                      </m:dPr>
                      <m:e>
                        <m:r>
                          <a:rPr lang="es-DO" sz="3600" i="1">
                            <a:effectLst/>
                            <a:latin typeface="Cambria Math" panose="02040503050406030204" pitchFamily="18" charset="0"/>
                            <a:ea typeface="Times New Roman" panose="02020603050405020304" pitchFamily="18" charset="0"/>
                            <a:cs typeface="Calibri" panose="020F0502020204030204" pitchFamily="34" charset="0"/>
                          </a:rPr>
                          <m:t>100</m:t>
                        </m:r>
                      </m:e>
                    </m:d>
                  </m:oMath>
                </a14:m>
                <a:r>
                  <a:rPr lang="es-DO" sz="3600" dirty="0">
                    <a:effectLst/>
                    <a:latin typeface="Calibri" panose="020F0502020204030204" pitchFamily="34" charset="0"/>
                    <a:ea typeface="Times New Roman" panose="02020603050405020304" pitchFamily="18" charset="0"/>
                    <a:cs typeface="Calibri" panose="020F0502020204030204" pitchFamily="34" charset="0"/>
                  </a:rPr>
                  <a:t> </a:t>
                </a:r>
                <a:endParaRPr lang="es-DO" sz="3600" dirty="0"/>
              </a:p>
            </p:txBody>
          </p:sp>
        </mc:Choice>
        <mc:Fallback xmlns="">
          <p:sp>
            <p:nvSpPr>
              <p:cNvPr id="18" name="CuadroTexto 17">
                <a:extLst>
                  <a:ext uri="{FF2B5EF4-FFF2-40B4-BE49-F238E27FC236}">
                    <a16:creationId xmlns:a16="http://schemas.microsoft.com/office/drawing/2014/main" id="{04F72457-84D7-4BF9-8007-BD440AB73167}"/>
                  </a:ext>
                </a:extLst>
              </p:cNvPr>
              <p:cNvSpPr txBox="1">
                <a:spLocks noRot="1" noChangeAspect="1" noMove="1" noResize="1" noEditPoints="1" noAdjustHandles="1" noChangeArrowheads="1" noChangeShapeType="1" noTextEdit="1"/>
              </p:cNvSpPr>
              <p:nvPr/>
            </p:nvSpPr>
            <p:spPr>
              <a:xfrm>
                <a:off x="1132115" y="3659445"/>
                <a:ext cx="3033485" cy="921214"/>
              </a:xfrm>
              <a:prstGeom prst="rect">
                <a:avLst/>
              </a:prstGeom>
              <a:blipFill>
                <a:blip r:embed="rId2"/>
                <a:stretch>
                  <a:fillRect/>
                </a:stretch>
              </a:blipFill>
            </p:spPr>
            <p:txBody>
              <a:bodyPr/>
              <a:lstStyle/>
              <a:p>
                <a:r>
                  <a:rPr lang="es-DO">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0FFB95F7-B2B8-4199-8E4A-F70372C76519}"/>
                  </a:ext>
                </a:extLst>
              </p:cNvPr>
              <p:cNvSpPr txBox="1"/>
              <p:nvPr/>
            </p:nvSpPr>
            <p:spPr>
              <a:xfrm>
                <a:off x="4165600" y="3796886"/>
                <a:ext cx="4760686" cy="646331"/>
              </a:xfrm>
              <a:prstGeom prst="rect">
                <a:avLst/>
              </a:prstGeom>
              <a:noFill/>
            </p:spPr>
            <p:txBody>
              <a:bodyPr wrap="square">
                <a:spAutoFit/>
              </a:bodyPr>
              <a:lstStyle/>
              <a:p>
                <a14:m>
                  <m:oMath xmlns:m="http://schemas.openxmlformats.org/officeDocument/2006/math">
                    <m:r>
                      <a:rPr lang="es-MX" sz="3600" b="0" i="1" smtClean="0">
                        <a:effectLst/>
                        <a:latin typeface="Cambria Math" panose="02040503050406030204" pitchFamily="18" charset="0"/>
                        <a:ea typeface="Times New Roman" panose="02020603050405020304" pitchFamily="18" charset="0"/>
                        <a:cs typeface="Calibri" panose="020F0502020204030204" pitchFamily="34" charset="0"/>
                      </a:rPr>
                      <m:t>=</m:t>
                    </m:r>
                    <m:d>
                      <m:dPr>
                        <m:ctrlPr>
                          <a:rPr lang="es-DO" sz="3600" i="1" smtClean="0">
                            <a:effectLst/>
                            <a:latin typeface="Cambria Math" panose="02040503050406030204" pitchFamily="18" charset="0"/>
                            <a:ea typeface="Times New Roman" panose="02020603050405020304" pitchFamily="18" charset="0"/>
                            <a:cs typeface="Calibri" panose="020F0502020204030204" pitchFamily="34" charset="0"/>
                          </a:rPr>
                        </m:ctrlPr>
                      </m:dPr>
                      <m:e>
                        <m:r>
                          <a:rPr lang="es-DO" sz="3600" i="1">
                            <a:effectLst/>
                            <a:latin typeface="Cambria Math" panose="02040503050406030204" pitchFamily="18" charset="0"/>
                            <a:ea typeface="Times New Roman" panose="02020603050405020304" pitchFamily="18" charset="0"/>
                            <a:cs typeface="Calibri" panose="020F0502020204030204" pitchFamily="34" charset="0"/>
                          </a:rPr>
                          <m:t>0.51</m:t>
                        </m:r>
                      </m:e>
                    </m:d>
                    <m:d>
                      <m:dPr>
                        <m:ctrlPr>
                          <a:rPr lang="es-DO" sz="3600" i="1">
                            <a:effectLst/>
                            <a:latin typeface="Cambria Math" panose="02040503050406030204" pitchFamily="18" charset="0"/>
                            <a:ea typeface="Times New Roman" panose="02020603050405020304" pitchFamily="18" charset="0"/>
                            <a:cs typeface="Calibri" panose="020F0502020204030204" pitchFamily="34" charset="0"/>
                          </a:rPr>
                        </m:ctrlPr>
                      </m:dPr>
                      <m:e>
                        <m:r>
                          <a:rPr lang="es-DO" sz="3600" i="1">
                            <a:effectLst/>
                            <a:latin typeface="Cambria Math" panose="02040503050406030204" pitchFamily="18" charset="0"/>
                            <a:ea typeface="Times New Roman" panose="02020603050405020304" pitchFamily="18" charset="0"/>
                            <a:cs typeface="Calibri" panose="020F0502020204030204" pitchFamily="34" charset="0"/>
                          </a:rPr>
                          <m:t>100</m:t>
                        </m:r>
                      </m:e>
                    </m:d>
                    <m:r>
                      <a:rPr lang="es-DO" sz="3600" i="1">
                        <a:effectLst/>
                        <a:latin typeface="Cambria Math" panose="02040503050406030204" pitchFamily="18" charset="0"/>
                        <a:ea typeface="Times New Roman" panose="02020603050405020304" pitchFamily="18" charset="0"/>
                        <a:cs typeface="Calibri" panose="020F0502020204030204" pitchFamily="34" charset="0"/>
                      </a:rPr>
                      <m:t>=51%</m:t>
                    </m:r>
                  </m:oMath>
                </a14:m>
                <a:r>
                  <a:rPr lang="es-DO" sz="3600" dirty="0">
                    <a:effectLst/>
                    <a:latin typeface="Calibri" panose="020F0502020204030204" pitchFamily="34" charset="0"/>
                    <a:ea typeface="Times New Roman" panose="02020603050405020304" pitchFamily="18" charset="0"/>
                    <a:cs typeface="Calibri" panose="020F0502020204030204" pitchFamily="34" charset="0"/>
                  </a:rPr>
                  <a:t> </a:t>
                </a:r>
                <a:endParaRPr lang="es-DO" sz="3600" dirty="0"/>
              </a:p>
            </p:txBody>
          </p:sp>
        </mc:Choice>
        <mc:Fallback xmlns="">
          <p:sp>
            <p:nvSpPr>
              <p:cNvPr id="20" name="CuadroTexto 19">
                <a:extLst>
                  <a:ext uri="{FF2B5EF4-FFF2-40B4-BE49-F238E27FC236}">
                    <a16:creationId xmlns:a16="http://schemas.microsoft.com/office/drawing/2014/main" id="{0FFB95F7-B2B8-4199-8E4A-F70372C76519}"/>
                  </a:ext>
                </a:extLst>
              </p:cNvPr>
              <p:cNvSpPr txBox="1">
                <a:spLocks noRot="1" noChangeAspect="1" noMove="1" noResize="1" noEditPoints="1" noAdjustHandles="1" noChangeArrowheads="1" noChangeShapeType="1" noTextEdit="1"/>
              </p:cNvSpPr>
              <p:nvPr/>
            </p:nvSpPr>
            <p:spPr>
              <a:xfrm>
                <a:off x="4165600" y="3796886"/>
                <a:ext cx="4760686" cy="646331"/>
              </a:xfrm>
              <a:prstGeom prst="rect">
                <a:avLst/>
              </a:prstGeom>
              <a:blipFill>
                <a:blip r:embed="rId3"/>
                <a:stretch>
                  <a:fillRect/>
                </a:stretch>
              </a:blipFill>
            </p:spPr>
            <p:txBody>
              <a:bodyPr/>
              <a:lstStyle/>
              <a:p>
                <a:r>
                  <a:rPr lang="es-DO">
                    <a:noFill/>
                  </a:rPr>
                  <a:t> </a:t>
                </a:r>
              </a:p>
            </p:txBody>
          </p:sp>
        </mc:Fallback>
      </mc:AlternateContent>
      <p:sp>
        <p:nvSpPr>
          <p:cNvPr id="22" name="CuadroTexto 21">
            <a:extLst>
              <a:ext uri="{FF2B5EF4-FFF2-40B4-BE49-F238E27FC236}">
                <a16:creationId xmlns:a16="http://schemas.microsoft.com/office/drawing/2014/main" id="{9674AD03-E693-4EB8-88F6-C762E422274F}"/>
              </a:ext>
            </a:extLst>
          </p:cNvPr>
          <p:cNvSpPr txBox="1"/>
          <p:nvPr/>
        </p:nvSpPr>
        <p:spPr>
          <a:xfrm>
            <a:off x="609601" y="4738026"/>
            <a:ext cx="2583542" cy="658835"/>
          </a:xfrm>
          <a:prstGeom prst="rect">
            <a:avLst/>
          </a:prstGeom>
          <a:noFill/>
        </p:spPr>
        <p:txBody>
          <a:bodyPr wrap="square">
            <a:spAutoFit/>
          </a:bodyPr>
          <a:lstStyle/>
          <a:p>
            <a:pPr marL="457200">
              <a:lnSpc>
                <a:spcPct val="107000"/>
              </a:lnSpc>
            </a:pPr>
            <a:r>
              <a:rPr lang="es-DO" sz="3600" dirty="0">
                <a:effectLst/>
                <a:latin typeface="Calibri" panose="020F0502020204030204" pitchFamily="34" charset="0"/>
                <a:ea typeface="Times New Roman" panose="02020603050405020304" pitchFamily="18" charset="0"/>
                <a:cs typeface="Calibri" panose="020F0502020204030204" pitchFamily="34" charset="0"/>
              </a:rPr>
              <a:t>Respuesta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7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arn(inVertic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arn(inVertical)">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3" grpId="0"/>
      <p:bldP spid="14" grpId="0"/>
      <p:bldP spid="16" grpId="0"/>
      <p:bldP spid="18" grpId="0"/>
      <p:bldP spid="20"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F5EE2B23-0235-4212-9B03-CA1AE7B7BF02}"/>
              </a:ext>
            </a:extLst>
          </p:cNvPr>
          <p:cNvSpPr txBox="1"/>
          <p:nvPr/>
        </p:nvSpPr>
        <p:spPr>
          <a:xfrm>
            <a:off x="0" y="0"/>
            <a:ext cx="12192000" cy="2308324"/>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La Economía de República Dominicana es la 8va economía de América latina siendo también a la vez la más grande e importante de toda Centro América y el Caribe ocupando el primer puesto y obteniendo el liderazgo regional. </a:t>
            </a:r>
            <a:endParaRPr lang="es-DO" sz="3600" dirty="0"/>
          </a:p>
        </p:txBody>
      </p:sp>
      <p:sp>
        <p:nvSpPr>
          <p:cNvPr id="9" name="CuadroTexto 8">
            <a:extLst>
              <a:ext uri="{FF2B5EF4-FFF2-40B4-BE49-F238E27FC236}">
                <a16:creationId xmlns:a16="http://schemas.microsoft.com/office/drawing/2014/main" id="{54BD0DCB-22AE-456C-9010-4FD28A9A3B43}"/>
              </a:ext>
            </a:extLst>
          </p:cNvPr>
          <p:cNvSpPr txBox="1"/>
          <p:nvPr/>
        </p:nvSpPr>
        <p:spPr>
          <a:xfrm>
            <a:off x="0" y="2059349"/>
            <a:ext cx="12192000" cy="1200329"/>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Desde el año 2012 la economía Dominicana es la de mayor crecimiento de toda América latina. </a:t>
            </a:r>
            <a:endParaRPr lang="es-DO" sz="3600" dirty="0"/>
          </a:p>
        </p:txBody>
      </p:sp>
      <p:sp>
        <p:nvSpPr>
          <p:cNvPr id="11" name="CuadroTexto 10">
            <a:extLst>
              <a:ext uri="{FF2B5EF4-FFF2-40B4-BE49-F238E27FC236}">
                <a16:creationId xmlns:a16="http://schemas.microsoft.com/office/drawing/2014/main" id="{AA39F7F4-C184-48AC-85CB-B1C5EF5D0773}"/>
              </a:ext>
            </a:extLst>
          </p:cNvPr>
          <p:cNvSpPr txBox="1"/>
          <p:nvPr/>
        </p:nvSpPr>
        <p:spPr>
          <a:xfrm>
            <a:off x="0" y="3259678"/>
            <a:ext cx="12192000" cy="3622787"/>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Calibri" panose="020F0502020204030204" pitchFamily="34" charset="0"/>
                <a:cs typeface="Calibri" panose="020F0502020204030204" pitchFamily="34" charset="0"/>
              </a:rPr>
              <a:t>Según muestran los últimos datos, el producto interno bruto (PIB) de la economía dominicana ha crecido en promedio en un 6.37 % durante la Década de 1970, un 3.80 % durante la Década de 1980, un 4.98 % durante la Década de 1990, un 4.31 % durante la década de 2000 y un 5.63 % durante la década de 2010</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39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DCF57FF-81C5-4B81-BF95-A390F7070F4C}"/>
              </a:ext>
            </a:extLst>
          </p:cNvPr>
          <p:cNvSpPr txBox="1"/>
          <p:nvPr/>
        </p:nvSpPr>
        <p:spPr>
          <a:xfrm>
            <a:off x="0" y="-133593"/>
            <a:ext cx="12192000" cy="3029997"/>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Calibri" panose="020F0502020204030204" pitchFamily="34" charset="0"/>
                <a:cs typeface="Calibri" panose="020F0502020204030204" pitchFamily="34" charset="0"/>
              </a:rPr>
              <a:t>La economía dominicana depende principalmente del comercio exterior, los servicios, la minería, la industria farmacéutica, componentes electrónicos, equipos médicos, minería, textil y calzado y el turismo, siendo estos sectores los pilares de una economía diversificada y una industria altamente desarrollada.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E516A370-4BBF-45A6-8FA9-8FF90DDEBF0B}"/>
              </a:ext>
            </a:extLst>
          </p:cNvPr>
          <p:cNvSpPr txBox="1"/>
          <p:nvPr/>
        </p:nvSpPr>
        <p:spPr>
          <a:xfrm>
            <a:off x="0" y="2896404"/>
            <a:ext cx="3176954" cy="646331"/>
          </a:xfrm>
          <a:prstGeom prst="rect">
            <a:avLst/>
          </a:prstGeom>
          <a:noFill/>
        </p:spPr>
        <p:txBody>
          <a:bodyPr wrap="square">
            <a:spAutoFit/>
          </a:bodyPr>
          <a:lstStyle/>
          <a:p>
            <a:r>
              <a:rPr lang="es-ES_tradnl" sz="3600" b="1" dirty="0">
                <a:effectLst/>
                <a:latin typeface="Calibri" panose="020F0502020204030204" pitchFamily="34" charset="0"/>
                <a:ea typeface="Calibri" panose="020F0502020204030204" pitchFamily="34" charset="0"/>
                <a:cs typeface="Times New Roman" panose="02020603050405020304" pitchFamily="18" charset="0"/>
              </a:rPr>
              <a:t>Sector primario</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7240849E-1E67-429C-BE98-F095C08E28FC}"/>
              </a:ext>
            </a:extLst>
          </p:cNvPr>
          <p:cNvSpPr txBox="1"/>
          <p:nvPr/>
        </p:nvSpPr>
        <p:spPr>
          <a:xfrm>
            <a:off x="37514" y="3879564"/>
            <a:ext cx="2527495" cy="646331"/>
          </a:xfrm>
          <a:prstGeom prst="rect">
            <a:avLst/>
          </a:prstGeom>
          <a:noFill/>
        </p:spPr>
        <p:txBody>
          <a:bodyPr wrap="square">
            <a:spAutoFit/>
          </a:bodyPr>
          <a:lstStyle/>
          <a:p>
            <a:r>
              <a:rPr lang="es-ES_tradnl" sz="3600" b="1" i="1" dirty="0">
                <a:effectLst/>
                <a:latin typeface="Calibri" panose="020F0502020204030204" pitchFamily="34" charset="0"/>
                <a:ea typeface="Calibri" panose="020F0502020204030204" pitchFamily="34" charset="0"/>
                <a:cs typeface="Times New Roman" panose="02020603050405020304" pitchFamily="18" charset="0"/>
              </a:rPr>
              <a:t>Agricultura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A3189572-D789-47E9-9D0E-9DDB6955DABF}"/>
              </a:ext>
            </a:extLst>
          </p:cNvPr>
          <p:cNvSpPr txBox="1"/>
          <p:nvPr/>
        </p:nvSpPr>
        <p:spPr>
          <a:xfrm>
            <a:off x="37514" y="4525895"/>
            <a:ext cx="12116972" cy="1754326"/>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República Dominicana es uno de los 5 principales productores mundiales de papaya y aguacate y uno de los 10 mayores productores de cacao.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38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4AFE2D3F-56F8-415D-B87D-F7BD9099EEE3}"/>
              </a:ext>
            </a:extLst>
          </p:cNvPr>
          <p:cNvSpPr txBox="1"/>
          <p:nvPr/>
        </p:nvSpPr>
        <p:spPr>
          <a:xfrm>
            <a:off x="0" y="0"/>
            <a:ext cx="12192000" cy="1200329"/>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En 2018, República Dominicana produjo 644 mil toneladas de aguacate (es el segundo productor más grande del mundo).</a:t>
            </a:r>
            <a:endParaRPr lang="es-DO" sz="3600" dirty="0"/>
          </a:p>
        </p:txBody>
      </p:sp>
      <p:sp>
        <p:nvSpPr>
          <p:cNvPr id="7" name="CuadroTexto 6">
            <a:extLst>
              <a:ext uri="{FF2B5EF4-FFF2-40B4-BE49-F238E27FC236}">
                <a16:creationId xmlns:a16="http://schemas.microsoft.com/office/drawing/2014/main" id="{4313176F-AB62-4419-AA8D-8E61407628A5}"/>
              </a:ext>
            </a:extLst>
          </p:cNvPr>
          <p:cNvSpPr txBox="1"/>
          <p:nvPr/>
        </p:nvSpPr>
        <p:spPr>
          <a:xfrm>
            <a:off x="0" y="1458685"/>
            <a:ext cx="12192000" cy="1200329"/>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1 millón de toneladas de papaya (es el cuarto productor más grande del mundo).</a:t>
            </a:r>
            <a:endParaRPr lang="es-DO" sz="3600" dirty="0"/>
          </a:p>
        </p:txBody>
      </p:sp>
      <p:sp>
        <p:nvSpPr>
          <p:cNvPr id="9" name="CuadroTexto 8">
            <a:extLst>
              <a:ext uri="{FF2B5EF4-FFF2-40B4-BE49-F238E27FC236}">
                <a16:creationId xmlns:a16="http://schemas.microsoft.com/office/drawing/2014/main" id="{76775B71-BF6F-4A77-9461-929D741D297A}"/>
              </a:ext>
            </a:extLst>
          </p:cNvPr>
          <p:cNvSpPr txBox="1"/>
          <p:nvPr/>
        </p:nvSpPr>
        <p:spPr>
          <a:xfrm>
            <a:off x="-1" y="2740301"/>
            <a:ext cx="8918917"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5.2 millones de toneladas de caña de azúcar.</a:t>
            </a:r>
            <a:endParaRPr lang="es-DO" sz="3600" dirty="0"/>
          </a:p>
        </p:txBody>
      </p:sp>
      <p:sp>
        <p:nvSpPr>
          <p:cNvPr id="11" name="CuadroTexto 10">
            <a:extLst>
              <a:ext uri="{FF2B5EF4-FFF2-40B4-BE49-F238E27FC236}">
                <a16:creationId xmlns:a16="http://schemas.microsoft.com/office/drawing/2014/main" id="{855A6D3D-3DA1-4E33-AD9A-B10D90D37FF5}"/>
              </a:ext>
            </a:extLst>
          </p:cNvPr>
          <p:cNvSpPr txBox="1"/>
          <p:nvPr/>
        </p:nvSpPr>
        <p:spPr>
          <a:xfrm>
            <a:off x="-1" y="3429000"/>
            <a:ext cx="7371471"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2,1 millones de toneladas de plátano.</a:t>
            </a:r>
            <a:endParaRPr lang="es-DO" sz="3600" dirty="0"/>
          </a:p>
        </p:txBody>
      </p:sp>
      <p:sp>
        <p:nvSpPr>
          <p:cNvPr id="13" name="CuadroTexto 12">
            <a:extLst>
              <a:ext uri="{FF2B5EF4-FFF2-40B4-BE49-F238E27FC236}">
                <a16:creationId xmlns:a16="http://schemas.microsoft.com/office/drawing/2014/main" id="{F857E598-FBF9-44EB-A4E8-4F840F94FAF6}"/>
              </a:ext>
            </a:extLst>
          </p:cNvPr>
          <p:cNvSpPr txBox="1"/>
          <p:nvPr/>
        </p:nvSpPr>
        <p:spPr>
          <a:xfrm>
            <a:off x="14068" y="4208197"/>
            <a:ext cx="5198013"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85 mil toneladas de cacao.</a:t>
            </a:r>
            <a:endParaRPr lang="es-DO" sz="3600" dirty="0"/>
          </a:p>
        </p:txBody>
      </p:sp>
      <p:sp>
        <p:nvSpPr>
          <p:cNvPr id="8" name="CuadroTexto 7">
            <a:extLst>
              <a:ext uri="{FF2B5EF4-FFF2-40B4-BE49-F238E27FC236}">
                <a16:creationId xmlns:a16="http://schemas.microsoft.com/office/drawing/2014/main" id="{A6FE2E16-D9CE-475E-B33F-ED942364E29E}"/>
              </a:ext>
            </a:extLst>
          </p:cNvPr>
          <p:cNvSpPr txBox="1"/>
          <p:nvPr/>
        </p:nvSpPr>
        <p:spPr>
          <a:xfrm>
            <a:off x="84306" y="6298160"/>
            <a:ext cx="12192000" cy="461665"/>
          </a:xfrm>
          <a:prstGeom prst="rect">
            <a:avLst/>
          </a:prstGeom>
          <a:noFill/>
        </p:spPr>
        <p:txBody>
          <a:bodyPr wrap="square">
            <a:spAutoFit/>
          </a:bodyPr>
          <a:lstStyle/>
          <a:p>
            <a:r>
              <a:rPr lang="es-MX" sz="1200" b="0" i="0" u="none" strike="noStrike" dirty="0">
                <a:solidFill>
                  <a:srgbClr val="202122"/>
                </a:solidFill>
                <a:effectLst/>
                <a:latin typeface="Arial" panose="020B0604020202020204" pitchFamily="34" charset="0"/>
              </a:rPr>
              <a:t>La </a:t>
            </a:r>
            <a:r>
              <a:rPr lang="es-MX" sz="1200" b="1" i="0" u="none" strike="noStrike" dirty="0">
                <a:solidFill>
                  <a:srgbClr val="202122"/>
                </a:solidFill>
                <a:effectLst/>
                <a:latin typeface="Arial" panose="020B0604020202020204" pitchFamily="34" charset="0"/>
              </a:rPr>
              <a:t>tonelada</a:t>
            </a:r>
            <a:r>
              <a:rPr lang="es-MX" sz="1200" b="0" i="0" u="none" strike="noStrike" dirty="0">
                <a:solidFill>
                  <a:srgbClr val="202122"/>
                </a:solidFill>
                <a:effectLst/>
                <a:latin typeface="Arial" panose="020B0604020202020204" pitchFamily="34" charset="0"/>
              </a:rPr>
              <a:t> o </a:t>
            </a:r>
            <a:r>
              <a:rPr lang="es-MX" sz="1200" b="1" i="0" u="none" strike="noStrike" dirty="0" err="1">
                <a:solidFill>
                  <a:srgbClr val="202122"/>
                </a:solidFill>
                <a:effectLst/>
                <a:latin typeface="Arial" panose="020B0604020202020204" pitchFamily="34" charset="0"/>
              </a:rPr>
              <a:t>megagramo</a:t>
            </a:r>
            <a:r>
              <a:rPr lang="es-MX" sz="1200" b="0" i="0" u="none" strike="noStrike" dirty="0">
                <a:solidFill>
                  <a:srgbClr val="202122"/>
                </a:solidFill>
                <a:effectLst/>
                <a:latin typeface="Arial" panose="020B0604020202020204" pitchFamily="34" charset="0"/>
              </a:rPr>
              <a:t> (de </a:t>
            </a:r>
            <a:r>
              <a:rPr lang="es-MX" sz="1200" b="0" i="1" u="none" strike="noStrike" dirty="0">
                <a:solidFill>
                  <a:srgbClr val="202122"/>
                </a:solidFill>
                <a:effectLst/>
                <a:latin typeface="Arial" panose="020B0604020202020204" pitchFamily="34" charset="0"/>
              </a:rPr>
              <a:t>tonel</a:t>
            </a:r>
            <a:r>
              <a:rPr lang="es-MX" sz="1200" b="0" i="0" u="none" strike="noStrike" dirty="0">
                <a:solidFill>
                  <a:srgbClr val="202122"/>
                </a:solidFill>
                <a:effectLst/>
                <a:latin typeface="Arial" panose="020B0604020202020204" pitchFamily="34" charset="0"/>
              </a:rPr>
              <a:t>, y esta del diminutivo del </a:t>
            </a:r>
            <a:r>
              <a:rPr lang="es-MX" sz="1200" b="0" i="0" u="none" strike="noStrike" dirty="0">
                <a:solidFill>
                  <a:srgbClr val="0645AD"/>
                </a:solidFill>
                <a:effectLst/>
                <a:latin typeface="Arial" panose="020B0604020202020204" pitchFamily="34" charset="0"/>
                <a:hlinkClick r:id="rId2" tooltip="Idioma francés"/>
              </a:rPr>
              <a:t>francés</a:t>
            </a:r>
            <a:r>
              <a:rPr lang="es-MX" sz="1200" b="0" i="0" u="none" strike="noStrike" dirty="0">
                <a:solidFill>
                  <a:srgbClr val="202122"/>
                </a:solidFill>
                <a:effectLst/>
                <a:latin typeface="Arial" panose="020B0604020202020204" pitchFamily="34" charset="0"/>
              </a:rPr>
              <a:t> antiguo </a:t>
            </a:r>
            <a:r>
              <a:rPr lang="es-MX" sz="1200" b="0" i="1" u="none" strike="noStrike" dirty="0" err="1">
                <a:solidFill>
                  <a:srgbClr val="202122"/>
                </a:solidFill>
                <a:effectLst/>
                <a:latin typeface="Arial" panose="020B0604020202020204" pitchFamily="34" charset="0"/>
              </a:rPr>
              <a:t>tonne</a:t>
            </a:r>
            <a:r>
              <a:rPr lang="es-MX" sz="1200" b="0" i="0" u="none" strike="noStrike" dirty="0">
                <a:solidFill>
                  <a:srgbClr val="202122"/>
                </a:solidFill>
                <a:effectLst/>
                <a:latin typeface="Arial" panose="020B0604020202020204" pitchFamily="34" charset="0"/>
              </a:rPr>
              <a:t> ‘tonel grande’)</a:t>
            </a:r>
            <a:r>
              <a:rPr lang="es-MX" sz="1200" b="0" i="0" u="none" strike="noStrike" baseline="30000" dirty="0">
                <a:solidFill>
                  <a:srgbClr val="0645AD"/>
                </a:solidFill>
                <a:effectLst/>
                <a:latin typeface="Arial" panose="020B0604020202020204" pitchFamily="34" charset="0"/>
                <a:hlinkClick r:id="rId3"/>
              </a:rPr>
              <a:t>1</a:t>
            </a:r>
            <a:r>
              <a:rPr lang="es-MX" sz="1200" b="0" i="0" u="none" strike="noStrike" dirty="0">
                <a:solidFill>
                  <a:srgbClr val="202122"/>
                </a:solidFill>
                <a:effectLst/>
                <a:latin typeface="Arial" panose="020B0604020202020204" pitchFamily="34" charset="0"/>
              </a:rPr>
              <a:t>​</a:t>
            </a:r>
            <a:r>
              <a:rPr lang="es-MX" sz="1200" b="0" i="0" u="none" strike="noStrike" baseline="30000" dirty="0">
                <a:solidFill>
                  <a:srgbClr val="0645AD"/>
                </a:solidFill>
                <a:effectLst/>
                <a:latin typeface="Arial" panose="020B0604020202020204" pitchFamily="34" charset="0"/>
                <a:hlinkClick r:id="rId4"/>
              </a:rPr>
              <a:t>2</a:t>
            </a:r>
            <a:r>
              <a:rPr lang="es-MX" sz="1200" b="0" i="0" u="none" strike="noStrike" dirty="0">
                <a:solidFill>
                  <a:srgbClr val="202122"/>
                </a:solidFill>
                <a:effectLst/>
                <a:latin typeface="Arial" panose="020B0604020202020204" pitchFamily="34" charset="0"/>
              </a:rPr>
              <a:t>​ es una </a:t>
            </a:r>
            <a:r>
              <a:rPr lang="es-MX" sz="1200" b="0" i="0" u="none" strike="noStrike" dirty="0">
                <a:solidFill>
                  <a:srgbClr val="0645AD"/>
                </a:solidFill>
                <a:effectLst/>
                <a:latin typeface="Arial" panose="020B0604020202020204" pitchFamily="34" charset="0"/>
                <a:hlinkClick r:id="rId5" tooltip="Unidad de medida"/>
              </a:rPr>
              <a:t>unidad de medida</a:t>
            </a:r>
            <a:r>
              <a:rPr lang="es-MX" sz="1200" b="0" i="0" u="none" strike="noStrike" dirty="0">
                <a:solidFill>
                  <a:srgbClr val="202122"/>
                </a:solidFill>
                <a:effectLst/>
                <a:latin typeface="Arial" panose="020B0604020202020204" pitchFamily="34" charset="0"/>
              </a:rPr>
              <a:t> de </a:t>
            </a:r>
            <a:r>
              <a:rPr lang="es-MX" sz="1200" b="0" i="0" u="none" strike="noStrike" dirty="0">
                <a:solidFill>
                  <a:srgbClr val="0645AD"/>
                </a:solidFill>
                <a:effectLst/>
                <a:latin typeface="Arial" panose="020B0604020202020204" pitchFamily="34" charset="0"/>
                <a:hlinkClick r:id="rId6" tooltip="Masa"/>
              </a:rPr>
              <a:t>masa</a:t>
            </a:r>
            <a:r>
              <a:rPr lang="es-MX" sz="1200" b="0" i="0" u="none" strike="noStrike" dirty="0">
                <a:solidFill>
                  <a:srgbClr val="202122"/>
                </a:solidFill>
                <a:effectLst/>
                <a:latin typeface="Arial" panose="020B0604020202020204" pitchFamily="34" charset="0"/>
              </a:rPr>
              <a:t> en el </a:t>
            </a:r>
            <a:r>
              <a:rPr lang="es-MX" sz="1200" b="0" i="0" u="none" strike="noStrike" dirty="0">
                <a:solidFill>
                  <a:srgbClr val="0645AD"/>
                </a:solidFill>
                <a:effectLst/>
                <a:latin typeface="Arial" panose="020B0604020202020204" pitchFamily="34" charset="0"/>
                <a:hlinkClick r:id="rId7" tooltip="Sistema métrico decimal"/>
              </a:rPr>
              <a:t>sistema métrico decimal</a:t>
            </a:r>
            <a:r>
              <a:rPr lang="es-MX" sz="1200" b="0" i="0" u="none" strike="noStrike" dirty="0">
                <a:solidFill>
                  <a:srgbClr val="202122"/>
                </a:solidFill>
                <a:effectLst/>
                <a:latin typeface="Arial" panose="020B0604020202020204" pitchFamily="34" charset="0"/>
              </a:rPr>
              <a:t> y actualmente de masa en el </a:t>
            </a:r>
            <a:r>
              <a:rPr lang="es-MX" sz="1200" b="0" i="0" u="none" strike="noStrike" dirty="0">
                <a:solidFill>
                  <a:srgbClr val="0645AD"/>
                </a:solidFill>
                <a:effectLst/>
                <a:latin typeface="Arial" panose="020B0604020202020204" pitchFamily="34" charset="0"/>
                <a:hlinkClick r:id="rId8"/>
              </a:rPr>
              <a:t>Sistema Internacional de Unidades</a:t>
            </a:r>
            <a:r>
              <a:rPr lang="es-MX" sz="1200" b="0" i="0" u="none" strike="noStrike" dirty="0">
                <a:solidFill>
                  <a:srgbClr val="202122"/>
                </a:solidFill>
                <a:effectLst/>
                <a:latin typeface="Arial" panose="020B0604020202020204" pitchFamily="34" charset="0"/>
              </a:rPr>
              <a:t> (SI) que equivale a 1000 kg. Su símbolo es </a:t>
            </a:r>
            <a:r>
              <a:rPr lang="es-MX" sz="1200" b="1" i="0" u="none" strike="noStrike" dirty="0">
                <a:solidFill>
                  <a:srgbClr val="202122"/>
                </a:solidFill>
                <a:effectLst/>
                <a:latin typeface="Arial" panose="020B0604020202020204" pitchFamily="34" charset="0"/>
              </a:rPr>
              <a:t>t</a:t>
            </a:r>
            <a:endParaRPr lang="es-DO" sz="1200" dirty="0"/>
          </a:p>
        </p:txBody>
      </p:sp>
    </p:spTree>
    <p:extLst>
      <p:ext uri="{BB962C8B-B14F-4D97-AF65-F5344CB8AC3E}">
        <p14:creationId xmlns:p14="http://schemas.microsoft.com/office/powerpoint/2010/main" val="248290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A1E0980-9AEE-4D5B-BF0C-6D438123FB1B}"/>
              </a:ext>
            </a:extLst>
          </p:cNvPr>
          <p:cNvSpPr txBox="1"/>
          <p:nvPr/>
        </p:nvSpPr>
        <p:spPr>
          <a:xfrm>
            <a:off x="14067" y="3778398"/>
            <a:ext cx="12192000" cy="1200329"/>
          </a:xfrm>
          <a:prstGeom prst="rect">
            <a:avLst/>
          </a:prstGeom>
          <a:noFill/>
        </p:spPr>
        <p:txBody>
          <a:bodyPr wrap="square">
            <a:spAutoFit/>
          </a:bodyPr>
          <a:lstStyle/>
          <a:p>
            <a:r>
              <a:rPr lang="es-ES_tradnl" sz="3600" dirty="0">
                <a:latin typeface="Calibri" panose="020F0502020204030204" pitchFamily="34" charset="0"/>
                <a:ea typeface="Calibri" panose="020F0502020204030204" pitchFamily="34" charset="0"/>
                <a:cs typeface="Times New Roman" panose="02020603050405020304" pitchFamily="18" charset="0"/>
              </a:rPr>
              <a:t>A</a:t>
            </a:r>
            <a:r>
              <a:rPr lang="es-ES_tradnl" sz="3600" dirty="0">
                <a:effectLst/>
                <a:latin typeface="Calibri" panose="020F0502020204030204" pitchFamily="34" charset="0"/>
                <a:ea typeface="Calibri" panose="020F0502020204030204" pitchFamily="34" charset="0"/>
                <a:cs typeface="Times New Roman" panose="02020603050405020304" pitchFamily="18" charset="0"/>
              </a:rPr>
              <a:t>demás de producciones menores de otros productos agrícolas como papa(patata), limón, melón, cebolla y ñame.</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F96C27ED-D1D7-452D-B740-C2547BBF4C66}"/>
              </a:ext>
            </a:extLst>
          </p:cNvPr>
          <p:cNvSpPr txBox="1"/>
          <p:nvPr/>
        </p:nvSpPr>
        <p:spPr>
          <a:xfrm>
            <a:off x="14067" y="0"/>
            <a:ext cx="7427741"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442 mil toneladas de aceite de palma.</a:t>
            </a:r>
            <a:endParaRPr lang="es-DO" sz="3600" dirty="0"/>
          </a:p>
        </p:txBody>
      </p:sp>
      <p:sp>
        <p:nvSpPr>
          <p:cNvPr id="7" name="CuadroTexto 6">
            <a:extLst>
              <a:ext uri="{FF2B5EF4-FFF2-40B4-BE49-F238E27FC236}">
                <a16:creationId xmlns:a16="http://schemas.microsoft.com/office/drawing/2014/main" id="{5673A1A1-1C1E-49EF-A5D6-5CC54D6EA24A}"/>
              </a:ext>
            </a:extLst>
          </p:cNvPr>
          <p:cNvSpPr txBox="1"/>
          <p:nvPr/>
        </p:nvSpPr>
        <p:spPr>
          <a:xfrm>
            <a:off x="14067" y="646331"/>
            <a:ext cx="5219115"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407 mil toneladas de piña.</a:t>
            </a:r>
            <a:endParaRPr lang="es-DO" sz="3600" dirty="0"/>
          </a:p>
        </p:txBody>
      </p:sp>
      <p:sp>
        <p:nvSpPr>
          <p:cNvPr id="9" name="CuadroTexto 8">
            <a:extLst>
              <a:ext uri="{FF2B5EF4-FFF2-40B4-BE49-F238E27FC236}">
                <a16:creationId xmlns:a16="http://schemas.microsoft.com/office/drawing/2014/main" id="{45F6E7A3-B65A-4684-8E4E-A62DF9081E91}"/>
              </a:ext>
            </a:extLst>
          </p:cNvPr>
          <p:cNvSpPr txBox="1"/>
          <p:nvPr/>
        </p:nvSpPr>
        <p:spPr>
          <a:xfrm>
            <a:off x="0" y="1290876"/>
            <a:ext cx="5219115"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403 mil toneladas de coco.</a:t>
            </a:r>
            <a:endParaRPr lang="es-DO" sz="3600" dirty="0"/>
          </a:p>
        </p:txBody>
      </p:sp>
      <p:sp>
        <p:nvSpPr>
          <p:cNvPr id="11" name="CuadroTexto 10">
            <a:extLst>
              <a:ext uri="{FF2B5EF4-FFF2-40B4-BE49-F238E27FC236}">
                <a16:creationId xmlns:a16="http://schemas.microsoft.com/office/drawing/2014/main" id="{F9744374-FA96-4302-9A4A-B64A5F5C0CEB}"/>
              </a:ext>
            </a:extLst>
          </p:cNvPr>
          <p:cNvSpPr txBox="1"/>
          <p:nvPr/>
        </p:nvSpPr>
        <p:spPr>
          <a:xfrm>
            <a:off x="-51581" y="1937207"/>
            <a:ext cx="5219115"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627 mil toneladas de arroz</a:t>
            </a:r>
            <a:endParaRPr lang="es-DO" sz="3600" dirty="0"/>
          </a:p>
        </p:txBody>
      </p:sp>
      <p:sp>
        <p:nvSpPr>
          <p:cNvPr id="13" name="CuadroTexto 12">
            <a:extLst>
              <a:ext uri="{FF2B5EF4-FFF2-40B4-BE49-F238E27FC236}">
                <a16:creationId xmlns:a16="http://schemas.microsoft.com/office/drawing/2014/main" id="{A10C5127-B8B7-4621-B57E-97FDB3E8C64D}"/>
              </a:ext>
            </a:extLst>
          </p:cNvPr>
          <p:cNvSpPr txBox="1"/>
          <p:nvPr/>
        </p:nvSpPr>
        <p:spPr>
          <a:xfrm>
            <a:off x="-51582" y="2535530"/>
            <a:ext cx="7493389"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160 mil toneladas de mandioca(yuca)</a:t>
            </a:r>
            <a:endParaRPr lang="es-DO" sz="3600" dirty="0"/>
          </a:p>
        </p:txBody>
      </p:sp>
      <p:sp>
        <p:nvSpPr>
          <p:cNvPr id="15" name="CuadroTexto 14">
            <a:extLst>
              <a:ext uri="{FF2B5EF4-FFF2-40B4-BE49-F238E27FC236}">
                <a16:creationId xmlns:a16="http://schemas.microsoft.com/office/drawing/2014/main" id="{751DB7B1-41D1-4CB5-A925-61311BA0531B}"/>
              </a:ext>
            </a:extLst>
          </p:cNvPr>
          <p:cNvSpPr txBox="1"/>
          <p:nvPr/>
        </p:nvSpPr>
        <p:spPr>
          <a:xfrm>
            <a:off x="-51581" y="3180075"/>
            <a:ext cx="6224954" cy="646331"/>
          </a:xfrm>
          <a:prstGeom prst="rect">
            <a:avLst/>
          </a:prstGeom>
          <a:noFill/>
        </p:spPr>
        <p:txBody>
          <a:bodyPr wrap="square">
            <a:spAutoFit/>
          </a:bodyPr>
          <a:lstStyle/>
          <a:p>
            <a:r>
              <a:rPr lang="es-ES_tradnl" sz="3600" dirty="0">
                <a:effectLst/>
                <a:latin typeface="Calibri" panose="020F0502020204030204" pitchFamily="34" charset="0"/>
                <a:ea typeface="Calibri" panose="020F0502020204030204" pitchFamily="34" charset="0"/>
                <a:cs typeface="Times New Roman" panose="02020603050405020304" pitchFamily="18" charset="0"/>
              </a:rPr>
              <a:t>136 mil toneladas de naranja</a:t>
            </a:r>
            <a:endParaRPr lang="es-DO" sz="3600" dirty="0"/>
          </a:p>
        </p:txBody>
      </p:sp>
    </p:spTree>
    <p:extLst>
      <p:ext uri="{BB962C8B-B14F-4D97-AF65-F5344CB8AC3E}">
        <p14:creationId xmlns:p14="http://schemas.microsoft.com/office/powerpoint/2010/main" val="157393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P spid="11"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DADA8B6-B1AD-48D1-A666-AFE75555CE51}"/>
              </a:ext>
            </a:extLst>
          </p:cNvPr>
          <p:cNvSpPr txBox="1"/>
          <p:nvPr/>
        </p:nvSpPr>
        <p:spPr>
          <a:xfrm>
            <a:off x="0" y="3059728"/>
            <a:ext cx="9993923"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Calibri" panose="020F0502020204030204" pitchFamily="34" charset="0"/>
                <a:cs typeface="Calibri" panose="020F0502020204030204" pitchFamily="34" charset="0"/>
              </a:rPr>
              <a:t>916 millones de litros de leche de vaca, entre otros.</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8049F423-5BE1-45FC-A87D-AF14D43FCAA8}"/>
              </a:ext>
            </a:extLst>
          </p:cNvPr>
          <p:cNvSpPr txBox="1"/>
          <p:nvPr/>
        </p:nvSpPr>
        <p:spPr>
          <a:xfrm>
            <a:off x="-3520" y="0"/>
            <a:ext cx="2423160" cy="658835"/>
          </a:xfrm>
          <a:prstGeom prst="rect">
            <a:avLst/>
          </a:prstGeom>
          <a:noFill/>
        </p:spPr>
        <p:txBody>
          <a:bodyPr wrap="square">
            <a:spAutoFit/>
          </a:bodyPr>
          <a:lstStyle/>
          <a:p>
            <a:pPr>
              <a:lnSpc>
                <a:spcPct val="107000"/>
              </a:lnSpc>
              <a:spcAft>
                <a:spcPts val="800"/>
              </a:spcAft>
            </a:pPr>
            <a:r>
              <a:rPr lang="es-DO" sz="3600" b="1" i="1" dirty="0">
                <a:effectLst/>
                <a:latin typeface="Calibri" panose="020F0502020204030204" pitchFamily="34" charset="0"/>
                <a:ea typeface="Calibri" panose="020F0502020204030204" pitchFamily="34" charset="0"/>
                <a:cs typeface="Calibri" panose="020F0502020204030204" pitchFamily="34" charset="0"/>
              </a:rPr>
              <a:t>Ganadería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2054ED78-C53B-499B-A163-E2521A4CAEE3}"/>
              </a:ext>
            </a:extLst>
          </p:cNvPr>
          <p:cNvSpPr txBox="1"/>
          <p:nvPr/>
        </p:nvSpPr>
        <p:spPr>
          <a:xfrm>
            <a:off x="0" y="658835"/>
            <a:ext cx="10353822" cy="646331"/>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En ganadería, República Dominicana produjo, en 2019:</a:t>
            </a:r>
            <a:endParaRPr lang="es-DO" sz="3600" dirty="0"/>
          </a:p>
        </p:txBody>
      </p:sp>
      <p:sp>
        <p:nvSpPr>
          <p:cNvPr id="10" name="CuadroTexto 9">
            <a:extLst>
              <a:ext uri="{FF2B5EF4-FFF2-40B4-BE49-F238E27FC236}">
                <a16:creationId xmlns:a16="http://schemas.microsoft.com/office/drawing/2014/main" id="{AE2E4C59-ADEB-4D06-9EA7-72C89CE29A3D}"/>
              </a:ext>
            </a:extLst>
          </p:cNvPr>
          <p:cNvSpPr txBox="1"/>
          <p:nvPr/>
        </p:nvSpPr>
        <p:spPr>
          <a:xfrm>
            <a:off x="0" y="1305166"/>
            <a:ext cx="7047914" cy="646331"/>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354 mil toneladas de carne de pollo.</a:t>
            </a:r>
            <a:endParaRPr lang="es-DO" sz="3600" dirty="0"/>
          </a:p>
        </p:txBody>
      </p:sp>
      <p:sp>
        <p:nvSpPr>
          <p:cNvPr id="12" name="CuadroTexto 11">
            <a:extLst>
              <a:ext uri="{FF2B5EF4-FFF2-40B4-BE49-F238E27FC236}">
                <a16:creationId xmlns:a16="http://schemas.microsoft.com/office/drawing/2014/main" id="{1AC93B0A-8CD3-4ED8-88E1-24B8BDF23F2C}"/>
              </a:ext>
            </a:extLst>
          </p:cNvPr>
          <p:cNvSpPr txBox="1"/>
          <p:nvPr/>
        </p:nvSpPr>
        <p:spPr>
          <a:xfrm>
            <a:off x="286044" y="1901725"/>
            <a:ext cx="5256627" cy="646331"/>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79 mil toneladas de cerdo.</a:t>
            </a:r>
            <a:endParaRPr lang="es-DO" sz="3600" dirty="0"/>
          </a:p>
        </p:txBody>
      </p:sp>
      <p:sp>
        <p:nvSpPr>
          <p:cNvPr id="14" name="CuadroTexto 13">
            <a:extLst>
              <a:ext uri="{FF2B5EF4-FFF2-40B4-BE49-F238E27FC236}">
                <a16:creationId xmlns:a16="http://schemas.microsoft.com/office/drawing/2014/main" id="{B7AB6A9B-C540-47CE-BE0C-5BA1F1F8EDFD}"/>
              </a:ext>
            </a:extLst>
          </p:cNvPr>
          <p:cNvSpPr txBox="1"/>
          <p:nvPr/>
        </p:nvSpPr>
        <p:spPr>
          <a:xfrm>
            <a:off x="286044" y="2459503"/>
            <a:ext cx="7452361" cy="646331"/>
          </a:xfrm>
          <a:prstGeom prst="rect">
            <a:avLst/>
          </a:prstGeom>
          <a:noFill/>
        </p:spPr>
        <p:txBody>
          <a:bodyPr wrap="square">
            <a:spAutoFit/>
          </a:bodyPr>
          <a:lstStyle/>
          <a:p>
            <a:r>
              <a:rPr lang="es-DO" sz="3600" dirty="0">
                <a:effectLst/>
                <a:latin typeface="Calibri" panose="020F0502020204030204" pitchFamily="34" charset="0"/>
                <a:ea typeface="Calibri" panose="020F0502020204030204" pitchFamily="34" charset="0"/>
                <a:cs typeface="Calibri" panose="020F0502020204030204" pitchFamily="34" charset="0"/>
              </a:rPr>
              <a:t>64 mil toneladas de carne de vacuno.</a:t>
            </a:r>
            <a:endParaRPr lang="es-DO" sz="3600" dirty="0"/>
          </a:p>
        </p:txBody>
      </p:sp>
      <p:sp>
        <p:nvSpPr>
          <p:cNvPr id="16" name="CuadroTexto 15">
            <a:extLst>
              <a:ext uri="{FF2B5EF4-FFF2-40B4-BE49-F238E27FC236}">
                <a16:creationId xmlns:a16="http://schemas.microsoft.com/office/drawing/2014/main" id="{761324BB-E42D-42B5-BDD9-001D6B2ED61E}"/>
              </a:ext>
            </a:extLst>
          </p:cNvPr>
          <p:cNvSpPr txBox="1"/>
          <p:nvPr/>
        </p:nvSpPr>
        <p:spPr>
          <a:xfrm>
            <a:off x="84406" y="4363710"/>
            <a:ext cx="3629465" cy="658835"/>
          </a:xfrm>
          <a:prstGeom prst="rect">
            <a:avLst/>
          </a:prstGeom>
          <a:noFill/>
        </p:spPr>
        <p:txBody>
          <a:bodyPr wrap="square">
            <a:spAutoFit/>
          </a:bodyPr>
          <a:lstStyle/>
          <a:p>
            <a:pPr>
              <a:lnSpc>
                <a:spcPct val="107000"/>
              </a:lnSpc>
              <a:spcAft>
                <a:spcPts val="800"/>
              </a:spcAft>
            </a:pPr>
            <a:r>
              <a:rPr lang="es-DO" sz="3600" b="1" dirty="0">
                <a:effectLst/>
                <a:latin typeface="Calibri" panose="020F0502020204030204" pitchFamily="34" charset="0"/>
                <a:ea typeface="Times New Roman" panose="02020603050405020304" pitchFamily="18" charset="0"/>
                <a:cs typeface="Calibri" panose="020F0502020204030204" pitchFamily="34" charset="0"/>
              </a:rPr>
              <a:t>Sector secundario</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uadroTexto 17">
            <a:extLst>
              <a:ext uri="{FF2B5EF4-FFF2-40B4-BE49-F238E27FC236}">
                <a16:creationId xmlns:a16="http://schemas.microsoft.com/office/drawing/2014/main" id="{CA70ECB2-775C-4D41-9727-1348F32F02EB}"/>
              </a:ext>
            </a:extLst>
          </p:cNvPr>
          <p:cNvSpPr txBox="1"/>
          <p:nvPr/>
        </p:nvSpPr>
        <p:spPr>
          <a:xfrm>
            <a:off x="84406" y="5131953"/>
            <a:ext cx="1913206" cy="658835"/>
          </a:xfrm>
          <a:prstGeom prst="rect">
            <a:avLst/>
          </a:prstGeom>
          <a:noFill/>
        </p:spPr>
        <p:txBody>
          <a:bodyPr wrap="square">
            <a:spAutoFit/>
          </a:bodyPr>
          <a:lstStyle/>
          <a:p>
            <a:pPr>
              <a:lnSpc>
                <a:spcPct val="107000"/>
              </a:lnSpc>
              <a:spcAft>
                <a:spcPts val="800"/>
              </a:spcAft>
            </a:pPr>
            <a:r>
              <a:rPr lang="es-DO" sz="3600" b="1" i="1" dirty="0">
                <a:effectLst/>
                <a:latin typeface="Calibri" panose="020F0502020204030204" pitchFamily="34" charset="0"/>
                <a:ea typeface="Times New Roman" panose="02020603050405020304" pitchFamily="18" charset="0"/>
                <a:cs typeface="Calibri" panose="020F0502020204030204" pitchFamily="34" charset="0"/>
              </a:rPr>
              <a:t>Industria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CuadroTexto 19">
            <a:extLst>
              <a:ext uri="{FF2B5EF4-FFF2-40B4-BE49-F238E27FC236}">
                <a16:creationId xmlns:a16="http://schemas.microsoft.com/office/drawing/2014/main" id="{2C63B0AE-B688-4A71-83D5-C4C38EB1B8B8}"/>
              </a:ext>
            </a:extLst>
          </p:cNvPr>
          <p:cNvSpPr txBox="1"/>
          <p:nvPr/>
        </p:nvSpPr>
        <p:spPr>
          <a:xfrm>
            <a:off x="10549" y="5667692"/>
            <a:ext cx="12097045"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El Banco Mundial enumera los principales países productores cada año, según el valor total de la producción. </a:t>
            </a:r>
            <a:endParaRPr lang="es-DO" sz="3600" dirty="0"/>
          </a:p>
        </p:txBody>
      </p:sp>
    </p:spTree>
    <p:extLst>
      <p:ext uri="{BB962C8B-B14F-4D97-AF65-F5344CB8AC3E}">
        <p14:creationId xmlns:p14="http://schemas.microsoft.com/office/powerpoint/2010/main" val="87313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arn(inVertic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arn(inVertical)">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P spid="16" grpId="0"/>
      <p:bldP spid="18"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CBD4D7A-4A90-40B0-9BB3-328E15FDF2B7}"/>
              </a:ext>
            </a:extLst>
          </p:cNvPr>
          <p:cNvSpPr txBox="1"/>
          <p:nvPr/>
        </p:nvSpPr>
        <p:spPr>
          <a:xfrm>
            <a:off x="0" y="0"/>
            <a:ext cx="12192000" cy="125162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Según la lista de 2018, República Dominicana tenía la 65 industria más valiosa del mundo (US $ 12.2 mil millones). ​</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9AFFDCD3-E687-4C1C-89F9-195BF4C49833}"/>
              </a:ext>
            </a:extLst>
          </p:cNvPr>
          <p:cNvSpPr txBox="1"/>
          <p:nvPr/>
        </p:nvSpPr>
        <p:spPr>
          <a:xfrm>
            <a:off x="0" y="1251625"/>
            <a:ext cx="7230794"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2019, el país no produjo vehículos. </a:t>
            </a:r>
            <a:endParaRPr lang="es-DO" sz="3600" dirty="0"/>
          </a:p>
        </p:txBody>
      </p:sp>
      <p:sp>
        <p:nvSpPr>
          <p:cNvPr id="10" name="CuadroTexto 9">
            <a:extLst>
              <a:ext uri="{FF2B5EF4-FFF2-40B4-BE49-F238E27FC236}">
                <a16:creationId xmlns:a16="http://schemas.microsoft.com/office/drawing/2014/main" id="{B8A1AB8C-E237-4C1C-BEE2-7DF61E7CC512}"/>
              </a:ext>
            </a:extLst>
          </p:cNvPr>
          <p:cNvSpPr txBox="1"/>
          <p:nvPr/>
        </p:nvSpPr>
        <p:spPr>
          <a:xfrm>
            <a:off x="0" y="1905382"/>
            <a:ext cx="11816862"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2019 no estaba entre los 40 mayores productores de acero. </a:t>
            </a:r>
            <a:endParaRPr lang="es-DO" sz="3600" dirty="0"/>
          </a:p>
        </p:txBody>
      </p:sp>
      <p:sp>
        <p:nvSpPr>
          <p:cNvPr id="12" name="CuadroTexto 11">
            <a:extLst>
              <a:ext uri="{FF2B5EF4-FFF2-40B4-BE49-F238E27FC236}">
                <a16:creationId xmlns:a16="http://schemas.microsoft.com/office/drawing/2014/main" id="{2881441D-0EE2-4427-9936-CE9DAB5861BF}"/>
              </a:ext>
            </a:extLst>
          </p:cNvPr>
          <p:cNvSpPr txBox="1"/>
          <p:nvPr/>
        </p:nvSpPr>
        <p:spPr>
          <a:xfrm>
            <a:off x="0" y="2618313"/>
            <a:ext cx="9580098"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2018 produjo 515 millones de litros de cerveza. </a:t>
            </a:r>
            <a:endParaRPr lang="es-DO" sz="3600" dirty="0"/>
          </a:p>
        </p:txBody>
      </p:sp>
      <p:sp>
        <p:nvSpPr>
          <p:cNvPr id="9" name="CuadroTexto 8">
            <a:extLst>
              <a:ext uri="{FF2B5EF4-FFF2-40B4-BE49-F238E27FC236}">
                <a16:creationId xmlns:a16="http://schemas.microsoft.com/office/drawing/2014/main" id="{D6CA6C7D-D698-49D2-B2DA-0C9B218DF558}"/>
              </a:ext>
            </a:extLst>
          </p:cNvPr>
          <p:cNvSpPr txBox="1"/>
          <p:nvPr/>
        </p:nvSpPr>
        <p:spPr>
          <a:xfrm>
            <a:off x="248480" y="3421910"/>
            <a:ext cx="1696278" cy="646331"/>
          </a:xfrm>
          <a:prstGeom prst="rect">
            <a:avLst/>
          </a:prstGeom>
          <a:noFill/>
        </p:spPr>
        <p:txBody>
          <a:bodyPr wrap="square">
            <a:spAutoFit/>
          </a:bodyPr>
          <a:lstStyle/>
          <a:p>
            <a:r>
              <a:rPr lang="es-DO" sz="3600" b="1" i="1" dirty="0">
                <a:effectLst/>
                <a:latin typeface="Calibri" panose="020F0502020204030204" pitchFamily="34" charset="0"/>
                <a:ea typeface="Times New Roman" panose="02020603050405020304" pitchFamily="18" charset="0"/>
                <a:cs typeface="Calibri" panose="020F0502020204030204" pitchFamily="34" charset="0"/>
              </a:rPr>
              <a:t>Energía</a:t>
            </a:r>
            <a:endParaRPr lang="es-DO" sz="3600" dirty="0"/>
          </a:p>
        </p:txBody>
      </p:sp>
      <p:sp>
        <p:nvSpPr>
          <p:cNvPr id="11" name="CuadroTexto 10">
            <a:extLst>
              <a:ext uri="{FF2B5EF4-FFF2-40B4-BE49-F238E27FC236}">
                <a16:creationId xmlns:a16="http://schemas.microsoft.com/office/drawing/2014/main" id="{3ADE8FF2-AD8D-4836-A4EF-6257BE03B8DC}"/>
              </a:ext>
            </a:extLst>
          </p:cNvPr>
          <p:cNvSpPr txBox="1"/>
          <p:nvPr/>
        </p:nvSpPr>
        <p:spPr>
          <a:xfrm>
            <a:off x="-1" y="4040181"/>
            <a:ext cx="12191999"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energías no renovables, en 2020, el país no produjo petróleo. </a:t>
            </a:r>
            <a:endParaRPr lang="es-DO" sz="3600" dirty="0"/>
          </a:p>
        </p:txBody>
      </p:sp>
      <p:sp>
        <p:nvSpPr>
          <p:cNvPr id="13" name="CuadroTexto 12">
            <a:extLst>
              <a:ext uri="{FF2B5EF4-FFF2-40B4-BE49-F238E27FC236}">
                <a16:creationId xmlns:a16="http://schemas.microsoft.com/office/drawing/2014/main" id="{4648DEF3-F10C-4E54-A4A4-ACF61D9CE03D}"/>
              </a:ext>
            </a:extLst>
          </p:cNvPr>
          <p:cNvSpPr txBox="1"/>
          <p:nvPr/>
        </p:nvSpPr>
        <p:spPr>
          <a:xfrm>
            <a:off x="0" y="4766024"/>
            <a:ext cx="12191998"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2011, el país consumió 122.000 barriles / día (el 72º consumidor más grande del mundo). </a:t>
            </a:r>
            <a:endParaRPr lang="es-DO" sz="3600" dirty="0"/>
          </a:p>
        </p:txBody>
      </p:sp>
    </p:spTree>
    <p:extLst>
      <p:ext uri="{BB962C8B-B14F-4D97-AF65-F5344CB8AC3E}">
        <p14:creationId xmlns:p14="http://schemas.microsoft.com/office/powerpoint/2010/main" val="384408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9" grpId="0"/>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7B8C829-82AF-45A2-83DD-9AD9C6E185B2}"/>
              </a:ext>
            </a:extLst>
          </p:cNvPr>
          <p:cNvSpPr txBox="1"/>
          <p:nvPr/>
        </p:nvSpPr>
        <p:spPr>
          <a:xfrm>
            <a:off x="-2346" y="2491557"/>
            <a:ext cx="12191998" cy="2437206"/>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​En energías renovables, en 2020, República Dominicana fue el 51º productor de energía eólica del mundo, con 0,3 GW de potencia instalada, y el 52º productor de energía solar del mundo, con 0,3 GW de potencia instalada.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555198A6-FBDE-4183-9EEB-E794249771E5}"/>
              </a:ext>
            </a:extLst>
          </p:cNvPr>
          <p:cNvSpPr txBox="1"/>
          <p:nvPr/>
        </p:nvSpPr>
        <p:spPr>
          <a:xfrm>
            <a:off x="0" y="21393"/>
            <a:ext cx="12192000"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2012, fue el 64o mayor importador del mundo (26.500 barriles / día). </a:t>
            </a:r>
            <a:endParaRPr lang="es-DO" sz="3600" dirty="0"/>
          </a:p>
        </p:txBody>
      </p:sp>
      <p:sp>
        <p:nvSpPr>
          <p:cNvPr id="6" name="CuadroTexto 5">
            <a:extLst>
              <a:ext uri="{FF2B5EF4-FFF2-40B4-BE49-F238E27FC236}">
                <a16:creationId xmlns:a16="http://schemas.microsoft.com/office/drawing/2014/main" id="{F673E4A1-61D8-4295-BDF4-6E9A7755EA12}"/>
              </a:ext>
            </a:extLst>
          </p:cNvPr>
          <p:cNvSpPr txBox="1"/>
          <p:nvPr/>
        </p:nvSpPr>
        <p:spPr>
          <a:xfrm>
            <a:off x="-1" y="1291228"/>
            <a:ext cx="12191999"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2015, el país no produjo gas natural. El país no produce carbón. </a:t>
            </a:r>
            <a:endParaRPr lang="es-DO" sz="3600" dirty="0"/>
          </a:p>
        </p:txBody>
      </p:sp>
      <p:sp>
        <p:nvSpPr>
          <p:cNvPr id="7" name="CuadroTexto 6">
            <a:extLst>
              <a:ext uri="{FF2B5EF4-FFF2-40B4-BE49-F238E27FC236}">
                <a16:creationId xmlns:a16="http://schemas.microsoft.com/office/drawing/2014/main" id="{C4C07511-9C55-4E0E-9B4E-21A294015E87}"/>
              </a:ext>
            </a:extLst>
          </p:cNvPr>
          <p:cNvSpPr txBox="1"/>
          <p:nvPr/>
        </p:nvSpPr>
        <p:spPr>
          <a:xfrm>
            <a:off x="0" y="6467275"/>
            <a:ext cx="9265616" cy="276999"/>
          </a:xfrm>
          <a:prstGeom prst="rect">
            <a:avLst/>
          </a:prstGeom>
          <a:noFill/>
        </p:spPr>
        <p:txBody>
          <a:bodyPr wrap="square">
            <a:spAutoFit/>
          </a:bodyPr>
          <a:lstStyle/>
          <a:p>
            <a:r>
              <a:rPr lang="es-MX" sz="1200" b="0" i="0" u="none" strike="noStrike" dirty="0">
                <a:solidFill>
                  <a:srgbClr val="111111"/>
                </a:solidFill>
                <a:effectLst/>
                <a:latin typeface="Segoe UI" panose="020B0502040204020203" pitchFamily="34" charset="0"/>
              </a:rPr>
              <a:t>Un gigavatio (GW) es una unidad de potencia equivalente a </a:t>
            </a:r>
            <a:r>
              <a:rPr lang="es-MX" sz="1200" b="1" i="0" u="none" strike="noStrike" dirty="0">
                <a:solidFill>
                  <a:srgbClr val="111111"/>
                </a:solidFill>
                <a:effectLst/>
                <a:latin typeface="&amp;quot"/>
              </a:rPr>
              <a:t>mil millones de vatios (10 9 W)</a:t>
            </a:r>
            <a:endParaRPr lang="es-DO" sz="1200" dirty="0"/>
          </a:p>
        </p:txBody>
      </p:sp>
    </p:spTree>
    <p:extLst>
      <p:ext uri="{BB962C8B-B14F-4D97-AF65-F5344CB8AC3E}">
        <p14:creationId xmlns:p14="http://schemas.microsoft.com/office/powerpoint/2010/main" val="175538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296D68B-B340-465F-806B-CF6445661C2B}"/>
              </a:ext>
            </a:extLst>
          </p:cNvPr>
          <p:cNvSpPr txBox="1"/>
          <p:nvPr/>
        </p:nvSpPr>
        <p:spPr>
          <a:xfrm>
            <a:off x="0" y="0"/>
            <a:ext cx="1818861" cy="658835"/>
          </a:xfrm>
          <a:prstGeom prst="rect">
            <a:avLst/>
          </a:prstGeom>
          <a:noFill/>
        </p:spPr>
        <p:txBody>
          <a:bodyPr wrap="square">
            <a:spAutoFit/>
          </a:bodyPr>
          <a:lstStyle/>
          <a:p>
            <a:pPr>
              <a:lnSpc>
                <a:spcPct val="107000"/>
              </a:lnSpc>
              <a:spcAft>
                <a:spcPts val="800"/>
              </a:spcAft>
            </a:pPr>
            <a:r>
              <a:rPr lang="es-DO" sz="3600" b="1" i="1" dirty="0">
                <a:effectLst/>
                <a:latin typeface="Calibri" panose="020F0502020204030204" pitchFamily="34" charset="0"/>
                <a:ea typeface="Times New Roman" panose="02020603050405020304" pitchFamily="18" charset="0"/>
                <a:cs typeface="Calibri" panose="020F0502020204030204" pitchFamily="34" charset="0"/>
              </a:rPr>
              <a:t>Minería</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244E5857-8B19-45F1-A3FB-85D62C5A5A48}"/>
              </a:ext>
            </a:extLst>
          </p:cNvPr>
          <p:cNvSpPr txBox="1"/>
          <p:nvPr/>
        </p:nvSpPr>
        <p:spPr>
          <a:xfrm>
            <a:off x="-1" y="578444"/>
            <a:ext cx="11343861"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2019, el país fue el noveno productor mundial de níquel. </a:t>
            </a:r>
            <a:endParaRPr lang="es-DO" sz="3600" dirty="0"/>
          </a:p>
        </p:txBody>
      </p:sp>
      <p:sp>
        <p:nvSpPr>
          <p:cNvPr id="9" name="CuadroTexto 8">
            <a:extLst>
              <a:ext uri="{FF2B5EF4-FFF2-40B4-BE49-F238E27FC236}">
                <a16:creationId xmlns:a16="http://schemas.microsoft.com/office/drawing/2014/main" id="{D436B067-0C38-4881-AF51-2CB72F49E24E}"/>
              </a:ext>
            </a:extLst>
          </p:cNvPr>
          <p:cNvSpPr txBox="1"/>
          <p:nvPr/>
        </p:nvSpPr>
        <p:spPr>
          <a:xfrm>
            <a:off x="-1" y="1237279"/>
            <a:ext cx="12191999"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El país tuvo una producción casi nula de oro hasta 2011, donde creció exponencialmente. </a:t>
            </a:r>
            <a:endParaRPr lang="es-DO" sz="3600" dirty="0"/>
          </a:p>
        </p:txBody>
      </p:sp>
      <p:sp>
        <p:nvSpPr>
          <p:cNvPr id="11" name="CuadroTexto 10">
            <a:extLst>
              <a:ext uri="{FF2B5EF4-FFF2-40B4-BE49-F238E27FC236}">
                <a16:creationId xmlns:a16="http://schemas.microsoft.com/office/drawing/2014/main" id="{71478B57-F710-4DAD-9CCE-56FAEEEF83B2}"/>
              </a:ext>
            </a:extLst>
          </p:cNvPr>
          <p:cNvSpPr txBox="1"/>
          <p:nvPr/>
        </p:nvSpPr>
        <p:spPr>
          <a:xfrm>
            <a:off x="-2" y="2450112"/>
            <a:ext cx="8044071" cy="646331"/>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En 2016 el país produjo casi 38 toneladas. </a:t>
            </a:r>
            <a:endParaRPr lang="es-DO" sz="3600" dirty="0"/>
          </a:p>
        </p:txBody>
      </p:sp>
      <p:sp>
        <p:nvSpPr>
          <p:cNvPr id="13" name="CuadroTexto 12">
            <a:extLst>
              <a:ext uri="{FF2B5EF4-FFF2-40B4-BE49-F238E27FC236}">
                <a16:creationId xmlns:a16="http://schemas.microsoft.com/office/drawing/2014/main" id="{F06EC2D2-9832-44FB-B8FD-4EAB446F3CC4}"/>
              </a:ext>
            </a:extLst>
          </p:cNvPr>
          <p:cNvSpPr txBox="1"/>
          <p:nvPr/>
        </p:nvSpPr>
        <p:spPr>
          <a:xfrm>
            <a:off x="0" y="3131634"/>
            <a:ext cx="12192000" cy="1200329"/>
          </a:xfrm>
          <a:prstGeom prst="rect">
            <a:avLst/>
          </a:prstGeom>
          <a:noFill/>
        </p:spPr>
        <p:txBody>
          <a:bodyPr wrap="square">
            <a:spAutoFit/>
          </a:bodyPr>
          <a:lstStyle/>
          <a:p>
            <a:r>
              <a:rPr lang="es-DO" sz="3600" dirty="0">
                <a:effectLst/>
                <a:latin typeface="Calibri" panose="020F0502020204030204" pitchFamily="34" charset="0"/>
                <a:ea typeface="Times New Roman" panose="02020603050405020304" pitchFamily="18" charset="0"/>
                <a:cs typeface="Calibri" panose="020F0502020204030204" pitchFamily="34" charset="0"/>
              </a:rPr>
              <a:t>El país tuvo una producción casi nula de plata hasta 2008, donde creció exponencialmente.</a:t>
            </a:r>
            <a:endParaRPr lang="es-DO" sz="3600" dirty="0"/>
          </a:p>
        </p:txBody>
      </p:sp>
      <p:sp>
        <p:nvSpPr>
          <p:cNvPr id="15" name="CuadroTexto 14">
            <a:extLst>
              <a:ext uri="{FF2B5EF4-FFF2-40B4-BE49-F238E27FC236}">
                <a16:creationId xmlns:a16="http://schemas.microsoft.com/office/drawing/2014/main" id="{3D1A9FD1-A990-45BF-999F-4175130F9852}"/>
              </a:ext>
            </a:extLst>
          </p:cNvPr>
          <p:cNvSpPr txBox="1"/>
          <p:nvPr/>
        </p:nvSpPr>
        <p:spPr>
          <a:xfrm>
            <a:off x="-2" y="4367154"/>
            <a:ext cx="7620002" cy="658835"/>
          </a:xfrm>
          <a:prstGeom prst="rect">
            <a:avLst/>
          </a:prstGeom>
          <a:noFill/>
        </p:spPr>
        <p:txBody>
          <a:bodyPr wrap="square">
            <a:spAutoFit/>
          </a:bodyPr>
          <a:lstStyle/>
          <a:p>
            <a:pPr>
              <a:lnSpc>
                <a:spcPct val="107000"/>
              </a:lnSpc>
              <a:spcAft>
                <a:spcPts val="800"/>
              </a:spcAft>
            </a:pPr>
            <a:r>
              <a:rPr lang="es-DO" sz="3600" dirty="0">
                <a:effectLst/>
                <a:latin typeface="Calibri" panose="020F0502020204030204" pitchFamily="34" charset="0"/>
                <a:ea typeface="Times New Roman" panose="02020603050405020304" pitchFamily="18" charset="0"/>
                <a:cs typeface="Calibri" panose="020F0502020204030204" pitchFamily="34" charset="0"/>
              </a:rPr>
              <a:t>En 2017 el país produjo 147 toneladas.​</a:t>
            </a:r>
            <a:endParaRPr lang="es-DO"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44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TotalTime>
  <Words>1269</Words>
  <Application>Microsoft Office PowerPoint</Application>
  <PresentationFormat>Panorámica</PresentationFormat>
  <Paragraphs>82</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&amp;quot</vt:lpstr>
      <vt:lpstr>Arial</vt:lpstr>
      <vt:lpstr>Calibri</vt:lpstr>
      <vt:lpstr>Calibri Light</vt:lpstr>
      <vt:lpstr>Cambria Math</vt:lpstr>
      <vt:lpstr>Segoe UI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Rafael Disla  Vasquez</dc:creator>
  <cp:lastModifiedBy>Jose Rafael Disla  Vasquez</cp:lastModifiedBy>
  <cp:revision>17</cp:revision>
  <dcterms:created xsi:type="dcterms:W3CDTF">2021-05-17T14:56:08Z</dcterms:created>
  <dcterms:modified xsi:type="dcterms:W3CDTF">2021-05-21T14:54:35Z</dcterms:modified>
</cp:coreProperties>
</file>