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A9D1C-45B2-4436-AB30-FE5408126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45533B-7BBE-4111-A379-790D076F0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6824F7-D1F0-43C2-A3CC-E05AC06D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F354-8EF3-44B8-B18C-C0941692AE5C}" type="datetimeFigureOut">
              <a:rPr lang="es-PA" smtClean="0"/>
              <a:t>04/20/2020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914C3C-0B51-4CA5-93FA-742E9B96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5D8B75-791A-43EE-8759-2E475696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89C2-A8B7-4579-A18F-932BFF7E40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2123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4F882-6F4B-45A4-93C3-8D74D4BB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CE5047-B86F-4224-B5EB-F94EFFEFB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2B249B-D309-4784-9685-440B592C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F354-8EF3-44B8-B18C-C0941692AE5C}" type="datetimeFigureOut">
              <a:rPr lang="es-PA" smtClean="0"/>
              <a:t>04/20/2020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FF27A9-D9B3-4224-9A4A-C5472552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4A40C7-3580-4335-A6DF-A9874406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89C2-A8B7-4579-A18F-932BFF7E40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5318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7BA3D3-BA42-4A6F-9E9C-30E60321F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BC5C59-9716-4DD0-B880-44FF8D505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C2E58F-8384-4FF6-B745-A8E67690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F354-8EF3-44B8-B18C-C0941692AE5C}" type="datetimeFigureOut">
              <a:rPr lang="es-PA" smtClean="0"/>
              <a:t>04/20/2020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94A09B-AE5E-4C27-8430-EDF6686A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27B632-18BE-4B5E-A7B6-1E14F994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89C2-A8B7-4579-A18F-932BFF7E40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2984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BB77E-5547-47B3-AAD3-78458C30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AA4FED-BB1C-45B8-B51E-594AB1BAD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716ED5-946F-4C34-A0D9-269BBE89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F354-8EF3-44B8-B18C-C0941692AE5C}" type="datetimeFigureOut">
              <a:rPr lang="es-PA" smtClean="0"/>
              <a:t>04/20/2020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E985CA-7D0A-4360-BA9E-041C4B72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D0D824-1783-4EEA-A91A-DB2D7E0B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89C2-A8B7-4579-A18F-932BFF7E40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1015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C1B71-D9E1-4584-B240-48DD4721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7246D5-9C74-4244-8FD7-EB909F318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8A4F4E-DE97-4765-A69A-8D25C749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F354-8EF3-44B8-B18C-C0941692AE5C}" type="datetimeFigureOut">
              <a:rPr lang="es-PA" smtClean="0"/>
              <a:t>04/20/2020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C92DA4-8A2E-427E-BE65-F3273C60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6E6794-2D48-4F77-BBE6-FDD00003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89C2-A8B7-4579-A18F-932BFF7E40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6128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E368F-0B3D-4891-AC25-786F4955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D15BCD-6FC8-4E2E-A092-5632DEDEA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B0777C-6B84-45F9-8D05-532970E55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2AB3D9-0787-4BB4-BB92-C28EE6C1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F354-8EF3-44B8-B18C-C0941692AE5C}" type="datetimeFigureOut">
              <a:rPr lang="es-PA" smtClean="0"/>
              <a:t>04/20/2020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D7A69A-6BCF-4649-8662-432B301B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CFEC7-B932-487D-A1C2-7CAC5A33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89C2-A8B7-4579-A18F-932BFF7E40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501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54BAC-59FE-425F-A610-5AE4825B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816196-74AF-4B5D-BA69-8ACAA46AB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A13A93-D7E4-4D9C-9F92-48468E073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1ED6EF-F356-4597-A9BC-DDE9F1677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038E21-2B25-4D6D-84B7-B10179571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532B91-50FE-4170-8B4E-D45E4229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F354-8EF3-44B8-B18C-C0941692AE5C}" type="datetimeFigureOut">
              <a:rPr lang="es-PA" smtClean="0"/>
              <a:t>04/20/2020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3C340F-0726-4820-BDAE-03A30BF8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BBFBFE7-AA0A-42F5-BAFE-B13CFA2F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89C2-A8B7-4579-A18F-932BFF7E40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5205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1650C-AE78-4888-95F9-E3AE2CBA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F49534-FDF4-4684-9AC6-D8F2FB74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F354-8EF3-44B8-B18C-C0941692AE5C}" type="datetimeFigureOut">
              <a:rPr lang="es-PA" smtClean="0"/>
              <a:t>04/20/2020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F7312A-CFF3-4063-9D45-F728231B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06AA29-7A73-4555-ABA3-34D40099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89C2-A8B7-4579-A18F-932BFF7E40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5365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BEFEFD0-1534-4F86-A680-68E15A93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F354-8EF3-44B8-B18C-C0941692AE5C}" type="datetimeFigureOut">
              <a:rPr lang="es-PA" smtClean="0"/>
              <a:t>04/20/2020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A465C8-87A9-4D0F-A32C-EDF0F81F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70BCDB-48CE-4D46-8F4C-70486AEB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89C2-A8B7-4579-A18F-932BFF7E40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2492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B00A7-23A5-44A1-8EC2-ED5CFC7C9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BEC4AD-27CB-475D-915C-EDA0BEF05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DCB04C-B542-47EF-AFE2-6EFA0DE3C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69AADB-B01C-4F4B-AA62-55521F05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F354-8EF3-44B8-B18C-C0941692AE5C}" type="datetimeFigureOut">
              <a:rPr lang="es-PA" smtClean="0"/>
              <a:t>04/20/2020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2015A8-10A0-4F65-81E3-63DB6833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B5E9D9-F412-4AE9-ADCE-38CAAD11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89C2-A8B7-4579-A18F-932BFF7E40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3285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23BDF-541C-4AC0-9715-039722A3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D217B91-DB03-43E2-9F5C-1A583CDAF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CB0568-5852-4489-B4E9-1DEDA741F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EFE494-4DE2-4CEC-81E7-C6E76BDA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F354-8EF3-44B8-B18C-C0941692AE5C}" type="datetimeFigureOut">
              <a:rPr lang="es-PA" smtClean="0"/>
              <a:t>04/20/2020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B8DEBE-162E-4C39-A1BE-5D36B08BD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13CF5F-F779-426C-91D4-1566AE34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89C2-A8B7-4579-A18F-932BFF7E40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657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374E57-6E4D-41F0-A9A7-2458CCED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CB6F3-B2BF-496C-AD1B-A36AAB0ED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1AB29F-0C13-40B9-AF36-645027F34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9F354-8EF3-44B8-B18C-C0941692AE5C}" type="datetimeFigureOut">
              <a:rPr lang="es-PA" smtClean="0"/>
              <a:t>04/20/2020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DE83A1-FCFD-447E-B0FE-D43FCD94E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7B8A2-26E1-4614-AE2D-3AEC1CD67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F89C2-A8B7-4579-A18F-932BFF7E403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6551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tmp"/><Relationship Id="rId3" Type="http://schemas.openxmlformats.org/officeDocument/2006/relationships/image" Target="../media/image72.tmp"/><Relationship Id="rId7" Type="http://schemas.openxmlformats.org/officeDocument/2006/relationships/image" Target="../media/image76.tm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tmp"/><Relationship Id="rId5" Type="http://schemas.openxmlformats.org/officeDocument/2006/relationships/image" Target="../media/image74.tmp"/><Relationship Id="rId10" Type="http://schemas.openxmlformats.org/officeDocument/2006/relationships/image" Target="../media/image83.png"/><Relationship Id="rId4" Type="http://schemas.openxmlformats.org/officeDocument/2006/relationships/image" Target="../media/image73.tmp"/><Relationship Id="rId9" Type="http://schemas.openxmlformats.org/officeDocument/2006/relationships/image" Target="../media/image78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tmp"/><Relationship Id="rId3" Type="http://schemas.openxmlformats.org/officeDocument/2006/relationships/image" Target="../media/image80.tmp"/><Relationship Id="rId7" Type="http://schemas.openxmlformats.org/officeDocument/2006/relationships/image" Target="../media/image84.tmp"/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tmp"/><Relationship Id="rId5" Type="http://schemas.openxmlformats.org/officeDocument/2006/relationships/image" Target="../media/image82.tmp"/><Relationship Id="rId4" Type="http://schemas.openxmlformats.org/officeDocument/2006/relationships/image" Target="../media/image81.tmp"/><Relationship Id="rId9" Type="http://schemas.openxmlformats.org/officeDocument/2006/relationships/image" Target="../media/image86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tmp"/><Relationship Id="rId3" Type="http://schemas.openxmlformats.org/officeDocument/2006/relationships/image" Target="../media/image88.tmp"/><Relationship Id="rId7" Type="http://schemas.openxmlformats.org/officeDocument/2006/relationships/image" Target="../media/image92.tmp"/><Relationship Id="rId2" Type="http://schemas.openxmlformats.org/officeDocument/2006/relationships/image" Target="../media/image8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tmp"/><Relationship Id="rId11" Type="http://schemas.openxmlformats.org/officeDocument/2006/relationships/image" Target="../media/image96.tmp"/><Relationship Id="rId5" Type="http://schemas.openxmlformats.org/officeDocument/2006/relationships/image" Target="../media/image90.tmp"/><Relationship Id="rId10" Type="http://schemas.openxmlformats.org/officeDocument/2006/relationships/image" Target="../media/image95.tmp"/><Relationship Id="rId4" Type="http://schemas.openxmlformats.org/officeDocument/2006/relationships/image" Target="../media/image89.tmp"/><Relationship Id="rId9" Type="http://schemas.openxmlformats.org/officeDocument/2006/relationships/image" Target="../media/image94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tmp"/><Relationship Id="rId3" Type="http://schemas.openxmlformats.org/officeDocument/2006/relationships/image" Target="../media/image98.tmp"/><Relationship Id="rId7" Type="http://schemas.openxmlformats.org/officeDocument/2006/relationships/image" Target="../media/image102.tmp"/><Relationship Id="rId2" Type="http://schemas.openxmlformats.org/officeDocument/2006/relationships/image" Target="../media/image9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tmp"/><Relationship Id="rId11" Type="http://schemas.openxmlformats.org/officeDocument/2006/relationships/image" Target="../media/image111.png"/><Relationship Id="rId5" Type="http://schemas.openxmlformats.org/officeDocument/2006/relationships/image" Target="../media/image100.tmp"/><Relationship Id="rId10" Type="http://schemas.openxmlformats.org/officeDocument/2006/relationships/image" Target="../media/image105.tmp"/><Relationship Id="rId4" Type="http://schemas.openxmlformats.org/officeDocument/2006/relationships/image" Target="../media/image99.tmp"/><Relationship Id="rId9" Type="http://schemas.openxmlformats.org/officeDocument/2006/relationships/image" Target="../media/image104.tm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image" Target="../media/image13.tmp"/><Relationship Id="rId7" Type="http://schemas.openxmlformats.org/officeDocument/2006/relationships/image" Target="../media/image16.tmp"/><Relationship Id="rId2" Type="http://schemas.openxmlformats.org/officeDocument/2006/relationships/image" Target="../media/image10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14.tmp"/><Relationship Id="rId4" Type="http://schemas.openxmlformats.org/officeDocument/2006/relationships/image" Target="../media/image12.tmp"/><Relationship Id="rId9" Type="http://schemas.openxmlformats.org/officeDocument/2006/relationships/image" Target="../media/image107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tmp"/><Relationship Id="rId13" Type="http://schemas.openxmlformats.org/officeDocument/2006/relationships/image" Target="../media/image118.tmp"/><Relationship Id="rId3" Type="http://schemas.openxmlformats.org/officeDocument/2006/relationships/image" Target="../media/image109.tmp"/><Relationship Id="rId7" Type="http://schemas.openxmlformats.org/officeDocument/2006/relationships/image" Target="../media/image113.tmp"/><Relationship Id="rId12" Type="http://schemas.openxmlformats.org/officeDocument/2006/relationships/image" Target="../media/image117.tmp"/><Relationship Id="rId17" Type="http://schemas.openxmlformats.org/officeDocument/2006/relationships/image" Target="../media/image122.tmp"/><Relationship Id="rId2" Type="http://schemas.openxmlformats.org/officeDocument/2006/relationships/image" Target="../media/image108.tmp"/><Relationship Id="rId16" Type="http://schemas.openxmlformats.org/officeDocument/2006/relationships/image" Target="../media/image12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tmp"/><Relationship Id="rId11" Type="http://schemas.openxmlformats.org/officeDocument/2006/relationships/image" Target="../media/image116.tmp"/><Relationship Id="rId5" Type="http://schemas.openxmlformats.org/officeDocument/2006/relationships/image" Target="../media/image111.tmp"/><Relationship Id="rId15" Type="http://schemas.openxmlformats.org/officeDocument/2006/relationships/image" Target="../media/image120.tmp"/><Relationship Id="rId10" Type="http://schemas.openxmlformats.org/officeDocument/2006/relationships/image" Target="../media/image115.tmp"/><Relationship Id="rId4" Type="http://schemas.openxmlformats.org/officeDocument/2006/relationships/image" Target="../media/image110.tmp"/><Relationship Id="rId9" Type="http://schemas.openxmlformats.org/officeDocument/2006/relationships/image" Target="../media/image114.tmp"/><Relationship Id="rId14" Type="http://schemas.openxmlformats.org/officeDocument/2006/relationships/image" Target="../media/image119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tmp"/><Relationship Id="rId3" Type="http://schemas.openxmlformats.org/officeDocument/2006/relationships/image" Target="../media/image119.tmp"/><Relationship Id="rId7" Type="http://schemas.openxmlformats.org/officeDocument/2006/relationships/image" Target="../media/image123.tmp"/><Relationship Id="rId12" Type="http://schemas.openxmlformats.org/officeDocument/2006/relationships/image" Target="../media/image128.tmp"/><Relationship Id="rId2" Type="http://schemas.openxmlformats.org/officeDocument/2006/relationships/image" Target="../media/image11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tmp"/><Relationship Id="rId11" Type="http://schemas.openxmlformats.org/officeDocument/2006/relationships/image" Target="../media/image127.tmp"/><Relationship Id="rId5" Type="http://schemas.openxmlformats.org/officeDocument/2006/relationships/image" Target="../media/image121.tmp"/><Relationship Id="rId10" Type="http://schemas.openxmlformats.org/officeDocument/2006/relationships/image" Target="../media/image126.tmp"/><Relationship Id="rId4" Type="http://schemas.openxmlformats.org/officeDocument/2006/relationships/image" Target="../media/image120.tmp"/><Relationship Id="rId9" Type="http://schemas.openxmlformats.org/officeDocument/2006/relationships/image" Target="../media/image125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Relationship Id="rId9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13" Type="http://schemas.openxmlformats.org/officeDocument/2006/relationships/image" Target="../media/image19.tmp"/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12" Type="http://schemas.openxmlformats.org/officeDocument/2006/relationships/image" Target="../media/image18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11" Type="http://schemas.openxmlformats.org/officeDocument/2006/relationships/image" Target="../media/image17.tmp"/><Relationship Id="rId5" Type="http://schemas.openxmlformats.org/officeDocument/2006/relationships/image" Target="../media/image11.tmp"/><Relationship Id="rId15" Type="http://schemas.openxmlformats.org/officeDocument/2006/relationships/image" Target="../media/image21.tmp"/><Relationship Id="rId10" Type="http://schemas.openxmlformats.org/officeDocument/2006/relationships/image" Target="../media/image16.tmp"/><Relationship Id="rId4" Type="http://schemas.openxmlformats.org/officeDocument/2006/relationships/image" Target="../media/image10.tmp"/><Relationship Id="rId9" Type="http://schemas.openxmlformats.org/officeDocument/2006/relationships/image" Target="../media/image15.tmp"/><Relationship Id="rId14" Type="http://schemas.openxmlformats.org/officeDocument/2006/relationships/image" Target="../media/image20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tmp"/><Relationship Id="rId7" Type="http://schemas.openxmlformats.org/officeDocument/2006/relationships/image" Target="../media/image27.tmp"/><Relationship Id="rId12" Type="http://schemas.openxmlformats.org/officeDocument/2006/relationships/image" Target="../media/image30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mp"/><Relationship Id="rId11" Type="http://schemas.openxmlformats.org/officeDocument/2006/relationships/image" Target="../media/image29.tmp"/><Relationship Id="rId5" Type="http://schemas.openxmlformats.org/officeDocument/2006/relationships/image" Target="../media/image25.tmp"/><Relationship Id="rId10" Type="http://schemas.openxmlformats.org/officeDocument/2006/relationships/image" Target="../media/image28.tmp"/><Relationship Id="rId4" Type="http://schemas.openxmlformats.org/officeDocument/2006/relationships/image" Target="../media/image24.tmp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mp"/><Relationship Id="rId13" Type="http://schemas.openxmlformats.org/officeDocument/2006/relationships/image" Target="../media/image42.tmp"/><Relationship Id="rId18" Type="http://schemas.openxmlformats.org/officeDocument/2006/relationships/image" Target="../media/image47.tmp"/><Relationship Id="rId3" Type="http://schemas.openxmlformats.org/officeDocument/2006/relationships/image" Target="../media/image32.tmp"/><Relationship Id="rId7" Type="http://schemas.openxmlformats.org/officeDocument/2006/relationships/image" Target="../media/image36.tmp"/><Relationship Id="rId12" Type="http://schemas.openxmlformats.org/officeDocument/2006/relationships/image" Target="../media/image41.tmp"/><Relationship Id="rId17" Type="http://schemas.openxmlformats.org/officeDocument/2006/relationships/image" Target="../media/image46.tmp"/><Relationship Id="rId2" Type="http://schemas.openxmlformats.org/officeDocument/2006/relationships/image" Target="../media/image31.tmp"/><Relationship Id="rId16" Type="http://schemas.openxmlformats.org/officeDocument/2006/relationships/image" Target="../media/image45.tmp"/><Relationship Id="rId20" Type="http://schemas.openxmlformats.org/officeDocument/2006/relationships/image" Target="../media/image4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tmp"/><Relationship Id="rId11" Type="http://schemas.openxmlformats.org/officeDocument/2006/relationships/image" Target="../media/image40.tmp"/><Relationship Id="rId5" Type="http://schemas.openxmlformats.org/officeDocument/2006/relationships/image" Target="../media/image34.tmp"/><Relationship Id="rId15" Type="http://schemas.openxmlformats.org/officeDocument/2006/relationships/image" Target="../media/image44.tmp"/><Relationship Id="rId10" Type="http://schemas.openxmlformats.org/officeDocument/2006/relationships/image" Target="../media/image39.tmp"/><Relationship Id="rId19" Type="http://schemas.openxmlformats.org/officeDocument/2006/relationships/image" Target="../media/image48.tmp"/><Relationship Id="rId4" Type="http://schemas.openxmlformats.org/officeDocument/2006/relationships/image" Target="../media/image33.tmp"/><Relationship Id="rId9" Type="http://schemas.openxmlformats.org/officeDocument/2006/relationships/image" Target="../media/image38.tmp"/><Relationship Id="rId14" Type="http://schemas.openxmlformats.org/officeDocument/2006/relationships/image" Target="../media/image43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tmp"/><Relationship Id="rId3" Type="http://schemas.openxmlformats.org/officeDocument/2006/relationships/image" Target="../media/image51.tmp"/><Relationship Id="rId7" Type="http://schemas.openxmlformats.org/officeDocument/2006/relationships/image" Target="../media/image55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tmp"/><Relationship Id="rId11" Type="http://schemas.openxmlformats.org/officeDocument/2006/relationships/image" Target="../media/image61.png"/><Relationship Id="rId5" Type="http://schemas.openxmlformats.org/officeDocument/2006/relationships/image" Target="../media/image53.tmp"/><Relationship Id="rId10" Type="http://schemas.openxmlformats.org/officeDocument/2006/relationships/image" Target="../media/image58.tmp"/><Relationship Id="rId4" Type="http://schemas.openxmlformats.org/officeDocument/2006/relationships/image" Target="../media/image52.tmp"/><Relationship Id="rId9" Type="http://schemas.openxmlformats.org/officeDocument/2006/relationships/image" Target="../media/image57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tmp"/><Relationship Id="rId7" Type="http://schemas.openxmlformats.org/officeDocument/2006/relationships/image" Target="../media/image62.tmp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tmp"/><Relationship Id="rId5" Type="http://schemas.openxmlformats.org/officeDocument/2006/relationships/image" Target="../media/image50.tmp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4.tmp"/><Relationship Id="rId7" Type="http://schemas.openxmlformats.org/officeDocument/2006/relationships/image" Target="../media/image69.png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tmp"/><Relationship Id="rId5" Type="http://schemas.openxmlformats.org/officeDocument/2006/relationships/image" Target="../media/image68.png"/><Relationship Id="rId4" Type="http://schemas.openxmlformats.org/officeDocument/2006/relationships/image" Target="../media/image5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7" Type="http://schemas.openxmlformats.org/officeDocument/2006/relationships/image" Target="../media/image71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tmp"/><Relationship Id="rId5" Type="http://schemas.openxmlformats.org/officeDocument/2006/relationships/image" Target="../media/image69.tmp"/><Relationship Id="rId4" Type="http://schemas.openxmlformats.org/officeDocument/2006/relationships/image" Target="../media/image6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703D8-67A9-40E3-996A-19D4B9A293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Clases a distancias de 4to grado.</a:t>
            </a:r>
            <a:endParaRPr lang="es-PA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D38B44-F2D4-4C25-8CC6-DA08A87380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800" dirty="0"/>
              <a:t>AREAS Y PERIMETROS.</a:t>
            </a:r>
            <a:endParaRPr lang="es-PA" sz="4800" dirty="0"/>
          </a:p>
        </p:txBody>
      </p:sp>
    </p:spTree>
    <p:extLst>
      <p:ext uri="{BB962C8B-B14F-4D97-AF65-F5344CB8AC3E}">
        <p14:creationId xmlns:p14="http://schemas.microsoft.com/office/powerpoint/2010/main" val="280580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B3B2CE7F-4936-4EAF-9540-7B159428B8F3}"/>
                  </a:ext>
                </a:extLst>
              </p:cNvPr>
              <p:cNvSpPr/>
              <p:nvPr/>
            </p:nvSpPr>
            <p:spPr>
              <a:xfrm>
                <a:off x="5208105" y="323669"/>
                <a:ext cx="114366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A" i="1" dirty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s-PA" dirty="0"/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B3B2CE7F-4936-4EAF-9540-7B159428B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105" y="323669"/>
                <a:ext cx="1143662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>
            <a:extLst>
              <a:ext uri="{FF2B5EF4-FFF2-40B4-BE49-F238E27FC236}">
                <a16:creationId xmlns:a16="http://schemas.microsoft.com/office/drawing/2014/main" id="{11122A17-BB7D-4C42-81E3-7E0FC729A236}"/>
              </a:ext>
            </a:extLst>
          </p:cNvPr>
          <p:cNvSpPr/>
          <p:nvPr/>
        </p:nvSpPr>
        <p:spPr>
          <a:xfrm>
            <a:off x="0" y="44814"/>
            <a:ext cx="11436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dirty="0"/>
              <a:t>Determina el perímetro de un pentágono regular de lado 4 cm.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B0DD7F-83A4-4EED-9524-636A69519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001"/>
            <a:ext cx="1524213" cy="3715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BDE5F0-0748-4E00-B3B1-31ED7AA60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3" y="1251050"/>
            <a:ext cx="8392696" cy="4477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093FD69-42BB-4905-9326-C995A79C1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3" y="2316208"/>
            <a:ext cx="662951" cy="434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C7C8FD0-58E7-47DF-9781-1FB1013BA2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4" y="2407608"/>
            <a:ext cx="876422" cy="3429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D1ECECC-92E8-4A19-9A29-99BCB68F6E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08" y="2443358"/>
            <a:ext cx="838317" cy="32389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AC84117-3D3D-468C-A4C7-A096C069B2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3" y="1766070"/>
            <a:ext cx="2381582" cy="44773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9157B381-0683-40E4-B31C-BFB19457BE80}"/>
              </a:ext>
            </a:extLst>
          </p:cNvPr>
          <p:cNvSpPr/>
          <p:nvPr/>
        </p:nvSpPr>
        <p:spPr>
          <a:xfrm>
            <a:off x="125442" y="2996804"/>
            <a:ext cx="12066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dirty="0"/>
              <a:t>Determina el perímetro de un octágono regular, si uno de sus lados mide 3 cm.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4B5BF71-B0B8-473B-9CC4-9D1F950895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8" y="3704717"/>
            <a:ext cx="2343477" cy="2229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31BC3B56-53F3-468A-9388-0FD6C2339C07}"/>
                  </a:ext>
                </a:extLst>
              </p:cNvPr>
              <p:cNvSpPr txBox="1"/>
              <p:nvPr/>
            </p:nvSpPr>
            <p:spPr>
              <a:xfrm>
                <a:off x="3925214" y="4002590"/>
                <a:ext cx="217078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i="1" dirty="0" err="1" smtClean="0">
                          <a:latin typeface="Cambria Math" panose="02040503050406030204" pitchFamily="18" charset="0"/>
                        </a:rPr>
                        <m:t>𝑛𝑏</m:t>
                      </m:r>
                    </m:oMath>
                  </m:oMathPara>
                </a14:m>
                <a:endParaRPr lang="es-ES" sz="2400" dirty="0"/>
              </a:p>
              <a:p>
                <a:endParaRPr lang="es-E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=(8)(3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/>
              </a:p>
              <a:p>
                <a:endParaRPr lang="es-E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=24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PA" sz="2400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31BC3B56-53F3-468A-9388-0FD6C2339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214" y="4002590"/>
                <a:ext cx="2170786" cy="19389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27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BE092B-482F-48A1-8E48-8E1ADEDA2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1" y="0"/>
            <a:ext cx="4134678" cy="8348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E1795F-119F-41B3-A6F6-D9B506F81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352"/>
            <a:ext cx="12192000" cy="7016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84EE13-4058-4810-B335-2F9CCFB31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3015"/>
            <a:ext cx="1592536" cy="3953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3DE095-ACEC-4D90-8D29-3711C6F4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6366"/>
            <a:ext cx="596348" cy="3953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0E027FD-50A2-4567-85F7-34AFCA87E1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2296365"/>
            <a:ext cx="834887" cy="39531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82E1EC2-347C-43DC-AE4F-8552E1311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5" y="2324677"/>
            <a:ext cx="461370" cy="367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61334ED-EF3F-4F43-A03E-9C9AE815C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4143188"/>
            <a:ext cx="2562583" cy="248637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507639B-9572-4A50-B11C-804A05449F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" y="2899096"/>
            <a:ext cx="5181600" cy="95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0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9B7373-E18F-4A3A-A14C-660FD59FB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" y="620826"/>
            <a:ext cx="11274378" cy="4944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92DD363-3B12-4F6D-AF90-7A828281C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672"/>
            <a:ext cx="1775791" cy="4608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BFC858-3B9C-4A82-9E8D-B7D9F0158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" y="1957041"/>
            <a:ext cx="1728340" cy="4608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7CC69C5-B0F2-49F2-9CDA-08D345ABC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13" y="1265672"/>
            <a:ext cx="4220164" cy="18481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A06EDB-9B7B-4198-9E82-4B001F90C9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765" y="1115287"/>
            <a:ext cx="2420682" cy="265077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47390B6-A7CE-4DBF-9595-B38A186FE346}"/>
              </a:ext>
            </a:extLst>
          </p:cNvPr>
          <p:cNvSpPr txBox="1"/>
          <p:nvPr/>
        </p:nvSpPr>
        <p:spPr>
          <a:xfrm flipH="1">
            <a:off x="4390095" y="0"/>
            <a:ext cx="293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Sector circular</a:t>
            </a:r>
            <a:endParaRPr lang="es-PA" sz="3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6DD7BE-859F-4615-8EF4-417D899A930B}"/>
              </a:ext>
            </a:extLst>
          </p:cNvPr>
          <p:cNvSpPr txBox="1"/>
          <p:nvPr/>
        </p:nvSpPr>
        <p:spPr>
          <a:xfrm>
            <a:off x="4081125" y="3119728"/>
            <a:ext cx="3556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Segmento circular</a:t>
            </a:r>
            <a:endParaRPr lang="es-PA" sz="36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1E75B0B-2BDD-4C52-A06A-A1B974D36E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8053"/>
            <a:ext cx="12192000" cy="42413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12C93C5-F1A7-48FD-8A42-903871FA6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" y="4544591"/>
            <a:ext cx="1410288" cy="42413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F593D7B-2840-44D5-9591-8DBF8D71E5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1" y="5073246"/>
            <a:ext cx="1410288" cy="4241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4163195-252F-479A-979E-0F62A03C57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62" y="4597823"/>
            <a:ext cx="4324954" cy="207674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9C8DE33-6060-4A18-AD9F-E3C4BE8F9E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793" y="4336363"/>
            <a:ext cx="2750654" cy="24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044600F-805F-4415-98B9-F250DD4DD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31" y="0"/>
            <a:ext cx="2057687" cy="4096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58FCF37-621F-40EF-BC89-9AB7F2506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632"/>
            <a:ext cx="9516803" cy="4572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8A5A75C-2955-47A2-91EC-0817C0FA6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7" y="1052659"/>
            <a:ext cx="1514686" cy="4477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3015D65-9418-4A5F-AF3E-C38548B98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8" y="1686159"/>
            <a:ext cx="2048161" cy="43821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0950CFF-9B03-403F-BAF2-D766402A8A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8" y="2215557"/>
            <a:ext cx="1362265" cy="45726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3E0D6A5-70F5-450E-8ADE-2771133984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1" y="2814011"/>
            <a:ext cx="590632" cy="38105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2EAAEEF-229A-49F0-8E0C-CE8B129CD8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3" y="2892930"/>
            <a:ext cx="1505160" cy="362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669074C-2646-412C-A167-0EE6F4B2E9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77" y="2810698"/>
            <a:ext cx="1047896" cy="38105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062BC18-0154-4E33-BAA6-B5BBC0DAA8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9" y="3906656"/>
            <a:ext cx="2562583" cy="245779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677B498-32E5-4BE3-A834-1B795C00E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575" y="3427714"/>
            <a:ext cx="1514686" cy="447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C5FE7085-5E73-4A68-B6FE-401D5041FFC2}"/>
                  </a:ext>
                </a:extLst>
              </p:cNvPr>
              <p:cNvSpPr txBox="1"/>
              <p:nvPr/>
            </p:nvSpPr>
            <p:spPr>
              <a:xfrm>
                <a:off x="5193074" y="4200939"/>
                <a:ext cx="25625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i="1" dirty="0">
                    <a:latin typeface="Cambria Math" panose="02040503050406030204" pitchFamily="18" charset="0"/>
                  </a:rPr>
                  <a:t>    P=2</a:t>
                </a:r>
                <a:r>
                  <a:rPr lang="es-ES" sz="2400" dirty="0"/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s-ES" sz="2400" i="1" dirty="0">
                    <a:latin typeface="Cambria Math" panose="02040503050406030204" pitchFamily="18" charset="0"/>
                  </a:rPr>
                  <a:t>r</a:t>
                </a:r>
              </a:p>
              <a:p>
                <a:endParaRPr lang="es-E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)(8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/>
              </a:p>
              <a:p>
                <a:endParaRPr lang="es-ES" sz="2400" dirty="0"/>
              </a:p>
              <a:p>
                <a:r>
                  <a:rPr lang="es-ES" sz="2400" dirty="0"/>
                  <a:t> 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=16 </m:t>
                    </m:r>
                    <m:r>
                      <a:rPr lang="es-E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s-E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0" i="1" dirty="0" smtClean="0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endParaRPr lang="es-PA" sz="2400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C5FE7085-5E73-4A68-B6FE-401D5041F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074" y="4200939"/>
                <a:ext cx="2562583" cy="1938992"/>
              </a:xfrm>
              <a:prstGeom prst="rect">
                <a:avLst/>
              </a:prstGeom>
              <a:blipFill>
                <a:blip r:embed="rId11"/>
                <a:stretch>
                  <a:fillRect t="-3145"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12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4A5986-FD82-4F26-B036-FE5CE0DFC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" y="36443"/>
            <a:ext cx="11707859" cy="43821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344224-557F-4689-82C6-1D33D88CD996}"/>
              </a:ext>
            </a:extLst>
          </p:cNvPr>
          <p:cNvSpPr/>
          <p:nvPr/>
        </p:nvSpPr>
        <p:spPr>
          <a:xfrm>
            <a:off x="-113117" y="566542"/>
            <a:ext cx="4473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3200" dirty="0"/>
              <a:t> Área de una </a:t>
            </a:r>
            <a:r>
              <a:rPr lang="es-PA" sz="3200" dirty="0" err="1"/>
              <a:t>ﬁgura</a:t>
            </a:r>
            <a:r>
              <a:rPr lang="es-PA" sz="3200" dirty="0"/>
              <a:t> plana.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7472E3B-2EC1-4FA6-898E-43E0EDE94DB4}"/>
              </a:ext>
            </a:extLst>
          </p:cNvPr>
          <p:cNvSpPr/>
          <p:nvPr/>
        </p:nvSpPr>
        <p:spPr>
          <a:xfrm>
            <a:off x="14224" y="1184802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3200" dirty="0"/>
              <a:t>Las siguientes fórmula se emplean para determinar el área de una figura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4DFE7A2-E346-463A-9CBF-681960CE1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" y="2583226"/>
            <a:ext cx="2095792" cy="18766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F2F0F50-9931-4CA4-828E-EDD7D6EF1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8" y="2056717"/>
            <a:ext cx="1351722" cy="4096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712C01C-7174-41B7-A48F-EBD944345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65" y="1905152"/>
            <a:ext cx="1252204" cy="4096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26142DB-5162-4123-8CB4-52AE2136C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41" y="2466349"/>
            <a:ext cx="3772426" cy="15527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049C5B7-B5BF-4B69-8CD2-A02734305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73" y="2348677"/>
            <a:ext cx="1286054" cy="2038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8EBA9D6-597A-43BB-8969-1F6693728B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50" y="1905152"/>
            <a:ext cx="1252204" cy="40963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221CC74-3D70-4002-80B8-04DA1EF785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98" y="4966412"/>
            <a:ext cx="2658667" cy="10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E01C076-2018-4C6C-B8D8-D218C1447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" y="2337"/>
            <a:ext cx="10698068" cy="49536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2330AEE-B854-4E01-AB6F-0AC07AF49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609"/>
            <a:ext cx="3734321" cy="6954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7120D04-11AD-4E40-83D6-ECA7AB175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96" y="839510"/>
            <a:ext cx="3639058" cy="8764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441BC1E-52BB-478A-B52B-7EA35E53E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C2FFEA6-3C05-4A9A-AFC8-3ED7C783A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" y="1954748"/>
            <a:ext cx="8116433" cy="5334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04802F-5EBB-4A13-A640-8E403A41B0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0" y="2827021"/>
            <a:ext cx="10974332" cy="4763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5AE1CC-99B7-4EEF-A77D-4995AFB3DC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70" y="2398315"/>
            <a:ext cx="2057687" cy="4096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D18D4DF-EB17-45DE-A831-C8350104C6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8" y="3283734"/>
            <a:ext cx="1629002" cy="100979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F6941B8-7B31-42D2-A0E5-8657BF9062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8" y="3322411"/>
            <a:ext cx="2514951" cy="96215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A2E0C68-9F7D-4112-A453-389BA8F371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75" y="3574562"/>
            <a:ext cx="1047896" cy="44773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C281D05-89EC-4BCF-8403-CAA566F0E7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97" y="3362093"/>
            <a:ext cx="1543265" cy="91452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E5CE7AF-A5EB-43DF-B151-B24A111532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80" y="4386407"/>
            <a:ext cx="12192000" cy="40760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A8AF0CE-14C8-4F7A-B6C1-BBBEC2C120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" y="4886898"/>
            <a:ext cx="1609950" cy="44773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B563E65-2207-442F-B1A6-D4CE3EBCF2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0197"/>
            <a:ext cx="3381847" cy="42868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A6C20D1E-2D20-42A1-A007-4FD22D339F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" y="5905920"/>
            <a:ext cx="4067743" cy="57158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EE4EAC3-19A2-45E4-954B-8874EABB3F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96" y="5463304"/>
            <a:ext cx="5287113" cy="122889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08697CE9-175E-4499-87A8-F44837BF18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3" y="6058320"/>
            <a:ext cx="4067743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3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2DBB61D-A5BB-4FFA-B3BA-CA33C97BF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04"/>
            <a:ext cx="12192000" cy="4076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BBC47A0-6920-4AE7-8792-38E52B3A1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" y="563556"/>
            <a:ext cx="1609950" cy="4477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5247A00-3062-4E41-9D60-F4017E129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" y="1498795"/>
            <a:ext cx="3381847" cy="4286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8C0703-FA03-4885-9034-83264271B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" y="2630664"/>
            <a:ext cx="4067743" cy="5715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CA21BBD-6738-4799-A8AA-8F6DA902A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2719"/>
            <a:ext cx="5287113" cy="12288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378537E-F77C-4517-9258-9FF977AE6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36" y="797363"/>
            <a:ext cx="2305372" cy="9240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36378DB-1DBA-4959-855D-46D93F4F6C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43" y="787424"/>
            <a:ext cx="1705213" cy="9335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CF61BC1-AF2A-448D-8474-5F5DAD8F3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691" y="802645"/>
            <a:ext cx="543001" cy="91452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E0F3143-BCB5-4E67-964C-151AC14EB5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13" y="3640350"/>
            <a:ext cx="2753109" cy="118126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BAB92DF-0369-489B-9D71-42937D64EB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71" y="3754665"/>
            <a:ext cx="1667108" cy="9526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C4BB3E4-3719-4938-9AF1-3F4B7B9B8B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10" y="3645113"/>
            <a:ext cx="1867161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1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46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C9BCD6-43B3-4A5D-8669-144865FBF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093" y="5566505"/>
            <a:ext cx="1657581" cy="41915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7526AE0-0A5A-44C8-8F60-0CF8C720F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952" cy="42868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3B3D412-BE10-4438-A045-528F91353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584011"/>
            <a:ext cx="10688542" cy="76210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3D5943A-6C5A-40B3-BF1F-B988AA66F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1464382"/>
            <a:ext cx="7411484" cy="39058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B7DCD62-42F5-4D91-AE23-E518CBED3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2143120"/>
            <a:ext cx="7144747" cy="36200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5CDD604-5049-413B-9978-ECF810089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2793279"/>
            <a:ext cx="7573432" cy="38105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C01A8E0-9C76-4CBB-A54B-94B49A8D73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3391796"/>
            <a:ext cx="9450119" cy="35247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61364A4-4F50-457D-8881-DC16136A4E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3790180"/>
            <a:ext cx="4315427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84DB4D1-055D-4E94-8615-5A352C3E9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7581" cy="4191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2523444-F91B-4B1B-94BC-0E90E747E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81" y="103200"/>
            <a:ext cx="5525271" cy="4286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2E0A79-0507-4133-A710-8D524525E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" y="1103222"/>
            <a:ext cx="1351722" cy="3412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B3CF13A-F9F3-4555-B1B6-A9E04D322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3" y="1103222"/>
            <a:ext cx="2429214" cy="40963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3301B3-1859-463E-B181-0704D601E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2" y="3241299"/>
            <a:ext cx="1351722" cy="40963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B0DE3B9-373E-4656-95DC-4577CF77E3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8" y="3650931"/>
            <a:ext cx="2095792" cy="187668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6A6BA3F-E299-46B4-93B9-3912D15A9C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03" y="3224184"/>
            <a:ext cx="1252204" cy="4096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62A3626-8F84-41B8-BA99-52AB899DFE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2" y="5525426"/>
            <a:ext cx="1890468" cy="51756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3869C4B-3C68-49E9-9DFD-8CA505AB49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53" y="3633816"/>
            <a:ext cx="1286054" cy="203863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165072E-50AC-4A25-964E-82CDF17C6C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05" y="5614163"/>
            <a:ext cx="2023262" cy="42868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D63E488-C166-4B01-A7E6-5967234EFF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67" y="3241299"/>
            <a:ext cx="1252204" cy="4096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683B67D-7080-4322-8D76-C944DAE8BC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76" y="3972634"/>
            <a:ext cx="3772426" cy="155279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DE8AD8D-2AC5-4683-9990-225EE2C470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82" y="5632787"/>
            <a:ext cx="2492298" cy="428684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2DCAF13B-3A84-4EAA-B930-2F6078FCB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31" y="1976799"/>
            <a:ext cx="2133898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4053EA5-5DD5-4C97-BEEE-5B94596EBB6A}"/>
              </a:ext>
            </a:extLst>
          </p:cNvPr>
          <p:cNvSpPr/>
          <p:nvPr/>
        </p:nvSpPr>
        <p:spPr>
          <a:xfrm>
            <a:off x="0" y="0"/>
            <a:ext cx="10257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a)Determina el perímetro de un triangulo isósceles, si los lados miden 3,3 y 5 cm.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C6E4FFE-17F2-428E-AE9C-7F2539C1E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434573"/>
            <a:ext cx="1313278" cy="4616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132636B-9970-4ADE-977B-A8AF642E9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4" y="1008800"/>
            <a:ext cx="5553974" cy="46166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6242C6E-D3B2-4119-B766-D6DBDC1F8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9" y="2228498"/>
            <a:ext cx="2054087" cy="4616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2A8FA60-6046-4F16-8695-15E30894AB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2" r="-917"/>
          <a:stretch/>
        </p:blipFill>
        <p:spPr>
          <a:xfrm>
            <a:off x="423299" y="2709038"/>
            <a:ext cx="1721000" cy="1767598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2C4FF31-594F-4F3A-A8AD-F35CF20790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8" y="4601143"/>
            <a:ext cx="2054087" cy="36532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91422BD-E13D-4021-B690-9E6E312B6E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6919"/>
            <a:ext cx="3562847" cy="150516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DFED905-9122-4EB3-9148-A5A0DA1B5BB8}"/>
              </a:ext>
            </a:extLst>
          </p:cNvPr>
          <p:cNvSpPr txBox="1"/>
          <p:nvPr/>
        </p:nvSpPr>
        <p:spPr>
          <a:xfrm>
            <a:off x="238539" y="2284508"/>
            <a:ext cx="463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b)</a:t>
            </a:r>
            <a:endParaRPr lang="es-PA" sz="20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B3760CA-D146-4150-AA6D-4EB908D9C3F3}"/>
              </a:ext>
            </a:extLst>
          </p:cNvPr>
          <p:cNvSpPr txBox="1"/>
          <p:nvPr/>
        </p:nvSpPr>
        <p:spPr>
          <a:xfrm>
            <a:off x="52430" y="4552302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c)</a:t>
            </a:r>
            <a:endParaRPr lang="es-PA" sz="2000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78ABE52-4117-42E1-9735-B56D9BDF8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22" y="2169793"/>
            <a:ext cx="1313278" cy="461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003C174E-62BA-4CE2-8763-AF054277AB73}"/>
                  </a:ext>
                </a:extLst>
              </p:cNvPr>
              <p:cNvSpPr txBox="1"/>
              <p:nvPr/>
            </p:nvSpPr>
            <p:spPr>
              <a:xfrm>
                <a:off x="4882768" y="2617983"/>
                <a:ext cx="205408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=3(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/>
              </a:p>
              <a:p>
                <a:endParaRPr lang="es-E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=3(8.3</m:t>
                      </m:r>
                      <m:r>
                        <a:rPr lang="es-ES" sz="2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/>
              </a:p>
              <a:p>
                <a:endParaRPr lang="es-ES" sz="2400" dirty="0"/>
              </a:p>
              <a:p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=24.9</m:t>
                    </m:r>
                  </m:oMath>
                </a14:m>
                <a:r>
                  <a:rPr lang="es-PA" sz="2400" dirty="0"/>
                  <a:t>m</a:t>
                </a: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003C174E-62BA-4CE2-8763-AF054277A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68" y="2617983"/>
                <a:ext cx="2054087" cy="1938992"/>
              </a:xfrm>
              <a:prstGeom prst="rect">
                <a:avLst/>
              </a:prstGeom>
              <a:blipFill>
                <a:blip r:embed="rId8"/>
                <a:stretch>
                  <a:fillRect l="-890" b="-5956"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n 22">
            <a:extLst>
              <a:ext uri="{FF2B5EF4-FFF2-40B4-BE49-F238E27FC236}">
                <a16:creationId xmlns:a16="http://schemas.microsoft.com/office/drawing/2014/main" id="{0E923AD6-5F61-4A77-B26B-99285D176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0747"/>
            <a:ext cx="1313278" cy="461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7F734818-38BB-4D84-8F5F-B57900D7BF13}"/>
                  </a:ext>
                </a:extLst>
              </p:cNvPr>
              <p:cNvSpPr txBox="1"/>
              <p:nvPr/>
            </p:nvSpPr>
            <p:spPr>
              <a:xfrm flipH="1">
                <a:off x="5128587" y="4966472"/>
                <a:ext cx="42937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2400" i="1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400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2400" i="1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400" i="1" dirty="0" err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s-ES" sz="2400" dirty="0"/>
              </a:p>
              <a:p>
                <a:endParaRPr lang="es-P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=8.25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+24.72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+32.5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ES" sz="2400" dirty="0"/>
              </a:p>
              <a:p>
                <a:endParaRPr lang="es-P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=65,47</m:t>
                      </m:r>
                      <m:r>
                        <a:rPr lang="es-PA" sz="2400" i="1" dirty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PA" sz="2400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7F734818-38BB-4D84-8F5F-B57900D7B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128587" y="4966472"/>
                <a:ext cx="4293708" cy="19389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n 25">
            <a:extLst>
              <a:ext uri="{FF2B5EF4-FFF2-40B4-BE49-F238E27FC236}">
                <a16:creationId xmlns:a16="http://schemas.microsoft.com/office/drawing/2014/main" id="{652AE2DA-63CE-4609-BC6F-E9911071E0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1" y="1638710"/>
            <a:ext cx="404656" cy="42255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0C1B498-335E-41A7-A8AF-E7524709B2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1653372"/>
            <a:ext cx="1385508" cy="426763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74D0F9D1-8600-494A-84D1-9ECB78104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64" y="1743354"/>
            <a:ext cx="986631" cy="31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7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61DF20-3D24-4192-8AF8-80D4D59EE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31" y="0"/>
            <a:ext cx="3409599" cy="7049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393D78B-C264-4EAA-ABB5-7520C8E72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0" y="798367"/>
            <a:ext cx="2324424" cy="5525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7EC8AC9-9BF9-4265-9266-AFF0870A6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89" y="832401"/>
            <a:ext cx="2495898" cy="56205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E5A818E-EBDE-4614-A648-C471622C3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92" y="832401"/>
            <a:ext cx="3238952" cy="5811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779B1AE-2DEF-4D32-94AE-09B407BDB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2" y="1402003"/>
            <a:ext cx="1785064" cy="17827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E5254B8-23C3-4D4D-A8D9-41A37B4F35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31" y="1437324"/>
            <a:ext cx="2702343" cy="17827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7F6B3A5-D05E-41C6-9020-A4F2378227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76" y="1437324"/>
            <a:ext cx="3238952" cy="178272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E9468A0-C3B5-4FA6-91D4-2B8633EA77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0" y="3305184"/>
            <a:ext cx="2381582" cy="37152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FF66DA9-27EA-411C-9C14-0905F82087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39" y="3305184"/>
            <a:ext cx="3248478" cy="39058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E4C0C7A-8680-4E9E-9323-817C5BCAB2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59" y="3277318"/>
            <a:ext cx="3134162" cy="40010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8EDDF5E-5C01-4CB8-995C-2128F15E01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0" y="3848276"/>
            <a:ext cx="1781424" cy="48584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4630F58-EBD1-4539-83EA-6F2187DC44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55" y="3848276"/>
            <a:ext cx="2105319" cy="62873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BBDE40B-C85A-4471-A7B2-9FCFB64F71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0074"/>
            <a:ext cx="1486107" cy="246185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B724057-6076-4872-8992-4B1E2AFA3A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77" y="4454575"/>
            <a:ext cx="2152950" cy="1657581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800B8C97-53CA-4584-A681-C97C7AF74F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77" y="6232612"/>
            <a:ext cx="1984035" cy="412307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7456A70-08B3-4504-BECA-BA9CD4ABCF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97" y="6032558"/>
            <a:ext cx="1486106" cy="412307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F0171A26-5076-4DE2-BAD2-9DB3AB0C2C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39" y="4425405"/>
            <a:ext cx="3134162" cy="1648055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80AA0553-63B3-406F-9D1B-6E49984EE20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07" y="6002452"/>
            <a:ext cx="1895740" cy="560751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9E695639-2D87-4AD7-8300-C6071826B9A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106" y="4400074"/>
            <a:ext cx="2750614" cy="246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6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5CDBC6E-2BE2-4455-B5EA-3ECC640FDEEB}"/>
              </a:ext>
            </a:extLst>
          </p:cNvPr>
          <p:cNvSpPr txBox="1"/>
          <p:nvPr/>
        </p:nvSpPr>
        <p:spPr>
          <a:xfrm>
            <a:off x="0" y="0"/>
            <a:ext cx="9970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a)Determina el perímetro de un rectángulo de lados 4 y 2 cm, respectivamente</a:t>
            </a:r>
            <a:r>
              <a:rPr lang="es-ES" dirty="0"/>
              <a:t>.</a:t>
            </a:r>
            <a:endParaRPr lang="es-PA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289DD94-2910-4D5D-B475-76C91ABED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665"/>
            <a:ext cx="1246404" cy="4616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44001C-9B6A-46F8-9F93-3DECB52C6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29"/>
            <a:ext cx="8070574" cy="97173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B03E028-E1B7-4F7F-B2A0-34560C8F5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" y="2060102"/>
            <a:ext cx="752580" cy="43821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690BBF4-B5F6-4C13-895A-64547AE73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7" y="2060102"/>
            <a:ext cx="1991003" cy="47631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96E1928-DB44-4791-AE97-59AE51D935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90" y="2045812"/>
            <a:ext cx="3943900" cy="46679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E2201D9-E0A4-47F5-BB3C-9E067C4D2D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90" y="2060102"/>
            <a:ext cx="2810267" cy="47631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85BE7E6B-4EB1-409C-866A-DD9F88BDDE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57" y="2041049"/>
            <a:ext cx="1209844" cy="45726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11BA7A5-C4D4-478D-B959-DF26EFF73F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6" y="2982239"/>
            <a:ext cx="1924319" cy="49536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EE98A0C0-C946-4CDA-B54A-E2EAF3DC67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5491"/>
            <a:ext cx="3696216" cy="2048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5E446147-1DD9-4EB8-BD71-37074B42E4CF}"/>
                  </a:ext>
                </a:extLst>
              </p:cNvPr>
              <p:cNvSpPr txBox="1"/>
              <p:nvPr/>
            </p:nvSpPr>
            <p:spPr>
              <a:xfrm flipH="1">
                <a:off x="4096017" y="3659832"/>
                <a:ext cx="2954139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s-ES" sz="2400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2400" i="1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400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/>
              </a:p>
              <a:p>
                <a:endParaRPr lang="es-ES" dirty="0"/>
              </a:p>
              <a:p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=2(1.7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+2.5</m:t>
                    </m:r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s-ES" sz="2400" dirty="0"/>
                  <a:t>)</a:t>
                </a:r>
              </a:p>
              <a:p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=2(3.7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dirty="0"/>
              </a:p>
              <a:p>
                <a:endParaRPr lang="es-E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=7.4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PA" sz="2400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5E446147-1DD9-4EB8-BD71-37074B42E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96017" y="3659832"/>
                <a:ext cx="2954139" cy="2492990"/>
              </a:xfrm>
              <a:prstGeom prst="rect">
                <a:avLst/>
              </a:prstGeom>
              <a:blipFill>
                <a:blip r:embed="rId11"/>
                <a:stretch>
                  <a:fillRect l="-619"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n 33">
            <a:extLst>
              <a:ext uri="{FF2B5EF4-FFF2-40B4-BE49-F238E27FC236}">
                <a16:creationId xmlns:a16="http://schemas.microsoft.com/office/drawing/2014/main" id="{641B2684-613D-47DC-A028-AE642C57F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69" y="3198168"/>
            <a:ext cx="1246404" cy="461664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A8398E9B-A9D9-4FAA-A6EB-051208310E9E}"/>
              </a:ext>
            </a:extLst>
          </p:cNvPr>
          <p:cNvSpPr txBox="1"/>
          <p:nvPr/>
        </p:nvSpPr>
        <p:spPr>
          <a:xfrm>
            <a:off x="53007" y="3013502"/>
            <a:ext cx="47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b)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42356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1754C6-3DF6-4839-97C7-6083E90E7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5" y="0"/>
            <a:ext cx="2772162" cy="44773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D44F932-8181-4F00-B924-2642CF4188C2}"/>
              </a:ext>
            </a:extLst>
          </p:cNvPr>
          <p:cNvSpPr txBox="1"/>
          <p:nvPr/>
        </p:nvSpPr>
        <p:spPr>
          <a:xfrm>
            <a:off x="0" y="-13929"/>
            <a:ext cx="45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c)</a:t>
            </a:r>
            <a:endParaRPr lang="es-PA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343D8FD-7F13-44A2-A079-4BCDF7F16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417"/>
            <a:ext cx="5096586" cy="2924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BEE7349-11B4-4AB8-9669-FD9BC2A6E6E4}"/>
                  </a:ext>
                </a:extLst>
              </p:cNvPr>
              <p:cNvSpPr txBox="1"/>
              <p:nvPr/>
            </p:nvSpPr>
            <p:spPr>
              <a:xfrm>
                <a:off x="5936973" y="1570746"/>
                <a:ext cx="398890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ES" sz="2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s-ES" sz="2400" b="0" dirty="0"/>
              </a:p>
              <a:p>
                <a:endParaRPr lang="es-E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=11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+14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s-PA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A" sz="2400" i="1" dirty="0" smtClean="0">
                              <a:latin typeface="Cambria Math" panose="02040503050406030204" pitchFamily="18" charset="0"/>
                            </a:rPr>
                            <m:t>6.8</m:t>
                          </m:r>
                          <m:r>
                            <a:rPr lang="es-PA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s-ES" sz="2400" dirty="0"/>
              </a:p>
              <a:p>
                <a:endParaRPr lang="es-E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=25</m:t>
                      </m:r>
                      <m:r>
                        <a:rPr lang="es-ES" sz="2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+13.6</m:t>
                      </m:r>
                      <m:r>
                        <a:rPr lang="es-ES" sz="2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PA" sz="2400" dirty="0"/>
              </a:p>
              <a:p>
                <a:endParaRPr lang="es-P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=38.6 </m:t>
                      </m:r>
                      <m:r>
                        <a:rPr lang="es-ES" sz="2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PA" sz="2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BEE7349-11B4-4AB8-9669-FD9BC2A6E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973" y="1570746"/>
                <a:ext cx="3988905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D289DD94-2910-4D5D-B475-76C91ABED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35" y="826029"/>
            <a:ext cx="1246404" cy="4616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F9624CD-8508-4BD0-909A-57A050AA1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6" y="3786737"/>
            <a:ext cx="1668018" cy="51634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9910AF0-C32B-4E09-B958-56BD75E7DB59}"/>
              </a:ext>
            </a:extLst>
          </p:cNvPr>
          <p:cNvSpPr txBox="1"/>
          <p:nvPr/>
        </p:nvSpPr>
        <p:spPr>
          <a:xfrm>
            <a:off x="0" y="3786737"/>
            <a:ext cx="50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d)</a:t>
            </a:r>
            <a:endParaRPr lang="es-PA" sz="2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5F9D120-DD8D-42D8-9E9C-84B6E7DE83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" y="4332172"/>
            <a:ext cx="2953162" cy="255305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289DD94-2910-4D5D-B475-76C91ABED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98" y="4443872"/>
            <a:ext cx="1246404" cy="461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9EDEE81-773F-4C0F-B052-43D0F6A23059}"/>
                  </a:ext>
                </a:extLst>
              </p:cNvPr>
              <p:cNvSpPr txBox="1"/>
              <p:nvPr/>
            </p:nvSpPr>
            <p:spPr>
              <a:xfrm>
                <a:off x="5545335" y="4823870"/>
                <a:ext cx="227344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ES" sz="2400" dirty="0"/>
              </a:p>
              <a:p>
                <a:endParaRPr lang="es-E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s-E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s-ES" sz="2400" b="0" i="1" dirty="0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</m:d>
                    </m:oMath>
                  </m:oMathPara>
                </a14:m>
                <a:endParaRPr lang="es-ES" sz="2400" dirty="0"/>
              </a:p>
              <a:p>
                <a:endParaRPr lang="es-ES" sz="2400" dirty="0"/>
              </a:p>
              <a:p>
                <a:r>
                  <a:rPr lang="es-ES" sz="2400" i="0" dirty="0">
                    <a:latin typeface="+mj-lt"/>
                  </a:rPr>
                  <a:t>P=36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s-PA" sz="2400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9EDEE81-773F-4C0F-B052-43D0F6A23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335" y="4823870"/>
                <a:ext cx="2273448" cy="1938992"/>
              </a:xfrm>
              <a:prstGeom prst="rect">
                <a:avLst/>
              </a:prstGeom>
              <a:blipFill>
                <a:blip r:embed="rId8"/>
                <a:stretch>
                  <a:fillRect l="-4290" b="-6289"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09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943B0D-B91D-4DF8-AF1E-10FCA1DAC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2" y="39922"/>
            <a:ext cx="1315776" cy="5415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1C503B-6DC7-43DC-BF56-222EB7B82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508"/>
            <a:ext cx="2429214" cy="28007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2E50C4-FCB9-43A4-8977-358B401B4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20" y="310676"/>
            <a:ext cx="1246404" cy="461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08FFD31-7CF6-422B-8DAC-269A4CF11797}"/>
                  </a:ext>
                </a:extLst>
              </p:cNvPr>
              <p:cNvSpPr txBox="1"/>
              <p:nvPr/>
            </p:nvSpPr>
            <p:spPr>
              <a:xfrm>
                <a:off x="4320209" y="1272209"/>
                <a:ext cx="2133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s-PA" sz="2400" dirty="0"/>
              </a:p>
              <a:p>
                <a:endParaRPr lang="es-P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s-PA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A" sz="2400" i="1" dirty="0" smtClean="0">
                              <a:latin typeface="Cambria Math" panose="02040503050406030204" pitchFamily="18" charset="0"/>
                            </a:rPr>
                            <m:t>2.5</m:t>
                          </m:r>
                          <m:r>
                            <a:rPr lang="es-PA" sz="24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s-ES" sz="2400" dirty="0"/>
              </a:p>
              <a:p>
                <a:endParaRPr lang="es-E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s-PA" sz="2400" i="1" dirty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PA" sz="2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08FFD31-7CF6-422B-8DAC-269A4CF11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209" y="1272209"/>
                <a:ext cx="2133600" cy="1938992"/>
              </a:xfrm>
              <a:prstGeom prst="rect">
                <a:avLst/>
              </a:prstGeom>
              <a:blipFill>
                <a:blip r:embed="rId5"/>
                <a:stretch>
                  <a:fillRect b="-1572"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21B72916-2996-47CB-95C5-EDAE449D559E}"/>
              </a:ext>
            </a:extLst>
          </p:cNvPr>
          <p:cNvSpPr txBox="1"/>
          <p:nvPr/>
        </p:nvSpPr>
        <p:spPr>
          <a:xfrm>
            <a:off x="0" y="79843"/>
            <a:ext cx="55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e)</a:t>
            </a:r>
            <a:endParaRPr lang="es-PA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1E46C3-B7EC-41E8-90C9-C6EC3DC68A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7416"/>
            <a:ext cx="2962688" cy="16480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C580CF0-B445-449A-91E3-9844ED0105A9}"/>
              </a:ext>
            </a:extLst>
          </p:cNvPr>
          <p:cNvSpPr txBox="1"/>
          <p:nvPr/>
        </p:nvSpPr>
        <p:spPr>
          <a:xfrm flipH="1">
            <a:off x="0" y="3429000"/>
            <a:ext cx="1174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La diagonal de un rectángulo mide 65 cm, y uno de sus lados mide 33cm, Halla su perímetro</a:t>
            </a:r>
            <a:r>
              <a:rPr lang="es-ES" dirty="0"/>
              <a:t>.</a:t>
            </a:r>
            <a:endParaRPr lang="es-PA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41E800C-487F-4E2E-9C14-9427FB976620}"/>
              </a:ext>
            </a:extLst>
          </p:cNvPr>
          <p:cNvSpPr txBox="1"/>
          <p:nvPr/>
        </p:nvSpPr>
        <p:spPr>
          <a:xfrm>
            <a:off x="5910470" y="4678017"/>
            <a:ext cx="165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EC3D9394-6C7F-461F-A1AA-A431F2DCDE07}"/>
                  </a:ext>
                </a:extLst>
              </p:cNvPr>
              <p:cNvSpPr txBox="1"/>
              <p:nvPr/>
            </p:nvSpPr>
            <p:spPr>
              <a:xfrm>
                <a:off x="-130139" y="5977972"/>
                <a:ext cx="5592419" cy="4605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E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</m:e>
                            <m:sup>
                              <m: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sup>
                              <m: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A" sz="24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2400" b="0" i="1" dirty="0" smtClean="0">
                              <a:latin typeface="Cambria Math" panose="02040503050406030204" pitchFamily="18" charset="0"/>
                            </a:rPr>
                            <m:t>3136</m:t>
                          </m:r>
                        </m:e>
                      </m:rad>
                      <m:r>
                        <a:rPr lang="es-ES" sz="2400" b="0" i="1" dirty="0" smtClean="0">
                          <a:latin typeface="Cambria Math" panose="02040503050406030204" pitchFamily="18" charset="0"/>
                        </a:rPr>
                        <m:t>=56</m:t>
                      </m:r>
                      <m:r>
                        <a:rPr lang="es-ES" sz="2400" b="0" i="1" dirty="0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s-PA" sz="2400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EC3D9394-6C7F-461F-A1AA-A431F2DCD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139" y="5977972"/>
                <a:ext cx="5592419" cy="4605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B1484892-7DA0-48E9-9FEE-00A4410D067E}"/>
                  </a:ext>
                </a:extLst>
              </p:cNvPr>
              <p:cNvSpPr txBox="1"/>
              <p:nvPr/>
            </p:nvSpPr>
            <p:spPr>
              <a:xfrm>
                <a:off x="5225423" y="3831947"/>
                <a:ext cx="361121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s-PA" sz="2400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PA" sz="2400" i="1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PA" sz="2400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PA" sz="2400" dirty="0"/>
              </a:p>
              <a:p>
                <a:endParaRPr lang="es-P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=2(56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+33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PA" sz="2400" dirty="0"/>
              </a:p>
              <a:p>
                <a:endParaRPr lang="es-P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=2(89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PA" sz="2400" dirty="0"/>
              </a:p>
              <a:p>
                <a:endParaRPr lang="es-PA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=178</m:t>
                      </m:r>
                      <m:r>
                        <a:rPr lang="es-PA" sz="2400" i="1" dirty="0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s-PA" sz="2400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B1484892-7DA0-48E9-9FEE-00A4410D0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423" y="3831947"/>
                <a:ext cx="3611217" cy="26776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5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52F96C-D32F-4702-AE66-84E3D9020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5478" cy="5963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4400720-F84C-4563-B426-6C6F20679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457"/>
            <a:ext cx="12192000" cy="4499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08F0C99-4020-4221-B313-126BB9EB8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423"/>
            <a:ext cx="12079386" cy="4499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748ADBF-961C-4241-9F45-3855D580B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9" y="2991389"/>
            <a:ext cx="2676899" cy="295316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E3DB9B-DC7B-40F2-BC92-59AE39BFC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54" y="3604881"/>
            <a:ext cx="2331707" cy="44999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D4932EF-6961-4A71-A277-7C14BF054A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54" y="4346804"/>
            <a:ext cx="4001058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86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317</Words>
  <Application>Microsoft Office PowerPoint</Application>
  <PresentationFormat>Panorámica</PresentationFormat>
  <Paragraphs>70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Clases a distancias de 4to grado.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a distancias de 4to grado</dc:title>
  <dc:creator>pedro ureña</dc:creator>
  <cp:lastModifiedBy>pedro ureña</cp:lastModifiedBy>
  <cp:revision>65</cp:revision>
  <dcterms:created xsi:type="dcterms:W3CDTF">2020-04-17T18:54:28Z</dcterms:created>
  <dcterms:modified xsi:type="dcterms:W3CDTF">2020-04-21T02:40:56Z</dcterms:modified>
</cp:coreProperties>
</file>